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7"/>
  </p:notesMasterIdLst>
  <p:sldIdLst>
    <p:sldId id="256" r:id="rId2"/>
    <p:sldId id="343" r:id="rId3"/>
    <p:sldId id="344" r:id="rId4"/>
    <p:sldId id="257" r:id="rId5"/>
    <p:sldId id="334" r:id="rId6"/>
    <p:sldId id="259" r:id="rId7"/>
    <p:sldId id="260" r:id="rId8"/>
    <p:sldId id="261" r:id="rId9"/>
    <p:sldId id="262" r:id="rId10"/>
    <p:sldId id="263" r:id="rId11"/>
    <p:sldId id="264" r:id="rId12"/>
    <p:sldId id="265" r:id="rId13"/>
    <p:sldId id="266" r:id="rId14"/>
    <p:sldId id="296" r:id="rId15"/>
    <p:sldId id="402" r:id="rId16"/>
    <p:sldId id="297" r:id="rId17"/>
    <p:sldId id="267" r:id="rId18"/>
    <p:sldId id="268" r:id="rId19"/>
    <p:sldId id="269" r:id="rId20"/>
    <p:sldId id="270" r:id="rId21"/>
    <p:sldId id="271" r:id="rId22"/>
    <p:sldId id="272" r:id="rId23"/>
    <p:sldId id="274" r:id="rId24"/>
    <p:sldId id="391" r:id="rId25"/>
    <p:sldId id="276" r:id="rId26"/>
    <p:sldId id="277" r:id="rId27"/>
    <p:sldId id="278" r:id="rId28"/>
    <p:sldId id="301" r:id="rId29"/>
    <p:sldId id="325" r:id="rId30"/>
    <p:sldId id="279" r:id="rId31"/>
    <p:sldId id="280" r:id="rId32"/>
    <p:sldId id="302" r:id="rId33"/>
    <p:sldId id="330" r:id="rId34"/>
    <p:sldId id="403" r:id="rId35"/>
    <p:sldId id="331" r:id="rId36"/>
    <p:sldId id="281" r:id="rId37"/>
    <p:sldId id="282" r:id="rId38"/>
    <p:sldId id="303" r:id="rId39"/>
    <p:sldId id="332" r:id="rId40"/>
    <p:sldId id="283" r:id="rId41"/>
    <p:sldId id="284" r:id="rId42"/>
    <p:sldId id="285" r:id="rId43"/>
    <p:sldId id="304" r:id="rId44"/>
    <p:sldId id="326" r:id="rId45"/>
    <p:sldId id="286" r:id="rId46"/>
    <p:sldId id="287" r:id="rId47"/>
    <p:sldId id="392" r:id="rId48"/>
    <p:sldId id="305" r:id="rId49"/>
    <p:sldId id="335" r:id="rId50"/>
    <p:sldId id="336" r:id="rId51"/>
    <p:sldId id="337" r:id="rId52"/>
    <p:sldId id="288" r:id="rId53"/>
    <p:sldId id="289" r:id="rId54"/>
    <p:sldId id="393" r:id="rId55"/>
    <p:sldId id="290" r:id="rId56"/>
    <p:sldId id="306" r:id="rId57"/>
    <p:sldId id="338" r:id="rId58"/>
    <p:sldId id="339" r:id="rId59"/>
    <p:sldId id="291" r:id="rId60"/>
    <p:sldId id="292" r:id="rId61"/>
    <p:sldId id="394" r:id="rId62"/>
    <p:sldId id="307" r:id="rId63"/>
    <p:sldId id="405" r:id="rId64"/>
    <p:sldId id="327" r:id="rId65"/>
    <p:sldId id="293" r:id="rId66"/>
    <p:sldId id="294" r:id="rId67"/>
    <p:sldId id="395" r:id="rId68"/>
    <p:sldId id="295" r:id="rId69"/>
    <p:sldId id="308" r:id="rId70"/>
    <p:sldId id="328" r:id="rId71"/>
    <p:sldId id="329" r:id="rId72"/>
    <p:sldId id="298" r:id="rId73"/>
    <p:sldId id="299" r:id="rId74"/>
    <p:sldId id="300" r:id="rId75"/>
    <p:sldId id="309" r:id="rId76"/>
    <p:sldId id="317" r:id="rId77"/>
    <p:sldId id="349" r:id="rId78"/>
    <p:sldId id="310" r:id="rId79"/>
    <p:sldId id="321" r:id="rId80"/>
    <p:sldId id="396" r:id="rId81"/>
    <p:sldId id="387" r:id="rId82"/>
    <p:sldId id="348" r:id="rId83"/>
    <p:sldId id="353" r:id="rId84"/>
    <p:sldId id="418" r:id="rId85"/>
    <p:sldId id="407" r:id="rId86"/>
    <p:sldId id="322" r:id="rId87"/>
    <p:sldId id="347" r:id="rId88"/>
    <p:sldId id="342" r:id="rId89"/>
    <p:sldId id="350" r:id="rId90"/>
    <p:sldId id="408" r:id="rId91"/>
    <p:sldId id="406" r:id="rId92"/>
    <p:sldId id="397" r:id="rId93"/>
    <p:sldId id="356" r:id="rId94"/>
    <p:sldId id="411" r:id="rId95"/>
    <p:sldId id="410" r:id="rId96"/>
    <p:sldId id="412" r:id="rId97"/>
    <p:sldId id="413" r:id="rId98"/>
    <p:sldId id="414" r:id="rId99"/>
    <p:sldId id="398" r:id="rId100"/>
    <p:sldId id="358" r:id="rId101"/>
    <p:sldId id="318" r:id="rId102"/>
    <p:sldId id="319" r:id="rId103"/>
    <p:sldId id="324" r:id="rId104"/>
    <p:sldId id="415" r:id="rId105"/>
    <p:sldId id="419" r:id="rId106"/>
    <p:sldId id="369" r:id="rId107"/>
    <p:sldId id="370" r:id="rId108"/>
    <p:sldId id="371" r:id="rId109"/>
    <p:sldId id="372" r:id="rId110"/>
    <p:sldId id="420" r:id="rId111"/>
    <p:sldId id="360" r:id="rId112"/>
    <p:sldId id="361" r:id="rId113"/>
    <p:sldId id="362" r:id="rId114"/>
    <p:sldId id="373" r:id="rId115"/>
    <p:sldId id="374" r:id="rId116"/>
    <p:sldId id="375" r:id="rId117"/>
    <p:sldId id="376" r:id="rId118"/>
    <p:sldId id="377" r:id="rId119"/>
    <p:sldId id="378" r:id="rId120"/>
    <p:sldId id="379" r:id="rId121"/>
    <p:sldId id="380" r:id="rId122"/>
    <p:sldId id="363" r:id="rId123"/>
    <p:sldId id="364" r:id="rId124"/>
    <p:sldId id="365" r:id="rId125"/>
    <p:sldId id="366" r:id="rId126"/>
    <p:sldId id="367" r:id="rId127"/>
    <p:sldId id="382" r:id="rId128"/>
    <p:sldId id="381" r:id="rId129"/>
    <p:sldId id="383" r:id="rId130"/>
    <p:sldId id="384" r:id="rId131"/>
    <p:sldId id="385" r:id="rId132"/>
    <p:sldId id="386" r:id="rId133"/>
    <p:sldId id="388" r:id="rId134"/>
    <p:sldId id="400" r:id="rId135"/>
    <p:sldId id="417" r:id="rId136"/>
  </p:sldIdLst>
  <p:sldSz cx="9144000" cy="5143500" type="screen16x9"/>
  <p:notesSz cx="6858000" cy="9144000"/>
  <p:custDataLst>
    <p:tags r:id="rId13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7" autoAdjust="0"/>
    <p:restoredTop sz="86352" autoAdjust="0"/>
  </p:normalViewPr>
  <p:slideViewPr>
    <p:cSldViewPr>
      <p:cViewPr varScale="1">
        <p:scale>
          <a:sx n="81" d="100"/>
          <a:sy n="81" d="100"/>
        </p:scale>
        <p:origin x="80" y="48"/>
      </p:cViewPr>
      <p:guideLst>
        <p:guide orient="horz" pos="1620"/>
        <p:guide pos="2880"/>
      </p:guideLst>
    </p:cSldViewPr>
  </p:slideViewPr>
  <p:outlineViewPr>
    <p:cViewPr>
      <p:scale>
        <a:sx n="33" d="100"/>
        <a:sy n="33" d="100"/>
      </p:scale>
      <p:origin x="0" y="-2499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tags" Target="tags/tag1.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presProps" Target="presProp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tableStyles" Target="tableStyle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6" Type="http://schemas.openxmlformats.org/officeDocument/2006/relationships/slide" Target="slides/slide1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36F5A63-52DB-4155-BE1C-7B8D8222251D}" type="datetimeFigureOut">
              <a:rPr lang="en-US" smtClean="0"/>
              <a:pPr/>
              <a:t>11/19/2018</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536A8F7-C225-461F-9ED7-20433D3FBAD0}" type="slidenum">
              <a:rPr lang="en-US" smtClean="0"/>
              <a:pPr/>
              <a:t>‹#›</a:t>
            </a:fld>
            <a:endParaRPr lang="en-US"/>
          </a:p>
        </p:txBody>
      </p:sp>
    </p:spTree>
    <p:extLst>
      <p:ext uri="{BB962C8B-B14F-4D97-AF65-F5344CB8AC3E}">
        <p14:creationId xmlns:p14="http://schemas.microsoft.com/office/powerpoint/2010/main" val="4846382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536A8F7-C225-461F-9ED7-20433D3FBAD0}" type="slidenum">
              <a:rPr lang="en-US" smtClean="0"/>
              <a:pPr/>
              <a:t>1</a:t>
            </a:fld>
            <a:endParaRPr lang="en-US"/>
          </a:p>
        </p:txBody>
      </p:sp>
    </p:spTree>
    <p:extLst>
      <p:ext uri="{BB962C8B-B14F-4D97-AF65-F5344CB8AC3E}">
        <p14:creationId xmlns:p14="http://schemas.microsoft.com/office/powerpoint/2010/main" val="6004032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Capacitated VRP</a:t>
            </a:r>
            <a:endParaRPr lang="en-US" dirty="0"/>
          </a:p>
        </p:txBody>
      </p:sp>
      <p:sp>
        <p:nvSpPr>
          <p:cNvPr id="4" name="Slide Number Placeholder 3"/>
          <p:cNvSpPr>
            <a:spLocks noGrp="1"/>
          </p:cNvSpPr>
          <p:nvPr>
            <p:ph type="sldNum" sz="quarter" idx="10"/>
          </p:nvPr>
        </p:nvSpPr>
        <p:spPr/>
        <p:txBody>
          <a:bodyPr/>
          <a:lstStyle/>
          <a:p>
            <a:fld id="{B536A8F7-C225-461F-9ED7-20433D3FBAD0}" type="slidenum">
              <a:rPr lang="en-US" smtClean="0"/>
              <a:pPr/>
              <a:t>26</a:t>
            </a:fld>
            <a:endParaRPr lang="en-US"/>
          </a:p>
        </p:txBody>
      </p:sp>
    </p:spTree>
    <p:extLst>
      <p:ext uri="{BB962C8B-B14F-4D97-AF65-F5344CB8AC3E}">
        <p14:creationId xmlns:p14="http://schemas.microsoft.com/office/powerpoint/2010/main" val="21218724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r" rtl="1"/>
            <a:r>
              <a:rPr lang="fa-IR" dirty="0" smtClean="0"/>
              <a:t>تابع</a:t>
            </a:r>
            <a:r>
              <a:rPr lang="fa-IR" baseline="0" dirty="0" smtClean="0"/>
              <a:t> هدف:حداقل کردن مسافت طی شده</a:t>
            </a:r>
          </a:p>
          <a:p>
            <a:pPr algn="r" rtl="1"/>
            <a:r>
              <a:rPr lang="fa-IR" baseline="0" dirty="0" smtClean="0"/>
              <a:t>2و3:هرنقطه توسط وسیله نقلیه بایدیکبار ملاقات شود</a:t>
            </a:r>
          </a:p>
          <a:p>
            <a:pPr algn="r" rtl="1"/>
            <a:r>
              <a:rPr lang="fa-IR" baseline="0" dirty="0" smtClean="0"/>
              <a:t>4:پیوستگی جریان صفر</a:t>
            </a:r>
          </a:p>
          <a:p>
            <a:pPr algn="r" rtl="1"/>
            <a:r>
              <a:rPr lang="fa-IR" baseline="0" dirty="0" smtClean="0"/>
              <a:t>5:مجموع تقاضای یک مسیر کمتر یا مساوی ظرفیت وسیله نقلیه باشد</a:t>
            </a:r>
          </a:p>
          <a:p>
            <a:pPr algn="r" rtl="1"/>
            <a:r>
              <a:rPr lang="fa-IR" baseline="0" dirty="0" smtClean="0"/>
              <a:t>6و7:هروسیله نقلیه از یک دپوشروع می شود و به دپو ختم می شود.</a:t>
            </a:r>
          </a:p>
          <a:p>
            <a:pPr algn="r" rtl="1"/>
            <a:r>
              <a:rPr lang="fa-IR" baseline="0" dirty="0" smtClean="0"/>
              <a:t>8:از تورهای  زیرمجموعه ای دوری می کند</a:t>
            </a:r>
            <a:endParaRPr lang="en-US" dirty="0"/>
          </a:p>
        </p:txBody>
      </p:sp>
      <p:sp>
        <p:nvSpPr>
          <p:cNvPr id="4" name="Slide Number Placeholder 3"/>
          <p:cNvSpPr>
            <a:spLocks noGrp="1"/>
          </p:cNvSpPr>
          <p:nvPr>
            <p:ph type="sldNum" sz="quarter" idx="10"/>
          </p:nvPr>
        </p:nvSpPr>
        <p:spPr/>
        <p:txBody>
          <a:bodyPr/>
          <a:lstStyle/>
          <a:p>
            <a:fld id="{B536A8F7-C225-461F-9ED7-20433D3FBAD0}" type="slidenum">
              <a:rPr lang="en-US" smtClean="0"/>
              <a:pPr/>
              <a:t>29</a:t>
            </a:fld>
            <a:endParaRPr lang="en-US"/>
          </a:p>
        </p:txBody>
      </p:sp>
    </p:spTree>
    <p:extLst>
      <p:ext uri="{BB962C8B-B14F-4D97-AF65-F5344CB8AC3E}">
        <p14:creationId xmlns:p14="http://schemas.microsoft.com/office/powerpoint/2010/main" val="4338504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Multiple depot VRP</a:t>
            </a:r>
            <a:endParaRPr lang="fa-IR" dirty="0" smtClean="0"/>
          </a:p>
          <a:p>
            <a:pPr algn="r" rtl="1"/>
            <a:r>
              <a:rPr lang="fa-IR" dirty="0" smtClean="0"/>
              <a:t>درزنجیره های تامین و یا شهرهای بزرگ برای ذخیره و توزیع کالاها</a:t>
            </a:r>
            <a:r>
              <a:rPr lang="fa-IR" baseline="0" dirty="0" smtClean="0"/>
              <a:t> بیش از یک قرارگاه استفاده می شود/</a:t>
            </a:r>
          </a:p>
          <a:p>
            <a:pPr algn="r" rtl="1"/>
            <a:r>
              <a:rPr lang="fa-IR" baseline="0" dirty="0" smtClean="0"/>
              <a:t>این مسئله 3 قسمت دارد:گروهبندی مشتریان،مسیریابی،تعییین اولویت در سرویسدهی(تقدم و تاخر ملاقات مشتریان درهر مسیر)</a:t>
            </a:r>
            <a:endParaRPr lang="en-US" dirty="0"/>
          </a:p>
        </p:txBody>
      </p:sp>
      <p:sp>
        <p:nvSpPr>
          <p:cNvPr id="4" name="Slide Number Placeholder 3"/>
          <p:cNvSpPr>
            <a:spLocks noGrp="1"/>
          </p:cNvSpPr>
          <p:nvPr>
            <p:ph type="sldNum" sz="quarter" idx="10"/>
          </p:nvPr>
        </p:nvSpPr>
        <p:spPr/>
        <p:txBody>
          <a:bodyPr/>
          <a:lstStyle/>
          <a:p>
            <a:fld id="{B536A8F7-C225-461F-9ED7-20433D3FBAD0}" type="slidenum">
              <a:rPr lang="en-US" smtClean="0"/>
              <a:pPr/>
              <a:t>30</a:t>
            </a:fld>
            <a:endParaRPr lang="en-US"/>
          </a:p>
        </p:txBody>
      </p:sp>
    </p:spTree>
    <p:extLst>
      <p:ext uri="{BB962C8B-B14F-4D97-AF65-F5344CB8AC3E}">
        <p14:creationId xmlns:p14="http://schemas.microsoft.com/office/powerpoint/2010/main" val="38355082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r" rtl="1"/>
            <a:r>
              <a:rPr lang="fa-IR" dirty="0" smtClean="0"/>
              <a:t>تابع هدف:حداقل</a:t>
            </a:r>
            <a:r>
              <a:rPr lang="fa-IR" baseline="0" dirty="0" smtClean="0"/>
              <a:t> نمودن هزینه های توزیع و حمل ونقل کالا</a:t>
            </a:r>
            <a:endParaRPr lang="en-US" dirty="0"/>
          </a:p>
        </p:txBody>
      </p:sp>
      <p:sp>
        <p:nvSpPr>
          <p:cNvPr id="4" name="Slide Number Placeholder 3"/>
          <p:cNvSpPr>
            <a:spLocks noGrp="1"/>
          </p:cNvSpPr>
          <p:nvPr>
            <p:ph type="sldNum" sz="quarter" idx="10"/>
          </p:nvPr>
        </p:nvSpPr>
        <p:spPr/>
        <p:txBody>
          <a:bodyPr/>
          <a:lstStyle/>
          <a:p>
            <a:fld id="{B536A8F7-C225-461F-9ED7-20433D3FBAD0}" type="slidenum">
              <a:rPr lang="en-US" smtClean="0"/>
              <a:pPr/>
              <a:t>33</a:t>
            </a:fld>
            <a:endParaRPr lang="en-US"/>
          </a:p>
        </p:txBody>
      </p:sp>
    </p:spTree>
    <p:extLst>
      <p:ext uri="{BB962C8B-B14F-4D97-AF65-F5344CB8AC3E}">
        <p14:creationId xmlns:p14="http://schemas.microsoft.com/office/powerpoint/2010/main" val="22821775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r" rtl="1"/>
            <a:r>
              <a:rPr lang="fa-IR" dirty="0" smtClean="0"/>
              <a:t>این محدودیت سبب ایجاد حلقه می شود یعنی هر وسیله نقلیه از هر انباری که شروع به حرکت می کند بایددوباره به همان انبار برگردد/دوتا محدودیت بعدی بیان می کند که هر وسیله نقلیه در هر مسیر از یک انبار شروع میشوند و به یک انبار</a:t>
            </a:r>
            <a:r>
              <a:rPr lang="fa-IR" baseline="0" dirty="0" smtClean="0"/>
              <a:t> نیز ختم می شوند.</a:t>
            </a:r>
            <a:endParaRPr lang="en-US" dirty="0"/>
          </a:p>
        </p:txBody>
      </p:sp>
      <p:sp>
        <p:nvSpPr>
          <p:cNvPr id="4" name="Slide Number Placeholder 3"/>
          <p:cNvSpPr>
            <a:spLocks noGrp="1"/>
          </p:cNvSpPr>
          <p:nvPr>
            <p:ph type="sldNum" sz="quarter" idx="10"/>
          </p:nvPr>
        </p:nvSpPr>
        <p:spPr/>
        <p:txBody>
          <a:bodyPr/>
          <a:lstStyle/>
          <a:p>
            <a:fld id="{B536A8F7-C225-461F-9ED7-20433D3FBAD0}" type="slidenum">
              <a:rPr lang="en-US" smtClean="0"/>
              <a:pPr/>
              <a:t>34</a:t>
            </a:fld>
            <a:endParaRPr lang="en-US"/>
          </a:p>
        </p:txBody>
      </p:sp>
    </p:spTree>
    <p:extLst>
      <p:ext uri="{BB962C8B-B14F-4D97-AF65-F5344CB8AC3E}">
        <p14:creationId xmlns:p14="http://schemas.microsoft.com/office/powerpoint/2010/main" val="6069218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Split delivery VRP</a:t>
            </a:r>
            <a:endParaRPr lang="en-US" dirty="0"/>
          </a:p>
        </p:txBody>
      </p:sp>
      <p:sp>
        <p:nvSpPr>
          <p:cNvPr id="4" name="Slide Number Placeholder 3"/>
          <p:cNvSpPr>
            <a:spLocks noGrp="1"/>
          </p:cNvSpPr>
          <p:nvPr>
            <p:ph type="sldNum" sz="quarter" idx="10"/>
          </p:nvPr>
        </p:nvSpPr>
        <p:spPr/>
        <p:txBody>
          <a:bodyPr/>
          <a:lstStyle/>
          <a:p>
            <a:fld id="{B536A8F7-C225-461F-9ED7-20433D3FBAD0}" type="slidenum">
              <a:rPr lang="en-US" smtClean="0"/>
              <a:pPr/>
              <a:t>36</a:t>
            </a:fld>
            <a:endParaRPr lang="en-US"/>
          </a:p>
        </p:txBody>
      </p:sp>
    </p:spTree>
    <p:extLst>
      <p:ext uri="{BB962C8B-B14F-4D97-AF65-F5344CB8AC3E}">
        <p14:creationId xmlns:p14="http://schemas.microsoft.com/office/powerpoint/2010/main" val="32727667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r" rtl="1"/>
            <a:r>
              <a:rPr lang="fa-IR" dirty="0" smtClean="0"/>
              <a:t>تابع هدف:حداقل هزینه کل مسیر</a:t>
            </a:r>
          </a:p>
          <a:p>
            <a:pPr algn="r" rtl="1"/>
            <a:r>
              <a:rPr lang="fa-IR" dirty="0" smtClean="0"/>
              <a:t>محدودیت</a:t>
            </a:r>
            <a:r>
              <a:rPr lang="fa-IR" baseline="0" dirty="0" smtClean="0"/>
              <a:t> اول میگه تحویل به مشتری در مسیر تنها وقتی میتونه اتفاق بیفته که مسیر </a:t>
            </a:r>
            <a:r>
              <a:rPr lang="en-US" baseline="0" dirty="0" smtClean="0"/>
              <a:t>r</a:t>
            </a:r>
            <a:r>
              <a:rPr lang="fa-IR" baseline="0" dirty="0" smtClean="0"/>
              <a:t>انتخاب بشه و کل مقدار تحویلی در یک مسیر نمیتونه از ظرفیت وسیله نقلیه تجاوز بکنه/محدودیت دوم میگه تقاضای مشتری باید کاملا ارضا بشه</a:t>
            </a:r>
            <a:endParaRPr lang="en-US" dirty="0"/>
          </a:p>
        </p:txBody>
      </p:sp>
      <p:sp>
        <p:nvSpPr>
          <p:cNvPr id="4" name="Slide Number Placeholder 3"/>
          <p:cNvSpPr>
            <a:spLocks noGrp="1"/>
          </p:cNvSpPr>
          <p:nvPr>
            <p:ph type="sldNum" sz="quarter" idx="10"/>
          </p:nvPr>
        </p:nvSpPr>
        <p:spPr/>
        <p:txBody>
          <a:bodyPr/>
          <a:lstStyle/>
          <a:p>
            <a:fld id="{B536A8F7-C225-461F-9ED7-20433D3FBAD0}" type="slidenum">
              <a:rPr lang="en-US" smtClean="0"/>
              <a:pPr/>
              <a:t>39</a:t>
            </a:fld>
            <a:endParaRPr lang="en-US"/>
          </a:p>
        </p:txBody>
      </p:sp>
    </p:spTree>
    <p:extLst>
      <p:ext uri="{BB962C8B-B14F-4D97-AF65-F5344CB8AC3E}">
        <p14:creationId xmlns:p14="http://schemas.microsoft.com/office/powerpoint/2010/main" val="40838179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Periodic</a:t>
            </a:r>
            <a:r>
              <a:rPr lang="en-US" baseline="0" dirty="0" smtClean="0"/>
              <a:t> VRP</a:t>
            </a:r>
            <a:endParaRPr lang="en-US" dirty="0"/>
          </a:p>
        </p:txBody>
      </p:sp>
      <p:sp>
        <p:nvSpPr>
          <p:cNvPr id="4" name="Slide Number Placeholder 3"/>
          <p:cNvSpPr>
            <a:spLocks noGrp="1"/>
          </p:cNvSpPr>
          <p:nvPr>
            <p:ph type="sldNum" sz="quarter" idx="10"/>
          </p:nvPr>
        </p:nvSpPr>
        <p:spPr/>
        <p:txBody>
          <a:bodyPr/>
          <a:lstStyle/>
          <a:p>
            <a:fld id="{B536A8F7-C225-461F-9ED7-20433D3FBAD0}" type="slidenum">
              <a:rPr lang="en-US" smtClean="0"/>
              <a:pPr/>
              <a:t>40</a:t>
            </a:fld>
            <a:endParaRPr lang="en-US"/>
          </a:p>
        </p:txBody>
      </p:sp>
    </p:spTree>
    <p:extLst>
      <p:ext uri="{BB962C8B-B14F-4D97-AF65-F5344CB8AC3E}">
        <p14:creationId xmlns:p14="http://schemas.microsoft.com/office/powerpoint/2010/main" val="25672749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r" rtl="1"/>
            <a:r>
              <a:rPr lang="fa-IR" dirty="0" smtClean="0"/>
              <a:t>تابع هدف:حداقل کردن هزینه های کل مسیر</a:t>
            </a:r>
          </a:p>
          <a:p>
            <a:pPr algn="r" rtl="1"/>
            <a:r>
              <a:rPr lang="fa-IR" dirty="0" smtClean="0"/>
              <a:t>2: میگه حداقل یک ترکیب برای هر مشتری انتخاب خواهدشد</a:t>
            </a:r>
          </a:p>
          <a:p>
            <a:pPr algn="r" rtl="1"/>
            <a:r>
              <a:rPr lang="fa-IR" dirty="0" smtClean="0"/>
              <a:t>3:هرمشتری حداقل توسط یک مسیر درهرروزی که به اون ترکیب انتخاب شده مربوطه ملاقات می شه</a:t>
            </a:r>
          </a:p>
        </p:txBody>
      </p:sp>
      <p:sp>
        <p:nvSpPr>
          <p:cNvPr id="4" name="Slide Number Placeholder 3"/>
          <p:cNvSpPr>
            <a:spLocks noGrp="1"/>
          </p:cNvSpPr>
          <p:nvPr>
            <p:ph type="sldNum" sz="quarter" idx="10"/>
          </p:nvPr>
        </p:nvSpPr>
        <p:spPr/>
        <p:txBody>
          <a:bodyPr/>
          <a:lstStyle/>
          <a:p>
            <a:fld id="{B536A8F7-C225-461F-9ED7-20433D3FBAD0}" type="slidenum">
              <a:rPr lang="en-US" smtClean="0"/>
              <a:pPr/>
              <a:t>44</a:t>
            </a:fld>
            <a:endParaRPr lang="en-US"/>
          </a:p>
        </p:txBody>
      </p:sp>
    </p:spTree>
    <p:extLst>
      <p:ext uri="{BB962C8B-B14F-4D97-AF65-F5344CB8AC3E}">
        <p14:creationId xmlns:p14="http://schemas.microsoft.com/office/powerpoint/2010/main" val="36740765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Stochastic</a:t>
            </a:r>
            <a:r>
              <a:rPr lang="en-US" baseline="0" dirty="0" smtClean="0"/>
              <a:t> VRP</a:t>
            </a:r>
            <a:endParaRPr lang="fa-IR" baseline="0" dirty="0" smtClean="0"/>
          </a:p>
          <a:p>
            <a:pPr marL="0" marR="0" lvl="0" indent="0" algn="r" defTabSz="914400" rtl="1" eaLnBrk="1" fontAlgn="auto" latinLnBrk="0" hangingPunct="1">
              <a:lnSpc>
                <a:spcPct val="100000"/>
              </a:lnSpc>
              <a:spcBef>
                <a:spcPts val="0"/>
              </a:spcBef>
              <a:spcAft>
                <a:spcPts val="0"/>
              </a:spcAft>
              <a:buClrTx/>
              <a:buSzTx/>
              <a:buFontTx/>
              <a:buNone/>
              <a:tabLst/>
              <a:defRPr/>
            </a:pPr>
            <a:r>
              <a:rPr lang="fa-IR" sz="1200" kern="1200" dirty="0" smtClean="0">
                <a:solidFill>
                  <a:schemeClr val="tx1"/>
                </a:solidFill>
                <a:latin typeface="+mn-lt"/>
                <a:ea typeface="+mn-ea"/>
                <a:cs typeface="+mn-cs"/>
              </a:rPr>
              <a:t>در این مدل هر مشتری </a:t>
            </a:r>
            <a:r>
              <a:rPr lang="en-US" sz="1200" kern="1200" dirty="0" smtClean="0">
                <a:solidFill>
                  <a:schemeClr val="tx1"/>
                </a:solidFill>
                <a:latin typeface="+mn-lt"/>
                <a:ea typeface="+mn-ea"/>
                <a:cs typeface="+mn-cs"/>
              </a:rPr>
              <a:t>v</a:t>
            </a:r>
            <a:r>
              <a:rPr lang="en-US" sz="1200" kern="1200" baseline="-25000" dirty="0" smtClean="0">
                <a:solidFill>
                  <a:schemeClr val="tx1"/>
                </a:solidFill>
                <a:latin typeface="+mn-lt"/>
                <a:ea typeface="+mn-ea"/>
                <a:cs typeface="+mn-cs"/>
              </a:rPr>
              <a:t>i</a:t>
            </a:r>
            <a:r>
              <a:rPr lang="fa-IR" sz="1200" kern="1200" dirty="0" smtClean="0">
                <a:solidFill>
                  <a:schemeClr val="tx1"/>
                </a:solidFill>
                <a:latin typeface="+mn-lt"/>
                <a:ea typeface="+mn-ea"/>
                <a:cs typeface="+mn-cs"/>
              </a:rPr>
              <a:t> با احتمال </a:t>
            </a:r>
            <a:r>
              <a:rPr lang="en-US" sz="1200" kern="1200" dirty="0" smtClean="0">
                <a:solidFill>
                  <a:schemeClr val="tx1"/>
                </a:solidFill>
                <a:latin typeface="+mn-lt"/>
                <a:ea typeface="+mn-ea"/>
                <a:cs typeface="+mn-cs"/>
              </a:rPr>
              <a:t>p</a:t>
            </a:r>
            <a:r>
              <a:rPr lang="en-US" sz="1200" kern="1200" baseline="-25000" dirty="0" smtClean="0">
                <a:solidFill>
                  <a:schemeClr val="tx1"/>
                </a:solidFill>
                <a:latin typeface="+mn-lt"/>
                <a:ea typeface="+mn-ea"/>
                <a:cs typeface="+mn-cs"/>
              </a:rPr>
              <a:t>i</a:t>
            </a:r>
            <a:r>
              <a:rPr lang="fa-IR" sz="1200" kern="1200" dirty="0" smtClean="0">
                <a:solidFill>
                  <a:schemeClr val="tx1"/>
                </a:solidFill>
                <a:latin typeface="+mn-lt"/>
                <a:ea typeface="+mn-ea"/>
                <a:cs typeface="+mn-cs"/>
              </a:rPr>
              <a:t> وجود دارد و با احتمال</a:t>
            </a:r>
            <a:r>
              <a:rPr lang="en-US" sz="1200" kern="1200" dirty="0" smtClean="0">
                <a:solidFill>
                  <a:schemeClr val="tx1"/>
                </a:solidFill>
                <a:latin typeface="+mn-lt"/>
                <a:ea typeface="+mn-ea"/>
                <a:cs typeface="+mn-cs"/>
              </a:rPr>
              <a:t> 1 - p</a:t>
            </a:r>
            <a:r>
              <a:rPr lang="en-US" sz="1200" kern="1200" baseline="-25000" dirty="0" smtClean="0">
                <a:solidFill>
                  <a:schemeClr val="tx1"/>
                </a:solidFill>
                <a:latin typeface="+mn-lt"/>
                <a:ea typeface="+mn-ea"/>
                <a:cs typeface="+mn-cs"/>
              </a:rPr>
              <a:t>i</a:t>
            </a:r>
            <a:r>
              <a:rPr lang="fa-IR" sz="1200" kern="1200" dirty="0" smtClean="0">
                <a:solidFill>
                  <a:schemeClr val="tx1"/>
                </a:solidFill>
                <a:latin typeface="+mn-lt"/>
                <a:ea typeface="+mn-ea"/>
                <a:cs typeface="+mn-cs"/>
              </a:rPr>
              <a:t>غایب است و وجود ندارد.</a:t>
            </a:r>
            <a:endParaRPr lang="en-US" sz="1200" kern="1200" dirty="0" smtClean="0">
              <a:solidFill>
                <a:schemeClr val="tx1"/>
              </a:solidFill>
              <a:latin typeface="+mn-lt"/>
              <a:ea typeface="+mn-ea"/>
              <a:cs typeface="+mn-cs"/>
            </a:endParaRPr>
          </a:p>
          <a:p>
            <a:pPr algn="r" rtl="1"/>
            <a:r>
              <a:rPr lang="fa-IR" sz="1200" kern="1200" dirty="0" smtClean="0">
                <a:solidFill>
                  <a:schemeClr val="tx1"/>
                </a:solidFill>
                <a:latin typeface="+mn-lt"/>
                <a:ea typeface="+mn-ea"/>
                <a:cs typeface="+mn-cs"/>
              </a:rPr>
              <a:t>دراین مدل تقاضای </a:t>
            </a:r>
            <a:r>
              <a:rPr lang="en-US" sz="1200" kern="1200" dirty="0" err="1" smtClean="0">
                <a:solidFill>
                  <a:schemeClr val="tx1"/>
                </a:solidFill>
                <a:latin typeface="+mn-lt"/>
                <a:ea typeface="+mn-ea"/>
                <a:cs typeface="+mn-cs"/>
              </a:rPr>
              <a:t>d</a:t>
            </a:r>
            <a:r>
              <a:rPr lang="en-US" sz="1200" kern="1200" baseline="-25000" dirty="0" err="1" smtClean="0">
                <a:solidFill>
                  <a:schemeClr val="tx1"/>
                </a:solidFill>
                <a:latin typeface="+mn-lt"/>
                <a:ea typeface="+mn-ea"/>
                <a:cs typeface="+mn-cs"/>
              </a:rPr>
              <a:t>i</a:t>
            </a:r>
            <a:r>
              <a:rPr lang="fa-IR" sz="1200" kern="1200" dirty="0" smtClean="0">
                <a:solidFill>
                  <a:schemeClr val="tx1"/>
                </a:solidFill>
                <a:latin typeface="+mn-lt"/>
                <a:ea typeface="+mn-ea"/>
                <a:cs typeface="+mn-cs"/>
              </a:rPr>
              <a:t> برای هرمشتری به صورت احتمالی و غیرثابتمی باشد</a:t>
            </a:r>
          </a:p>
          <a:p>
            <a:pPr algn="r" rtl="1"/>
            <a:r>
              <a:rPr lang="fa-IR" sz="1200" kern="1200" dirty="0" smtClean="0">
                <a:solidFill>
                  <a:schemeClr val="tx1"/>
                </a:solidFill>
                <a:latin typeface="+mn-lt"/>
                <a:ea typeface="+mn-ea"/>
                <a:cs typeface="+mn-cs"/>
              </a:rPr>
              <a:t>در این مدل زمان سرویس دهی در مشتری </a:t>
            </a:r>
            <a:r>
              <a:rPr lang="en-US" sz="1200" kern="1200" dirty="0" smtClean="0">
                <a:solidFill>
                  <a:schemeClr val="tx1"/>
                </a:solidFill>
                <a:latin typeface="+mn-lt"/>
                <a:ea typeface="+mn-ea"/>
                <a:cs typeface="+mn-cs"/>
              </a:rPr>
              <a:t> v</a:t>
            </a:r>
            <a:r>
              <a:rPr lang="en-US" sz="1200" kern="1200" baseline="-25000" dirty="0" smtClean="0">
                <a:solidFill>
                  <a:schemeClr val="tx1"/>
                </a:solidFill>
                <a:latin typeface="+mn-lt"/>
                <a:ea typeface="+mn-ea"/>
                <a:cs typeface="+mn-cs"/>
              </a:rPr>
              <a:t>i</a:t>
            </a:r>
            <a:r>
              <a:rPr lang="fa-IR" sz="1200" kern="1200" dirty="0" smtClean="0">
                <a:solidFill>
                  <a:schemeClr val="tx1"/>
                </a:solidFill>
                <a:latin typeface="+mn-lt"/>
                <a:ea typeface="+mn-ea"/>
                <a:cs typeface="+mn-cs"/>
              </a:rPr>
              <a:t> که به صورت</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f</a:t>
            </a:r>
            <a:r>
              <a:rPr lang="en-US" sz="1200" kern="1200" baseline="-25000" dirty="0" err="1" smtClean="0">
                <a:solidFill>
                  <a:schemeClr val="tx1"/>
                </a:solidFill>
                <a:latin typeface="+mn-lt"/>
                <a:ea typeface="+mn-ea"/>
                <a:cs typeface="+mn-cs"/>
              </a:rPr>
              <a:t>i</a:t>
            </a:r>
            <a:r>
              <a:rPr lang="fa-IR" sz="1200" kern="1200" dirty="0" smtClean="0">
                <a:solidFill>
                  <a:schemeClr val="tx1"/>
                </a:solidFill>
                <a:latin typeface="+mn-lt"/>
                <a:ea typeface="+mn-ea"/>
                <a:cs typeface="+mn-cs"/>
              </a:rPr>
              <a:t> نمایش داده می شود و زمان سفر </a:t>
            </a:r>
            <a:r>
              <a:rPr lang="en-US" sz="1200" kern="1200" dirty="0" err="1" smtClean="0">
                <a:solidFill>
                  <a:schemeClr val="tx1"/>
                </a:solidFill>
                <a:latin typeface="+mn-lt"/>
                <a:ea typeface="+mn-ea"/>
                <a:cs typeface="+mn-cs"/>
              </a:rPr>
              <a:t>t</a:t>
            </a:r>
            <a:r>
              <a:rPr lang="en-US" sz="1200" kern="1200" baseline="-25000" dirty="0" err="1" smtClean="0">
                <a:solidFill>
                  <a:schemeClr val="tx1"/>
                </a:solidFill>
                <a:latin typeface="+mn-lt"/>
                <a:ea typeface="+mn-ea"/>
                <a:cs typeface="+mn-cs"/>
              </a:rPr>
              <a:t>ij</a:t>
            </a:r>
            <a:r>
              <a:rPr lang="fa-IR" sz="1200" kern="1200" dirty="0" smtClean="0">
                <a:solidFill>
                  <a:schemeClr val="tx1"/>
                </a:solidFill>
                <a:latin typeface="+mn-lt"/>
                <a:ea typeface="+mn-ea"/>
                <a:cs typeface="+mn-cs"/>
              </a:rPr>
              <a:t> بین هر دو مشتری متوالی به صورت احتمالی در نظر گرفته می شود</a:t>
            </a:r>
            <a:endParaRPr lang="en-US" dirty="0"/>
          </a:p>
        </p:txBody>
      </p:sp>
      <p:sp>
        <p:nvSpPr>
          <p:cNvPr id="4" name="Slide Number Placeholder 3"/>
          <p:cNvSpPr>
            <a:spLocks noGrp="1"/>
          </p:cNvSpPr>
          <p:nvPr>
            <p:ph type="sldNum" sz="quarter" idx="10"/>
          </p:nvPr>
        </p:nvSpPr>
        <p:spPr/>
        <p:txBody>
          <a:bodyPr/>
          <a:lstStyle/>
          <a:p>
            <a:fld id="{B536A8F7-C225-461F-9ED7-20433D3FBAD0}" type="slidenum">
              <a:rPr lang="en-US" smtClean="0"/>
              <a:pPr/>
              <a:t>45</a:t>
            </a:fld>
            <a:endParaRPr lang="en-US"/>
          </a:p>
        </p:txBody>
      </p:sp>
    </p:spTree>
    <p:extLst>
      <p:ext uri="{BB962C8B-B14F-4D97-AF65-F5344CB8AC3E}">
        <p14:creationId xmlns:p14="http://schemas.microsoft.com/office/powerpoint/2010/main" val="12336469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r" rtl="1"/>
            <a:r>
              <a:rPr lang="fa-IR" dirty="0" smtClean="0"/>
              <a:t>هزینه حمل ونقل</a:t>
            </a:r>
            <a:r>
              <a:rPr lang="fa-IR" baseline="0" dirty="0" smtClean="0"/>
              <a:t> بین 15 تا 40درصدقیمت تمام شده محصول است.</a:t>
            </a:r>
            <a:endParaRPr lang="en-US" dirty="0"/>
          </a:p>
        </p:txBody>
      </p:sp>
      <p:sp>
        <p:nvSpPr>
          <p:cNvPr id="4" name="Slide Number Placeholder 3"/>
          <p:cNvSpPr>
            <a:spLocks noGrp="1"/>
          </p:cNvSpPr>
          <p:nvPr>
            <p:ph type="sldNum" sz="quarter" idx="10"/>
          </p:nvPr>
        </p:nvSpPr>
        <p:spPr/>
        <p:txBody>
          <a:bodyPr/>
          <a:lstStyle/>
          <a:p>
            <a:fld id="{B536A8F7-C225-461F-9ED7-20433D3FBAD0}" type="slidenum">
              <a:rPr lang="en-US" smtClean="0"/>
              <a:pPr/>
              <a:t>2</a:t>
            </a:fld>
            <a:endParaRPr lang="en-US"/>
          </a:p>
        </p:txBody>
      </p:sp>
    </p:spTree>
    <p:extLst>
      <p:ext uri="{BB962C8B-B14F-4D97-AF65-F5344CB8AC3E}">
        <p14:creationId xmlns:p14="http://schemas.microsoft.com/office/powerpoint/2010/main" val="22288309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r" rtl="1"/>
            <a:r>
              <a:rPr lang="fa-IR" dirty="0" smtClean="0"/>
              <a:t>تابع هدف 1:حداقل کردن کلیه هزینه هااعم از هزینه های سفرو تجاوز از پنجره زمانی تحویل است</a:t>
            </a:r>
          </a:p>
          <a:p>
            <a:pPr algn="r" rtl="1"/>
            <a:r>
              <a:rPr lang="fa-IR" dirty="0" smtClean="0"/>
              <a:t>تابع هدف2:به دنبال کمینه کردن کل مسافت طی شده توسط وسایل نقلیه</a:t>
            </a:r>
            <a:r>
              <a:rPr lang="fa-IR" baseline="0" dirty="0" smtClean="0"/>
              <a:t> است.</a:t>
            </a:r>
            <a:endParaRPr lang="en-US" dirty="0"/>
          </a:p>
        </p:txBody>
      </p:sp>
      <p:sp>
        <p:nvSpPr>
          <p:cNvPr id="4" name="Slide Number Placeholder 3"/>
          <p:cNvSpPr>
            <a:spLocks noGrp="1"/>
          </p:cNvSpPr>
          <p:nvPr>
            <p:ph type="sldNum" sz="quarter" idx="10"/>
          </p:nvPr>
        </p:nvSpPr>
        <p:spPr/>
        <p:txBody>
          <a:bodyPr/>
          <a:lstStyle/>
          <a:p>
            <a:fld id="{B536A8F7-C225-461F-9ED7-20433D3FBAD0}" type="slidenum">
              <a:rPr lang="en-US" smtClean="0"/>
              <a:pPr/>
              <a:t>50</a:t>
            </a:fld>
            <a:endParaRPr lang="en-US"/>
          </a:p>
        </p:txBody>
      </p:sp>
    </p:spTree>
    <p:extLst>
      <p:ext uri="{BB962C8B-B14F-4D97-AF65-F5344CB8AC3E}">
        <p14:creationId xmlns:p14="http://schemas.microsoft.com/office/powerpoint/2010/main" val="13932108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r" rtl="1"/>
            <a:r>
              <a:rPr lang="fa-IR" dirty="0" smtClean="0"/>
              <a:t>برای مقدار تجاوز هر وسیله نقلیه از یک مقدار مشخص</a:t>
            </a:r>
            <a:r>
              <a:rPr lang="en-US" dirty="0" smtClean="0"/>
              <a:t>B</a:t>
            </a:r>
            <a:r>
              <a:rPr lang="fa-IR" dirty="0" smtClean="0"/>
              <a:t> یک</a:t>
            </a:r>
            <a:r>
              <a:rPr lang="fa-IR" baseline="0" dirty="0" smtClean="0"/>
              <a:t> سطح احتمالی در نظر می گیرد.</a:t>
            </a:r>
            <a:endParaRPr lang="en-US" dirty="0"/>
          </a:p>
        </p:txBody>
      </p:sp>
      <p:sp>
        <p:nvSpPr>
          <p:cNvPr id="4" name="Slide Number Placeholder 3"/>
          <p:cNvSpPr>
            <a:spLocks noGrp="1"/>
          </p:cNvSpPr>
          <p:nvPr>
            <p:ph type="sldNum" sz="quarter" idx="10"/>
          </p:nvPr>
        </p:nvSpPr>
        <p:spPr/>
        <p:txBody>
          <a:bodyPr/>
          <a:lstStyle/>
          <a:p>
            <a:fld id="{B536A8F7-C225-461F-9ED7-20433D3FBAD0}" type="slidenum">
              <a:rPr lang="en-US" smtClean="0"/>
              <a:pPr/>
              <a:t>51</a:t>
            </a:fld>
            <a:endParaRPr lang="en-US"/>
          </a:p>
        </p:txBody>
      </p:sp>
    </p:spTree>
    <p:extLst>
      <p:ext uri="{BB962C8B-B14F-4D97-AF65-F5344CB8AC3E}">
        <p14:creationId xmlns:p14="http://schemas.microsoft.com/office/powerpoint/2010/main" val="1202328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rtl="1">
              <a:buFont typeface="Wingdings" pitchFamily="2" charset="2"/>
              <a:buNone/>
            </a:pPr>
            <a:r>
              <a:rPr lang="en-US" dirty="0" smtClean="0"/>
              <a:t>VRP with backhauls</a:t>
            </a:r>
            <a:endParaRPr lang="fa-IR" dirty="0" smtClean="0"/>
          </a:p>
          <a:p>
            <a:pPr algn="r" rtl="1">
              <a:buFont typeface="Wingdings" pitchFamily="2" charset="2"/>
              <a:buChar char="ü"/>
            </a:pPr>
            <a:r>
              <a:rPr lang="ar-SA" dirty="0" smtClean="0"/>
              <a:t>می بایست هر لحظه این نکته مورد بررسی قرار گیرد که آیا وسیله نقلیه ظرفیت کافی برای بازگرداندن کالاهایی که مشتریان به دپو بازمی گردانند رادارد یا خیر لذا دربرنامه ریزی اولیه این نکته باید مورد توجه قرار گیرد</a:t>
            </a:r>
            <a:r>
              <a:rPr lang="fa-IR" dirty="0" smtClean="0"/>
              <a:t>./</a:t>
            </a:r>
          </a:p>
          <a:p>
            <a:pPr algn="r">
              <a:buFont typeface="Wingdings" pitchFamily="2" charset="2"/>
              <a:buChar char="ü"/>
            </a:pPr>
            <a:r>
              <a:rPr lang="ar-SA" dirty="0" smtClean="0"/>
              <a:t>حتی المقدور تمام عرضه ها به مشتریان قبل از تحویل کالاها در مشتریان صورت گیرد. در حقیقت این نکته برداشته از این واقعیت می باشد که وسایل نقلیه از پشت بارگیری می شوند وبارگیری مجدد کالاها در نقاط عرضه به مشتریان اقتصادی به نظر نمی رسد. </a:t>
            </a:r>
            <a:endParaRPr lang="fa-IR" dirty="0" smtClean="0"/>
          </a:p>
          <a:p>
            <a:endParaRPr lang="en-US" dirty="0"/>
          </a:p>
        </p:txBody>
      </p:sp>
      <p:sp>
        <p:nvSpPr>
          <p:cNvPr id="4" name="Slide Number Placeholder 3"/>
          <p:cNvSpPr>
            <a:spLocks noGrp="1"/>
          </p:cNvSpPr>
          <p:nvPr>
            <p:ph type="sldNum" sz="quarter" idx="10"/>
          </p:nvPr>
        </p:nvSpPr>
        <p:spPr/>
        <p:txBody>
          <a:bodyPr/>
          <a:lstStyle/>
          <a:p>
            <a:fld id="{B536A8F7-C225-461F-9ED7-20433D3FBAD0}" type="slidenum">
              <a:rPr lang="en-US" smtClean="0"/>
              <a:pPr/>
              <a:t>52</a:t>
            </a:fld>
            <a:endParaRPr lang="en-US"/>
          </a:p>
        </p:txBody>
      </p:sp>
    </p:spTree>
    <p:extLst>
      <p:ext uri="{BB962C8B-B14F-4D97-AF65-F5344CB8AC3E}">
        <p14:creationId xmlns:p14="http://schemas.microsoft.com/office/powerpoint/2010/main" val="8794964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36A8F7-C225-461F-9ED7-20433D3FBAD0}" type="slidenum">
              <a:rPr lang="en-US" smtClean="0"/>
              <a:pPr/>
              <a:t>53</a:t>
            </a:fld>
            <a:endParaRPr lang="en-US"/>
          </a:p>
        </p:txBody>
      </p:sp>
    </p:spTree>
    <p:extLst>
      <p:ext uri="{BB962C8B-B14F-4D97-AF65-F5344CB8AC3E}">
        <p14:creationId xmlns:p14="http://schemas.microsoft.com/office/powerpoint/2010/main" val="13024271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r" rtl="1"/>
            <a:r>
              <a:rPr lang="fa-IR" dirty="0" smtClean="0"/>
              <a:t>تابع هدف:حداقل سازی هزینه های مربوط به استفاده از ناوگان حمل و نقل وهزینه مسیریابی است.</a:t>
            </a:r>
            <a:endParaRPr lang="en-US" dirty="0"/>
          </a:p>
        </p:txBody>
      </p:sp>
      <p:sp>
        <p:nvSpPr>
          <p:cNvPr id="4" name="Slide Number Placeholder 3"/>
          <p:cNvSpPr>
            <a:spLocks noGrp="1"/>
          </p:cNvSpPr>
          <p:nvPr>
            <p:ph type="sldNum" sz="quarter" idx="10"/>
          </p:nvPr>
        </p:nvSpPr>
        <p:spPr/>
        <p:txBody>
          <a:bodyPr/>
          <a:lstStyle/>
          <a:p>
            <a:fld id="{B536A8F7-C225-461F-9ED7-20433D3FBAD0}" type="slidenum">
              <a:rPr lang="en-US" smtClean="0"/>
              <a:pPr/>
              <a:t>57</a:t>
            </a:fld>
            <a:endParaRPr lang="en-US"/>
          </a:p>
        </p:txBody>
      </p:sp>
    </p:spTree>
    <p:extLst>
      <p:ext uri="{BB962C8B-B14F-4D97-AF65-F5344CB8AC3E}">
        <p14:creationId xmlns:p14="http://schemas.microsoft.com/office/powerpoint/2010/main" val="37843875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r" rtl="1"/>
            <a:r>
              <a:rPr lang="fa-IR" dirty="0" smtClean="0"/>
              <a:t>تمام تقاضای مشتریان خط رفت و برگشت پاسخ داده می شود/فرآیند</a:t>
            </a:r>
            <a:r>
              <a:rPr lang="fa-IR" baseline="0" dirty="0" smtClean="0"/>
              <a:t> بارگیری در هردومسیر رفت و برگشت نباید از ظرفیت وسایل نقلیه تجاوز کند./اولویت ابتدا با مشتریان خط رفت و سپس برگشت است.</a:t>
            </a:r>
            <a:endParaRPr lang="en-US" dirty="0"/>
          </a:p>
        </p:txBody>
      </p:sp>
      <p:sp>
        <p:nvSpPr>
          <p:cNvPr id="4" name="Slide Number Placeholder 3"/>
          <p:cNvSpPr>
            <a:spLocks noGrp="1"/>
          </p:cNvSpPr>
          <p:nvPr>
            <p:ph type="sldNum" sz="quarter" idx="10"/>
          </p:nvPr>
        </p:nvSpPr>
        <p:spPr/>
        <p:txBody>
          <a:bodyPr/>
          <a:lstStyle/>
          <a:p>
            <a:fld id="{B536A8F7-C225-461F-9ED7-20433D3FBAD0}" type="slidenum">
              <a:rPr lang="en-US" smtClean="0"/>
              <a:pPr/>
              <a:t>58</a:t>
            </a:fld>
            <a:endParaRPr lang="en-US"/>
          </a:p>
        </p:txBody>
      </p:sp>
    </p:spTree>
    <p:extLst>
      <p:ext uri="{BB962C8B-B14F-4D97-AF65-F5344CB8AC3E}">
        <p14:creationId xmlns:p14="http://schemas.microsoft.com/office/powerpoint/2010/main" val="6381465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VRP with pickup and delivery</a:t>
            </a:r>
            <a:endParaRPr lang="fa-IR" dirty="0" smtClean="0"/>
          </a:p>
          <a:p>
            <a:pPr marL="0" marR="0" indent="0" algn="r" defTabSz="914400" rtl="1" eaLnBrk="1" fontAlgn="auto" latinLnBrk="0" hangingPunct="1">
              <a:lnSpc>
                <a:spcPct val="100000"/>
              </a:lnSpc>
              <a:spcBef>
                <a:spcPts val="0"/>
              </a:spcBef>
              <a:spcAft>
                <a:spcPts val="0"/>
              </a:spcAft>
              <a:buClrTx/>
              <a:buSzTx/>
              <a:buFontTx/>
              <a:buNone/>
              <a:tabLst/>
              <a:defRPr/>
            </a:pPr>
            <a:r>
              <a:rPr lang="ar-SA" dirty="0" smtClean="0"/>
              <a:t>دراین مساله نیز هر لحظه این نکته که آیا وسیله نقلیه ظرفیت کافی برای تحویل گرفتن کالاهای را مشتریان دارد یا خیر می بایست در نظر گرفته</a:t>
            </a:r>
            <a:r>
              <a:rPr lang="fa-IR" dirty="0" smtClean="0"/>
              <a:t> </a:t>
            </a:r>
            <a:r>
              <a:rPr lang="ar-SA" dirty="0" smtClean="0"/>
              <a:t>شو</a:t>
            </a:r>
            <a:r>
              <a:rPr lang="fa-IR" dirty="0" smtClean="0"/>
              <a:t>د.</a:t>
            </a:r>
            <a:endParaRPr lang="en-US" dirty="0" smtClean="0"/>
          </a:p>
          <a:p>
            <a:endParaRPr lang="en-US" dirty="0"/>
          </a:p>
        </p:txBody>
      </p:sp>
      <p:sp>
        <p:nvSpPr>
          <p:cNvPr id="4" name="Slide Number Placeholder 3"/>
          <p:cNvSpPr>
            <a:spLocks noGrp="1"/>
          </p:cNvSpPr>
          <p:nvPr>
            <p:ph type="sldNum" sz="quarter" idx="10"/>
          </p:nvPr>
        </p:nvSpPr>
        <p:spPr/>
        <p:txBody>
          <a:bodyPr/>
          <a:lstStyle/>
          <a:p>
            <a:fld id="{B536A8F7-C225-461F-9ED7-20433D3FBAD0}" type="slidenum">
              <a:rPr lang="en-US" smtClean="0"/>
              <a:pPr/>
              <a:t>59</a:t>
            </a:fld>
            <a:endParaRPr lang="en-US"/>
          </a:p>
        </p:txBody>
      </p:sp>
    </p:spTree>
    <p:extLst>
      <p:ext uri="{BB962C8B-B14F-4D97-AF65-F5344CB8AC3E}">
        <p14:creationId xmlns:p14="http://schemas.microsoft.com/office/powerpoint/2010/main" val="11484563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r" rtl="1"/>
            <a:r>
              <a:rPr lang="fa-IR" dirty="0" smtClean="0"/>
              <a:t>تابع هدف:حداقل کردن هزینه های ثابت و متغیر توزیع</a:t>
            </a:r>
          </a:p>
          <a:p>
            <a:pPr algn="r" rtl="1"/>
            <a:r>
              <a:rPr lang="fa-IR" dirty="0" smtClean="0"/>
              <a:t>4:توازن جریان رفت و برگشت</a:t>
            </a:r>
          </a:p>
          <a:p>
            <a:pPr algn="r" rtl="1"/>
            <a:r>
              <a:rPr lang="fa-IR" dirty="0" smtClean="0"/>
              <a:t>14و13:کل مقدارتحویل</a:t>
            </a:r>
            <a:r>
              <a:rPr lang="fa-IR" baseline="0" dirty="0" smtClean="0"/>
              <a:t> داده</a:t>
            </a:r>
            <a:r>
              <a:rPr lang="fa-IR" dirty="0" smtClean="0"/>
              <a:t> شده در طول مسیر با تحویل</a:t>
            </a:r>
            <a:r>
              <a:rPr lang="fa-IR" baseline="0" dirty="0" smtClean="0"/>
              <a:t> به</a:t>
            </a:r>
            <a:r>
              <a:rPr lang="fa-IR" dirty="0" smtClean="0"/>
              <a:t> مشتری و مقادیر بارگیری شده از فروشندگان سازگاره</a:t>
            </a:r>
          </a:p>
          <a:p>
            <a:pPr algn="r" rtl="1"/>
            <a:r>
              <a:rPr lang="fa-IR" dirty="0" smtClean="0"/>
              <a:t>15:محدودیت ظرفیت وسیله نقلیه</a:t>
            </a:r>
            <a:endParaRPr lang="en-US" dirty="0"/>
          </a:p>
        </p:txBody>
      </p:sp>
      <p:sp>
        <p:nvSpPr>
          <p:cNvPr id="4" name="Slide Number Placeholder 3"/>
          <p:cNvSpPr>
            <a:spLocks noGrp="1"/>
          </p:cNvSpPr>
          <p:nvPr>
            <p:ph type="sldNum" sz="quarter" idx="10"/>
          </p:nvPr>
        </p:nvSpPr>
        <p:spPr/>
        <p:txBody>
          <a:bodyPr/>
          <a:lstStyle/>
          <a:p>
            <a:fld id="{B536A8F7-C225-461F-9ED7-20433D3FBAD0}" type="slidenum">
              <a:rPr lang="en-US" smtClean="0"/>
              <a:pPr/>
              <a:t>64</a:t>
            </a:fld>
            <a:endParaRPr lang="en-US"/>
          </a:p>
        </p:txBody>
      </p:sp>
    </p:spTree>
    <p:extLst>
      <p:ext uri="{BB962C8B-B14F-4D97-AF65-F5344CB8AC3E}">
        <p14:creationId xmlns:p14="http://schemas.microsoft.com/office/powerpoint/2010/main" val="39915953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VRP</a:t>
            </a:r>
            <a:r>
              <a:rPr lang="en-US" baseline="0" dirty="0" smtClean="0"/>
              <a:t> with time windows</a:t>
            </a:r>
            <a:endParaRPr lang="en-US" dirty="0"/>
          </a:p>
        </p:txBody>
      </p:sp>
      <p:sp>
        <p:nvSpPr>
          <p:cNvPr id="4" name="Slide Number Placeholder 3"/>
          <p:cNvSpPr>
            <a:spLocks noGrp="1"/>
          </p:cNvSpPr>
          <p:nvPr>
            <p:ph type="sldNum" sz="quarter" idx="10"/>
          </p:nvPr>
        </p:nvSpPr>
        <p:spPr/>
        <p:txBody>
          <a:bodyPr/>
          <a:lstStyle/>
          <a:p>
            <a:fld id="{B536A8F7-C225-461F-9ED7-20433D3FBAD0}" type="slidenum">
              <a:rPr lang="en-US" smtClean="0"/>
              <a:pPr/>
              <a:t>65</a:t>
            </a:fld>
            <a:endParaRPr lang="en-US"/>
          </a:p>
        </p:txBody>
      </p:sp>
    </p:spTree>
    <p:extLst>
      <p:ext uri="{BB962C8B-B14F-4D97-AF65-F5344CB8AC3E}">
        <p14:creationId xmlns:p14="http://schemas.microsoft.com/office/powerpoint/2010/main" val="23562155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r" rtl="1"/>
            <a:r>
              <a:rPr lang="ar-SA" sz="1200" kern="1200" dirty="0" smtClean="0">
                <a:solidFill>
                  <a:schemeClr val="tx1"/>
                </a:solidFill>
                <a:latin typeface="+mn-lt"/>
                <a:ea typeface="+mn-ea"/>
                <a:cs typeface="+mn-cs"/>
              </a:rPr>
              <a:t>دراین مساله</a:t>
            </a:r>
            <a:r>
              <a:rPr lang="en-US" sz="1200" kern="1200" dirty="0" smtClean="0">
                <a:solidFill>
                  <a:schemeClr val="tx1"/>
                </a:solidFill>
                <a:latin typeface="+mn-lt"/>
                <a:ea typeface="+mn-ea"/>
                <a:cs typeface="+mn-cs"/>
              </a:rPr>
              <a:t>S </a:t>
            </a:r>
            <a:r>
              <a:rPr lang="ar-SA" sz="1200" kern="1200" dirty="0" smtClean="0">
                <a:solidFill>
                  <a:schemeClr val="tx1"/>
                </a:solidFill>
                <a:latin typeface="+mn-lt"/>
                <a:ea typeface="+mn-ea"/>
                <a:cs typeface="+mn-cs"/>
              </a:rPr>
              <a:t> موجه گفته می شود، اگر همه مسیرها موجه بوده ومشتریان دقیقا توسط یک مسیر سرویس داده شوند</a:t>
            </a:r>
            <a:endParaRPr lang="en-US" dirty="0"/>
          </a:p>
        </p:txBody>
      </p:sp>
      <p:sp>
        <p:nvSpPr>
          <p:cNvPr id="4" name="Slide Number Placeholder 3"/>
          <p:cNvSpPr>
            <a:spLocks noGrp="1"/>
          </p:cNvSpPr>
          <p:nvPr>
            <p:ph type="sldNum" sz="quarter" idx="10"/>
          </p:nvPr>
        </p:nvSpPr>
        <p:spPr/>
        <p:txBody>
          <a:bodyPr/>
          <a:lstStyle/>
          <a:p>
            <a:fld id="{B536A8F7-C225-461F-9ED7-20433D3FBAD0}" type="slidenum">
              <a:rPr lang="en-US" smtClean="0"/>
              <a:pPr/>
              <a:t>67</a:t>
            </a:fld>
            <a:endParaRPr lang="en-US"/>
          </a:p>
        </p:txBody>
      </p:sp>
    </p:spTree>
    <p:extLst>
      <p:ext uri="{BB962C8B-B14F-4D97-AF65-F5344CB8AC3E}">
        <p14:creationId xmlns:p14="http://schemas.microsoft.com/office/powerpoint/2010/main" val="37052294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1200" dirty="0" smtClean="0"/>
              <a:t>لذا با کاهش میزان موجودی ها و حمل و نقل های سیستم لجستیک از طریق به کارگیری تولید ناب نقش بسزایی در کاهش قیمت تمام شده،توان رقابتی شرکت و بهبود فرآیندهای کسب و کار خواهیم داشت.</a:t>
            </a:r>
            <a:endParaRPr lang="en-US" sz="1200" dirty="0" smtClean="0"/>
          </a:p>
          <a:p>
            <a:pPr algn="r"/>
            <a:endParaRPr lang="en-US" dirty="0"/>
          </a:p>
        </p:txBody>
      </p:sp>
      <p:sp>
        <p:nvSpPr>
          <p:cNvPr id="4" name="Slide Number Placeholder 3"/>
          <p:cNvSpPr>
            <a:spLocks noGrp="1"/>
          </p:cNvSpPr>
          <p:nvPr>
            <p:ph type="sldNum" sz="quarter" idx="10"/>
          </p:nvPr>
        </p:nvSpPr>
        <p:spPr/>
        <p:txBody>
          <a:bodyPr/>
          <a:lstStyle/>
          <a:p>
            <a:fld id="{B536A8F7-C225-461F-9ED7-20433D3FBAD0}" type="slidenum">
              <a:rPr lang="en-US" smtClean="0"/>
              <a:pPr/>
              <a:t>3</a:t>
            </a:fld>
            <a:endParaRPr lang="en-US"/>
          </a:p>
        </p:txBody>
      </p:sp>
    </p:spTree>
    <p:extLst>
      <p:ext uri="{BB962C8B-B14F-4D97-AF65-F5344CB8AC3E}">
        <p14:creationId xmlns:p14="http://schemas.microsoft.com/office/powerpoint/2010/main" val="15471193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r" rtl="1"/>
            <a:r>
              <a:rPr lang="fa-IR" dirty="0" smtClean="0"/>
              <a:t>تابع هدف:حداقل کردن هزینه های متغیر و ثابت برای</a:t>
            </a:r>
            <a:r>
              <a:rPr lang="fa-IR" baseline="0" dirty="0" smtClean="0"/>
              <a:t> تحویل</a:t>
            </a:r>
            <a:endParaRPr lang="en-US" dirty="0"/>
          </a:p>
        </p:txBody>
      </p:sp>
      <p:sp>
        <p:nvSpPr>
          <p:cNvPr id="4" name="Slide Number Placeholder 3"/>
          <p:cNvSpPr>
            <a:spLocks noGrp="1"/>
          </p:cNvSpPr>
          <p:nvPr>
            <p:ph type="sldNum" sz="quarter" idx="10"/>
          </p:nvPr>
        </p:nvSpPr>
        <p:spPr/>
        <p:txBody>
          <a:bodyPr/>
          <a:lstStyle/>
          <a:p>
            <a:fld id="{B536A8F7-C225-461F-9ED7-20433D3FBAD0}" type="slidenum">
              <a:rPr lang="en-US" smtClean="0"/>
              <a:pPr/>
              <a:t>70</a:t>
            </a:fld>
            <a:endParaRPr lang="en-US"/>
          </a:p>
        </p:txBody>
      </p:sp>
    </p:spTree>
    <p:extLst>
      <p:ext uri="{BB962C8B-B14F-4D97-AF65-F5344CB8AC3E}">
        <p14:creationId xmlns:p14="http://schemas.microsoft.com/office/powerpoint/2010/main" val="31552741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r" rtl="1"/>
            <a:r>
              <a:rPr lang="fa-IR" dirty="0" smtClean="0"/>
              <a:t>این محدودیت میگه که ارتباط بین متغیرهای جریان و متغیرهای خدمات در زمان </a:t>
            </a:r>
            <a:r>
              <a:rPr lang="en-US" dirty="0" err="1" smtClean="0"/>
              <a:t>til</a:t>
            </a:r>
            <a:r>
              <a:rPr lang="fa-IR" dirty="0" smtClean="0"/>
              <a:t>شروع میشه و در فاصله پنجره</a:t>
            </a:r>
            <a:r>
              <a:rPr lang="fa-IR" baseline="0" dirty="0" smtClean="0"/>
              <a:t> زمانی دپو است</a:t>
            </a:r>
          </a:p>
          <a:p>
            <a:pPr algn="r" rtl="1"/>
            <a:r>
              <a:rPr lang="fa-IR" baseline="0" dirty="0" smtClean="0"/>
              <a:t>این محدودیت میگه محدودیت پنجره زمانی در نظر گرفته شده</a:t>
            </a:r>
            <a:endParaRPr lang="en-US" dirty="0"/>
          </a:p>
        </p:txBody>
      </p:sp>
      <p:sp>
        <p:nvSpPr>
          <p:cNvPr id="4" name="Slide Number Placeholder 3"/>
          <p:cNvSpPr>
            <a:spLocks noGrp="1"/>
          </p:cNvSpPr>
          <p:nvPr>
            <p:ph type="sldNum" sz="quarter" idx="10"/>
          </p:nvPr>
        </p:nvSpPr>
        <p:spPr/>
        <p:txBody>
          <a:bodyPr/>
          <a:lstStyle/>
          <a:p>
            <a:fld id="{B536A8F7-C225-461F-9ED7-20433D3FBAD0}" type="slidenum">
              <a:rPr lang="en-US" smtClean="0"/>
              <a:pPr/>
              <a:t>71</a:t>
            </a:fld>
            <a:endParaRPr lang="en-US"/>
          </a:p>
        </p:txBody>
      </p:sp>
    </p:spTree>
    <p:extLst>
      <p:ext uri="{BB962C8B-B14F-4D97-AF65-F5344CB8AC3E}">
        <p14:creationId xmlns:p14="http://schemas.microsoft.com/office/powerpoint/2010/main" val="406650674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r" rtl="1"/>
            <a:r>
              <a:rPr lang="ar-SA" dirty="0" smtClean="0"/>
              <a:t>این استراتژی شامل حرکت مستقیم مواد از بارانداز دریافت تا بارانداز حمل با کمترین زمان توقف فی مابین است</a:t>
            </a:r>
            <a:endParaRPr lang="en-US" dirty="0"/>
          </a:p>
        </p:txBody>
      </p:sp>
      <p:sp>
        <p:nvSpPr>
          <p:cNvPr id="4" name="Slide Number Placeholder 3"/>
          <p:cNvSpPr>
            <a:spLocks noGrp="1"/>
          </p:cNvSpPr>
          <p:nvPr>
            <p:ph type="sldNum" sz="quarter" idx="10"/>
          </p:nvPr>
        </p:nvSpPr>
        <p:spPr/>
        <p:txBody>
          <a:bodyPr/>
          <a:lstStyle/>
          <a:p>
            <a:fld id="{B536A8F7-C225-461F-9ED7-20433D3FBAD0}" type="slidenum">
              <a:rPr lang="en-US" smtClean="0"/>
              <a:pPr/>
              <a:t>86</a:t>
            </a:fld>
            <a:endParaRPr lang="en-US"/>
          </a:p>
        </p:txBody>
      </p:sp>
    </p:spTree>
    <p:extLst>
      <p:ext uri="{BB962C8B-B14F-4D97-AF65-F5344CB8AC3E}">
        <p14:creationId xmlns:p14="http://schemas.microsoft.com/office/powerpoint/2010/main" val="169934943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r" rtl="1"/>
            <a:r>
              <a:rPr lang="ar-SA" dirty="0" smtClean="0"/>
              <a:t>بارانداز متقاطع، عمل دریافت کالا و پردازش سریع و در نهایت حمل مجدد آنها را انجام می دهد (با کمترین زمان پردازش و بدون انبارش). </a:t>
            </a:r>
            <a:endParaRPr lang="en-US" dirty="0"/>
          </a:p>
        </p:txBody>
      </p:sp>
      <p:sp>
        <p:nvSpPr>
          <p:cNvPr id="4" name="Slide Number Placeholder 3"/>
          <p:cNvSpPr>
            <a:spLocks noGrp="1"/>
          </p:cNvSpPr>
          <p:nvPr>
            <p:ph type="sldNum" sz="quarter" idx="10"/>
          </p:nvPr>
        </p:nvSpPr>
        <p:spPr/>
        <p:txBody>
          <a:bodyPr/>
          <a:lstStyle/>
          <a:p>
            <a:fld id="{B536A8F7-C225-461F-9ED7-20433D3FBAD0}" type="slidenum">
              <a:rPr lang="en-US" smtClean="0"/>
              <a:pPr/>
              <a:t>101</a:t>
            </a:fld>
            <a:endParaRPr lang="en-US"/>
          </a:p>
        </p:txBody>
      </p:sp>
    </p:spTree>
    <p:extLst>
      <p:ext uri="{BB962C8B-B14F-4D97-AF65-F5344CB8AC3E}">
        <p14:creationId xmlns:p14="http://schemas.microsoft.com/office/powerpoint/2010/main" val="313021899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r" rtl="1"/>
            <a:r>
              <a:rPr lang="fa-IR" dirty="0" smtClean="0"/>
              <a:t>تابع هدف:حداقل سازی هزینه های حمل و نقل در دو مرحله</a:t>
            </a:r>
            <a:r>
              <a:rPr lang="fa-IR" baseline="0" dirty="0" smtClean="0"/>
              <a:t> توضیح داده شده و هزینه ثابت ارسال ناوگان حمل ونقل</a:t>
            </a:r>
            <a:endParaRPr lang="en-US" dirty="0"/>
          </a:p>
        </p:txBody>
      </p:sp>
      <p:sp>
        <p:nvSpPr>
          <p:cNvPr id="4" name="Slide Number Placeholder 3"/>
          <p:cNvSpPr>
            <a:spLocks noGrp="1"/>
          </p:cNvSpPr>
          <p:nvPr>
            <p:ph type="sldNum" sz="quarter" idx="10"/>
          </p:nvPr>
        </p:nvSpPr>
        <p:spPr/>
        <p:txBody>
          <a:bodyPr/>
          <a:lstStyle/>
          <a:p>
            <a:fld id="{B536A8F7-C225-461F-9ED7-20433D3FBAD0}" type="slidenum">
              <a:rPr lang="en-US" smtClean="0"/>
              <a:pPr/>
              <a:t>108</a:t>
            </a:fld>
            <a:endParaRPr lang="en-US"/>
          </a:p>
        </p:txBody>
      </p:sp>
    </p:spTree>
    <p:extLst>
      <p:ext uri="{BB962C8B-B14F-4D97-AF65-F5344CB8AC3E}">
        <p14:creationId xmlns:p14="http://schemas.microsoft.com/office/powerpoint/2010/main" val="933009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r" rtl="1"/>
            <a:r>
              <a:rPr lang="fa-IR" dirty="0" smtClean="0"/>
              <a:t>8و9:ایجادحداقل یک گره خروجی در باراندازدرهرمرحله</a:t>
            </a:r>
            <a:endParaRPr lang="en-US" dirty="0"/>
          </a:p>
        </p:txBody>
      </p:sp>
      <p:sp>
        <p:nvSpPr>
          <p:cNvPr id="4" name="Slide Number Placeholder 3"/>
          <p:cNvSpPr>
            <a:spLocks noGrp="1"/>
          </p:cNvSpPr>
          <p:nvPr>
            <p:ph type="sldNum" sz="quarter" idx="10"/>
          </p:nvPr>
        </p:nvSpPr>
        <p:spPr/>
        <p:txBody>
          <a:bodyPr/>
          <a:lstStyle/>
          <a:p>
            <a:fld id="{B536A8F7-C225-461F-9ED7-20433D3FBAD0}" type="slidenum">
              <a:rPr lang="en-US" smtClean="0"/>
              <a:pPr/>
              <a:t>109</a:t>
            </a:fld>
            <a:endParaRPr lang="en-US"/>
          </a:p>
        </p:txBody>
      </p:sp>
    </p:spTree>
    <p:extLst>
      <p:ext uri="{BB962C8B-B14F-4D97-AF65-F5344CB8AC3E}">
        <p14:creationId xmlns:p14="http://schemas.microsoft.com/office/powerpoint/2010/main" val="333882939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536A8F7-C225-461F-9ED7-20433D3FBAD0}" type="slidenum">
              <a:rPr lang="en-US" smtClean="0"/>
              <a:pPr/>
              <a:t>128</a:t>
            </a:fld>
            <a:endParaRPr lang="en-US"/>
          </a:p>
        </p:txBody>
      </p:sp>
    </p:spTree>
    <p:extLst>
      <p:ext uri="{BB962C8B-B14F-4D97-AF65-F5344CB8AC3E}">
        <p14:creationId xmlns:p14="http://schemas.microsoft.com/office/powerpoint/2010/main" val="32771078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r" rtl="1"/>
            <a:r>
              <a:rPr lang="fa-IR" sz="1200" dirty="0" smtClean="0"/>
              <a:t>دپو در محیط های صنعتی به محوطه ای گفته می شود که در آن مواد خام انبار یا انباشته می شوند تا بعدا در فرآیند تولید به کار روند.</a:t>
            </a:r>
          </a:p>
          <a:p>
            <a:pPr algn="r" rtl="1"/>
            <a:r>
              <a:rPr lang="fa-IR" sz="1200" dirty="0" smtClean="0"/>
              <a:t>تعریف فرهنگ فارسی معین از دپو:انبار اجناس و محل تجمع وسایل و یا نیروها برای انجام کاری ،کارگاه تعمیر و توقف لکوموتیو و نگهداری تجهیزات</a:t>
            </a:r>
          </a:p>
          <a:p>
            <a:pPr algn="r" rtl="1"/>
            <a:endParaRPr lang="en-US" dirty="0"/>
          </a:p>
        </p:txBody>
      </p:sp>
      <p:sp>
        <p:nvSpPr>
          <p:cNvPr id="4" name="Slide Number Placeholder 3"/>
          <p:cNvSpPr>
            <a:spLocks noGrp="1"/>
          </p:cNvSpPr>
          <p:nvPr>
            <p:ph type="sldNum" sz="quarter" idx="10"/>
          </p:nvPr>
        </p:nvSpPr>
        <p:spPr/>
        <p:txBody>
          <a:bodyPr/>
          <a:lstStyle/>
          <a:p>
            <a:fld id="{B536A8F7-C225-461F-9ED7-20433D3FBAD0}" type="slidenum">
              <a:rPr lang="en-US" smtClean="0"/>
              <a:pPr/>
              <a:t>7</a:t>
            </a:fld>
            <a:endParaRPr lang="en-US"/>
          </a:p>
        </p:txBody>
      </p:sp>
    </p:spTree>
    <p:extLst>
      <p:ext uri="{BB962C8B-B14F-4D97-AF65-F5344CB8AC3E}">
        <p14:creationId xmlns:p14="http://schemas.microsoft.com/office/powerpoint/2010/main" val="1577362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1200" kern="1200" dirty="0" smtClean="0">
                <a:solidFill>
                  <a:schemeClr val="tx1"/>
                </a:solidFill>
                <a:latin typeface="+mn-lt"/>
                <a:ea typeface="+mn-ea"/>
                <a:cs typeface="+mn-cs"/>
              </a:rPr>
              <a:t>لازم به ذکر است که کاربرد تحقیق در عملیات در زمینه حمل و نقل بسیار گسترده است./</a:t>
            </a:r>
            <a:endParaRPr lang="en-US" dirty="0" smtClean="0"/>
          </a:p>
          <a:p>
            <a:pPr algn="r" rtl="1"/>
            <a:r>
              <a:rPr lang="fa-IR" sz="1200" kern="1200" dirty="0" smtClean="0">
                <a:solidFill>
                  <a:schemeClr val="tx1"/>
                </a:solidFill>
                <a:latin typeface="+mn-lt"/>
                <a:ea typeface="+mn-ea"/>
                <a:cs typeface="+mn-cs"/>
              </a:rPr>
              <a:t>برای توسعه کاربرد مساله </a:t>
            </a:r>
            <a:r>
              <a:rPr lang="en-US" sz="1200" kern="1200" dirty="0" smtClean="0">
                <a:solidFill>
                  <a:schemeClr val="tx1"/>
                </a:solidFill>
                <a:latin typeface="+mn-lt"/>
                <a:ea typeface="+mn-ea"/>
                <a:cs typeface="+mn-cs"/>
              </a:rPr>
              <a:t>VRP</a:t>
            </a:r>
            <a:r>
              <a:rPr lang="fa-IR" sz="1200" kern="1200" dirty="0" smtClean="0">
                <a:solidFill>
                  <a:schemeClr val="tx1"/>
                </a:solidFill>
                <a:latin typeface="+mn-lt"/>
                <a:ea typeface="+mn-ea"/>
                <a:cs typeface="+mn-cs"/>
              </a:rPr>
              <a:t> در حوزه های متفاوت، محدودیت ها و مفروضاتی به این مساله اضافه شده است که منجر به ایجاد انواع متفاوتی از آن گردیده است.</a:t>
            </a:r>
            <a:endParaRPr lang="en-US" dirty="0"/>
          </a:p>
        </p:txBody>
      </p:sp>
      <p:sp>
        <p:nvSpPr>
          <p:cNvPr id="4" name="Slide Number Placeholder 3"/>
          <p:cNvSpPr>
            <a:spLocks noGrp="1"/>
          </p:cNvSpPr>
          <p:nvPr>
            <p:ph type="sldNum" sz="quarter" idx="10"/>
          </p:nvPr>
        </p:nvSpPr>
        <p:spPr/>
        <p:txBody>
          <a:bodyPr/>
          <a:lstStyle/>
          <a:p>
            <a:fld id="{B536A8F7-C225-461F-9ED7-20433D3FBAD0}" type="slidenum">
              <a:rPr lang="en-US" smtClean="0"/>
              <a:pPr/>
              <a:t>14</a:t>
            </a:fld>
            <a:endParaRPr lang="en-US"/>
          </a:p>
        </p:txBody>
      </p:sp>
    </p:spTree>
    <p:extLst>
      <p:ext uri="{BB962C8B-B14F-4D97-AF65-F5344CB8AC3E}">
        <p14:creationId xmlns:p14="http://schemas.microsoft.com/office/powerpoint/2010/main" val="9357388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1200" dirty="0" smtClean="0"/>
              <a:t>اگر درمساله</a:t>
            </a:r>
            <a:r>
              <a:rPr lang="en-US" sz="1200" dirty="0" smtClean="0"/>
              <a:t>VRP</a:t>
            </a:r>
            <a:r>
              <a:rPr lang="fa-IR" sz="1200" dirty="0" smtClean="0"/>
              <a:t>ظرفیت هروسیله نقلیه بی نهایت فرض شود،برای حل می بایست </a:t>
            </a:r>
            <a:r>
              <a:rPr lang="en-US" sz="1200" dirty="0" smtClean="0"/>
              <a:t>K</a:t>
            </a:r>
            <a:r>
              <a:rPr lang="fa-IR" sz="1200" dirty="0" smtClean="0"/>
              <a:t> مساله </a:t>
            </a:r>
            <a:r>
              <a:rPr lang="en-US" sz="1200" dirty="0" smtClean="0"/>
              <a:t>TSP</a:t>
            </a:r>
            <a:r>
              <a:rPr lang="fa-IR" sz="1200" dirty="0" smtClean="0"/>
              <a:t> حل گردد که </a:t>
            </a:r>
            <a:r>
              <a:rPr lang="en-US" sz="1200" dirty="0" smtClean="0"/>
              <a:t>K</a:t>
            </a:r>
            <a:r>
              <a:rPr lang="fa-IR" sz="1200" dirty="0" smtClean="0"/>
              <a:t> تعداد وسایل نقلیه می باشد در نتیجه ما با یک نمونه مساله فروشنده دوره گرد چندگانه (</a:t>
            </a:r>
            <a:r>
              <a:rPr lang="en-US" sz="1200" dirty="0" smtClean="0"/>
              <a:t>MTSP</a:t>
            </a:r>
            <a:r>
              <a:rPr lang="fa-IR" sz="1200" dirty="0" smtClean="0"/>
              <a:t>) مواجه هستیم که از اضافه نمودن  </a:t>
            </a:r>
            <a:r>
              <a:rPr lang="en-US" sz="1200" dirty="0" smtClean="0"/>
              <a:t>K-1</a:t>
            </a:r>
            <a:r>
              <a:rPr lang="fa-IR" sz="1200" dirty="0" smtClean="0"/>
              <a:t> کپی از گره صفر یا دپو و کناره های واقع برآن به </a:t>
            </a:r>
            <a:r>
              <a:rPr lang="en-US" sz="1200" dirty="0" smtClean="0"/>
              <a:t>TSP</a:t>
            </a:r>
            <a:r>
              <a:rPr lang="fa-IR" sz="1200" dirty="0" smtClean="0"/>
              <a:t> کلاسیک حاصل شده است (با توجه به این نکته که هیچ </a:t>
            </a:r>
            <a:r>
              <a:rPr lang="ar-SA" sz="1200" dirty="0" smtClean="0"/>
              <a:t>کناره(تور)</a:t>
            </a:r>
            <a:r>
              <a:rPr lang="fa-IR" sz="1200" dirty="0" smtClean="0"/>
              <a:t>بین </a:t>
            </a:r>
            <a:r>
              <a:rPr lang="en-US" sz="1200" dirty="0" smtClean="0"/>
              <a:t>K</a:t>
            </a:r>
            <a:r>
              <a:rPr lang="fa-IR" sz="1200" dirty="0" smtClean="0"/>
              <a:t> دپو وجود ندارد)</a:t>
            </a:r>
            <a:endParaRPr lang="en-US" sz="1200" dirty="0" smtClean="0"/>
          </a:p>
          <a:p>
            <a:pPr algn="r" rtl="1"/>
            <a:endParaRPr lang="en-US" dirty="0"/>
          </a:p>
        </p:txBody>
      </p:sp>
      <p:sp>
        <p:nvSpPr>
          <p:cNvPr id="4" name="Slide Number Placeholder 3"/>
          <p:cNvSpPr>
            <a:spLocks noGrp="1"/>
          </p:cNvSpPr>
          <p:nvPr>
            <p:ph type="sldNum" sz="quarter" idx="10"/>
          </p:nvPr>
        </p:nvSpPr>
        <p:spPr/>
        <p:txBody>
          <a:bodyPr/>
          <a:lstStyle/>
          <a:p>
            <a:fld id="{B536A8F7-C225-461F-9ED7-20433D3FBAD0}" type="slidenum">
              <a:rPr lang="en-US" smtClean="0"/>
              <a:pPr/>
              <a:t>19</a:t>
            </a:fld>
            <a:endParaRPr lang="en-US"/>
          </a:p>
        </p:txBody>
      </p:sp>
    </p:spTree>
    <p:extLst>
      <p:ext uri="{BB962C8B-B14F-4D97-AF65-F5344CB8AC3E}">
        <p14:creationId xmlns:p14="http://schemas.microsoft.com/office/powerpoint/2010/main" val="307418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r" rtl="1"/>
            <a:r>
              <a:rPr lang="fa-IR" dirty="0" smtClean="0"/>
              <a:t>مسیر همیلتونی یا مسیر قابل تعقیب</a:t>
            </a:r>
            <a:r>
              <a:rPr lang="fa-IR" baseline="0" dirty="0" smtClean="0"/>
              <a:t> مسیری است که هرراس را دقیقا یک بار مشاهده کند.</a:t>
            </a:r>
          </a:p>
          <a:p>
            <a:pPr algn="r" rtl="1"/>
            <a:r>
              <a:rPr lang="fa-IR" baseline="0" dirty="0" smtClean="0"/>
              <a:t>دور همیلتونی مداری در یک گراف جهت دار است که دقیقا یک بار هرراس را مشاهده کرده و همچنین به راس آغازین بر می گردد.</a:t>
            </a:r>
            <a:endParaRPr lang="en-US" dirty="0"/>
          </a:p>
        </p:txBody>
      </p:sp>
      <p:sp>
        <p:nvSpPr>
          <p:cNvPr id="4" name="Slide Number Placeholder 3"/>
          <p:cNvSpPr>
            <a:spLocks noGrp="1"/>
          </p:cNvSpPr>
          <p:nvPr>
            <p:ph type="sldNum" sz="quarter" idx="10"/>
          </p:nvPr>
        </p:nvSpPr>
        <p:spPr/>
        <p:txBody>
          <a:bodyPr/>
          <a:lstStyle/>
          <a:p>
            <a:fld id="{B536A8F7-C225-461F-9ED7-20433D3FBAD0}" type="slidenum">
              <a:rPr lang="en-US" smtClean="0"/>
              <a:pPr/>
              <a:t>20</a:t>
            </a:fld>
            <a:endParaRPr lang="en-US"/>
          </a:p>
        </p:txBody>
      </p:sp>
    </p:spTree>
    <p:extLst>
      <p:ext uri="{BB962C8B-B14F-4D97-AF65-F5344CB8AC3E}">
        <p14:creationId xmlns:p14="http://schemas.microsoft.com/office/powerpoint/2010/main" val="37284123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r" rtl="1"/>
            <a:r>
              <a:rPr lang="ar-SA" sz="1200" kern="1200" dirty="0" smtClean="0">
                <a:solidFill>
                  <a:schemeClr val="tx1"/>
                </a:solidFill>
                <a:latin typeface="+mn-lt"/>
                <a:ea typeface="+mn-ea"/>
                <a:cs typeface="+mn-cs"/>
              </a:rPr>
              <a:t>این مساله شامل قرار دادن مجموعه ای از آیتم ها در تعداد ظرف است به طوریکه وزن کل حجم و غیره از مقدار حداکثر داده شده تجاوز نکند</a:t>
            </a:r>
            <a:endParaRPr lang="en-US" dirty="0"/>
          </a:p>
        </p:txBody>
      </p:sp>
      <p:sp>
        <p:nvSpPr>
          <p:cNvPr id="4" name="Slide Number Placeholder 3"/>
          <p:cNvSpPr>
            <a:spLocks noGrp="1"/>
          </p:cNvSpPr>
          <p:nvPr>
            <p:ph type="sldNum" sz="quarter" idx="10"/>
          </p:nvPr>
        </p:nvSpPr>
        <p:spPr/>
        <p:txBody>
          <a:bodyPr/>
          <a:lstStyle/>
          <a:p>
            <a:fld id="{B536A8F7-C225-461F-9ED7-20433D3FBAD0}" type="slidenum">
              <a:rPr lang="en-US" smtClean="0"/>
              <a:pPr/>
              <a:t>22</a:t>
            </a:fld>
            <a:endParaRPr lang="en-US"/>
          </a:p>
        </p:txBody>
      </p:sp>
    </p:spTree>
    <p:extLst>
      <p:ext uri="{BB962C8B-B14F-4D97-AF65-F5344CB8AC3E}">
        <p14:creationId xmlns:p14="http://schemas.microsoft.com/office/powerpoint/2010/main" val="39979164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r" rtl="1"/>
            <a:r>
              <a:rPr lang="ar-SA" sz="1200" kern="1200" dirty="0" smtClean="0">
                <a:solidFill>
                  <a:schemeClr val="tx1"/>
                </a:solidFill>
                <a:latin typeface="+mn-lt"/>
                <a:ea typeface="+mn-ea"/>
                <a:cs typeface="+mn-cs"/>
              </a:rPr>
              <a:t>با توجه به اینکه هردو مساله مذکور (</a:t>
            </a:r>
            <a:r>
              <a:rPr lang="en-US" sz="1200" kern="1200" dirty="0" smtClean="0">
                <a:solidFill>
                  <a:schemeClr val="tx1"/>
                </a:solidFill>
                <a:latin typeface="+mn-lt"/>
                <a:ea typeface="+mn-ea"/>
                <a:cs typeface="+mn-cs"/>
              </a:rPr>
              <a:t>TSP</a:t>
            </a:r>
            <a:r>
              <a:rPr lang="ar-SA" sz="1200" kern="1200" dirty="0" smtClean="0">
                <a:solidFill>
                  <a:schemeClr val="tx1"/>
                </a:solidFill>
                <a:latin typeface="+mn-lt"/>
                <a:ea typeface="+mn-ea"/>
                <a:cs typeface="+mn-cs"/>
              </a:rPr>
              <a:t>و</a:t>
            </a:r>
            <a:r>
              <a:rPr lang="en-US" sz="1200" kern="1200" dirty="0" smtClean="0">
                <a:solidFill>
                  <a:schemeClr val="tx1"/>
                </a:solidFill>
                <a:latin typeface="+mn-lt"/>
                <a:ea typeface="+mn-ea"/>
                <a:cs typeface="+mn-cs"/>
              </a:rPr>
              <a:t>BPP</a:t>
            </a:r>
            <a:r>
              <a:rPr lang="ar-SA" sz="1200" kern="1200" dirty="0" smtClean="0">
                <a:solidFill>
                  <a:schemeClr val="tx1"/>
                </a:solidFill>
                <a:latin typeface="+mn-lt"/>
                <a:ea typeface="+mn-ea"/>
                <a:cs typeface="+mn-cs"/>
              </a:rPr>
              <a:t>) در طبقه مسائل </a:t>
            </a:r>
            <a:r>
              <a:rPr lang="en-US" sz="1200" kern="1200" dirty="0" smtClean="0">
                <a:solidFill>
                  <a:schemeClr val="tx1"/>
                </a:solidFill>
                <a:latin typeface="+mn-lt"/>
                <a:ea typeface="+mn-ea"/>
                <a:cs typeface="+mn-cs"/>
              </a:rPr>
              <a:t>NP-HARD</a:t>
            </a:r>
            <a:r>
              <a:rPr lang="ar-SA" sz="1200" kern="1200" dirty="0" smtClean="0">
                <a:solidFill>
                  <a:schemeClr val="tx1"/>
                </a:solidFill>
                <a:latin typeface="+mn-lt"/>
                <a:ea typeface="+mn-ea"/>
                <a:cs typeface="+mn-cs"/>
              </a:rPr>
              <a:t>  قراردارند، لذا حل نمونه های </a:t>
            </a:r>
            <a:r>
              <a:rPr lang="en-US" sz="1200" kern="1200" dirty="0" smtClean="0">
                <a:solidFill>
                  <a:schemeClr val="tx1"/>
                </a:solidFill>
                <a:latin typeface="+mn-lt"/>
                <a:ea typeface="+mn-ea"/>
                <a:cs typeface="+mn-cs"/>
              </a:rPr>
              <a:t>VRP</a:t>
            </a:r>
            <a:r>
              <a:rPr lang="ar-SA" sz="1200" kern="1200" dirty="0" smtClean="0">
                <a:solidFill>
                  <a:schemeClr val="tx1"/>
                </a:solidFill>
                <a:latin typeface="+mn-lt"/>
                <a:ea typeface="+mn-ea"/>
                <a:cs typeface="+mn-cs"/>
              </a:rPr>
              <a:t> بسیار پیچیده و مشکل تر می باشد</a:t>
            </a:r>
            <a:r>
              <a:rPr lang="fa-IR" sz="1200" kern="1200" dirty="0" smtClean="0">
                <a:solidFill>
                  <a:schemeClr val="tx1"/>
                </a:solidFill>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B536A8F7-C225-461F-9ED7-20433D3FBAD0}" type="slidenum">
              <a:rPr lang="en-US" smtClean="0"/>
              <a:pPr/>
              <a:t>24</a:t>
            </a:fld>
            <a:endParaRPr lang="en-US"/>
          </a:p>
        </p:txBody>
      </p:sp>
    </p:spTree>
    <p:extLst>
      <p:ext uri="{BB962C8B-B14F-4D97-AF65-F5344CB8AC3E}">
        <p14:creationId xmlns:p14="http://schemas.microsoft.com/office/powerpoint/2010/main" val="4996949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 Templateswise.com">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3867894"/>
            <a:ext cx="7772400" cy="685899"/>
          </a:xfrm>
        </p:spPr>
        <p:txBody>
          <a:bodyPr/>
          <a:lstStyle/>
          <a:p>
            <a:r>
              <a:rPr lang="en-US" dirty="0" smtClean="0"/>
              <a:t>NAME OF PRESENTATION</a:t>
            </a:r>
            <a:endParaRPr lang="en-US" dirty="0"/>
          </a:p>
        </p:txBody>
      </p:sp>
      <p:sp>
        <p:nvSpPr>
          <p:cNvPr id="3" name="Subtitle 2"/>
          <p:cNvSpPr>
            <a:spLocks noGrp="1"/>
          </p:cNvSpPr>
          <p:nvPr>
            <p:ph type="subTitle" idx="1" hasCustomPrompt="1"/>
          </p:nvPr>
        </p:nvSpPr>
        <p:spPr>
          <a:xfrm>
            <a:off x="1371600" y="4371950"/>
            <a:ext cx="6400800" cy="504056"/>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Company Name</a:t>
            </a:r>
            <a:endParaRPr lang="en-US" dirty="0"/>
          </a:p>
        </p:txBody>
      </p:sp>
      <p:sp>
        <p:nvSpPr>
          <p:cNvPr id="4" name="Date Placeholder 3"/>
          <p:cNvSpPr>
            <a:spLocks noGrp="1"/>
          </p:cNvSpPr>
          <p:nvPr>
            <p:ph type="dt" sz="half" idx="10"/>
          </p:nvPr>
        </p:nvSpPr>
        <p:spPr/>
        <p:txBody>
          <a:bodyPr/>
          <a:lstStyle/>
          <a:p>
            <a:fld id="{F7340B9E-8661-4BC5-8C93-6F7597F31D66}" type="datetime1">
              <a:rPr lang="en-US" smtClean="0"/>
              <a:pPr/>
              <a:t>11/19/2018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95FCE8-A431-46C9-9895-E9E5576EA88A}" type="slidenum">
              <a:rPr lang="en-US" smtClean="0"/>
              <a:pPr/>
              <a:t>‹#›</a:t>
            </a:fld>
            <a:endParaRPr lang="en-US"/>
          </a:p>
        </p:txBody>
      </p:sp>
    </p:spTree>
    <p:extLst>
      <p:ext uri="{BB962C8B-B14F-4D97-AF65-F5344CB8AC3E}">
        <p14:creationId xmlns:p14="http://schemas.microsoft.com/office/powerpoint/2010/main" val="1194973590"/>
      </p:ext>
    </p:extLst>
  </p:cSld>
  <p:clrMapOvr>
    <a:masterClrMapping/>
  </p:clrMapOvr>
  <p:transition>
    <p:zoom/>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 Templateswise.com">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123728" y="205979"/>
            <a:ext cx="6563072" cy="857250"/>
          </a:xfrm>
        </p:spPr>
        <p:txBody>
          <a:bodyPr/>
          <a:lstStyle>
            <a:lvl1pPr algn="l">
              <a:defRPr/>
            </a:lvl1pPr>
          </a:lstStyle>
          <a:p>
            <a:r>
              <a:rPr lang="en-US" dirty="0" smtClean="0"/>
              <a:t>Title</a:t>
            </a:r>
            <a:endParaRPr lang="en-US" dirty="0"/>
          </a:p>
        </p:txBody>
      </p:sp>
      <p:sp>
        <p:nvSpPr>
          <p:cNvPr id="3" name="Content Placeholder 2"/>
          <p:cNvSpPr>
            <a:spLocks noGrp="1"/>
          </p:cNvSpPr>
          <p:nvPr>
            <p:ph idx="1" hasCustomPrompt="1"/>
          </p:nvPr>
        </p:nvSpPr>
        <p:spPr>
          <a:xfrm>
            <a:off x="2123728" y="1200151"/>
            <a:ext cx="6563072" cy="3394472"/>
          </a:xfrm>
        </p:spPr>
        <p:txBody>
          <a:bodyPr/>
          <a:lstStyle/>
          <a:p>
            <a:pPr lvl="0"/>
            <a:r>
              <a:rPr lang="en-US" dirty="0" smtClean="0"/>
              <a:t>Lorem ipsum dolor sit </a:t>
            </a:r>
            <a:r>
              <a:rPr lang="en-US" dirty="0" err="1" smtClean="0"/>
              <a:t>amet</a:t>
            </a:r>
            <a:r>
              <a:rPr lang="en-US" dirty="0" smtClean="0"/>
              <a:t>, </a:t>
            </a:r>
            <a:r>
              <a:rPr lang="en-US" dirty="0" err="1" smtClean="0"/>
              <a:t>consectetur</a:t>
            </a:r>
            <a:r>
              <a:rPr lang="en-US" dirty="0" smtClean="0"/>
              <a:t> </a:t>
            </a:r>
            <a:r>
              <a:rPr lang="en-US" dirty="0" err="1" smtClean="0"/>
              <a:t>adipisicing</a:t>
            </a:r>
            <a:r>
              <a:rPr lang="en-US" dirty="0" smtClean="0"/>
              <a:t> </a:t>
            </a:r>
            <a:r>
              <a:rPr lang="en-US" dirty="0" err="1" smtClean="0"/>
              <a:t>elit</a:t>
            </a:r>
            <a:r>
              <a:rPr lang="en-US" dirty="0" smtClean="0"/>
              <a:t>, </a:t>
            </a:r>
            <a:r>
              <a:rPr lang="en-US" dirty="0" err="1" smtClean="0"/>
              <a:t>sed</a:t>
            </a:r>
            <a:r>
              <a:rPr lang="en-US" dirty="0" smtClean="0"/>
              <a:t> do </a:t>
            </a:r>
            <a:r>
              <a:rPr lang="en-US" dirty="0" err="1" smtClean="0"/>
              <a:t>eiusmod</a:t>
            </a:r>
            <a:r>
              <a:rPr lang="en-US" dirty="0" smtClean="0"/>
              <a:t> </a:t>
            </a:r>
            <a:r>
              <a:rPr lang="en-US" dirty="0" err="1" smtClean="0"/>
              <a:t>tempor</a:t>
            </a:r>
            <a:r>
              <a:rPr lang="en-US" dirty="0" smtClean="0"/>
              <a:t> </a:t>
            </a:r>
            <a:r>
              <a:rPr lang="en-US" dirty="0" err="1" smtClean="0"/>
              <a:t>incididunt</a:t>
            </a:r>
            <a:r>
              <a:rPr lang="en-US" dirty="0" smtClean="0"/>
              <a:t> </a:t>
            </a:r>
            <a:r>
              <a:rPr lang="en-US" dirty="0" err="1" smtClean="0"/>
              <a:t>ut</a:t>
            </a:r>
            <a:r>
              <a:rPr lang="en-US" dirty="0" smtClean="0"/>
              <a:t> </a:t>
            </a:r>
            <a:r>
              <a:rPr lang="en-US" dirty="0" err="1" smtClean="0"/>
              <a:t>labore</a:t>
            </a:r>
            <a:r>
              <a:rPr lang="en-US" dirty="0" smtClean="0"/>
              <a:t> et </a:t>
            </a:r>
            <a:r>
              <a:rPr lang="en-US" dirty="0" err="1" smtClean="0"/>
              <a:t>dolore</a:t>
            </a:r>
            <a:r>
              <a:rPr lang="en-US" dirty="0" smtClean="0"/>
              <a:t> magna </a:t>
            </a:r>
            <a:r>
              <a:rPr lang="en-US" dirty="0" err="1" smtClean="0"/>
              <a:t>aliqua</a:t>
            </a:r>
            <a:r>
              <a:rPr lang="en-US" dirty="0" smtClean="0"/>
              <a:t>.</a:t>
            </a:r>
            <a:endParaRPr lang="en-US" dirty="0"/>
          </a:p>
        </p:txBody>
      </p:sp>
      <p:sp>
        <p:nvSpPr>
          <p:cNvPr id="4" name="Date Placeholder 3"/>
          <p:cNvSpPr>
            <a:spLocks noGrp="1"/>
          </p:cNvSpPr>
          <p:nvPr>
            <p:ph type="dt" sz="half" idx="10"/>
          </p:nvPr>
        </p:nvSpPr>
        <p:spPr/>
        <p:txBody>
          <a:bodyPr/>
          <a:lstStyle/>
          <a:p>
            <a:fld id="{2D9C013E-EDD1-4FC8-AD18-5D648FA60DE1}" type="datetime1">
              <a:rPr lang="en-US" smtClean="0"/>
              <a:pPr/>
              <a:t>11/19/2018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95FCE8-A431-46C9-9895-E9E5576EA88A}" type="slidenum">
              <a:rPr lang="en-US" smtClean="0"/>
              <a:pPr/>
              <a:t>‹#›</a:t>
            </a:fld>
            <a:endParaRPr lang="en-US"/>
          </a:p>
        </p:txBody>
      </p:sp>
    </p:spTree>
    <p:extLst>
      <p:ext uri="{BB962C8B-B14F-4D97-AF65-F5344CB8AC3E}">
        <p14:creationId xmlns:p14="http://schemas.microsoft.com/office/powerpoint/2010/main" val="1451244714"/>
      </p:ext>
    </p:extLst>
  </p:cSld>
  <p:clrMapOvr>
    <a:masterClrMapping/>
  </p:clrMapOvr>
  <p:transition>
    <p:zoom/>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2 - Templateswise.com">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627534"/>
            <a:ext cx="8229600" cy="857250"/>
          </a:xfrm>
        </p:spPr>
        <p:txBody>
          <a:bodyPr/>
          <a:lstStyle>
            <a:lvl1pPr>
              <a:defRPr/>
            </a:lvl1pPr>
          </a:lstStyle>
          <a:p>
            <a:r>
              <a:rPr lang="en-US" dirty="0" smtClean="0"/>
              <a:t>Title</a:t>
            </a:r>
            <a:endParaRPr lang="en-US" dirty="0"/>
          </a:p>
        </p:txBody>
      </p:sp>
      <p:sp>
        <p:nvSpPr>
          <p:cNvPr id="3" name="Content Placeholder 2"/>
          <p:cNvSpPr>
            <a:spLocks noGrp="1"/>
          </p:cNvSpPr>
          <p:nvPr>
            <p:ph idx="1" hasCustomPrompt="1"/>
          </p:nvPr>
        </p:nvSpPr>
        <p:spPr>
          <a:xfrm>
            <a:off x="467544" y="1491630"/>
            <a:ext cx="8229600" cy="3240360"/>
          </a:xfrm>
        </p:spPr>
        <p:txBody>
          <a:bodyPr/>
          <a:lstStyle>
            <a:lvl1pPr marL="0" indent="0" algn="ctr">
              <a:buNone/>
              <a:defRPr/>
            </a:lvl1pPr>
          </a:lstStyle>
          <a:p>
            <a:pPr lvl="0"/>
            <a:r>
              <a:rPr lang="en-US" dirty="0" smtClean="0"/>
              <a:t>Lorem ipsum dolor sit </a:t>
            </a:r>
            <a:r>
              <a:rPr lang="en-US" dirty="0" err="1" smtClean="0"/>
              <a:t>amet</a:t>
            </a:r>
            <a:r>
              <a:rPr lang="en-US" dirty="0" smtClean="0"/>
              <a:t>, </a:t>
            </a:r>
            <a:r>
              <a:rPr lang="en-US" dirty="0" err="1" smtClean="0"/>
              <a:t>consectetur</a:t>
            </a:r>
            <a:r>
              <a:rPr lang="en-US" dirty="0" smtClean="0"/>
              <a:t> </a:t>
            </a:r>
            <a:r>
              <a:rPr lang="en-US" dirty="0" err="1" smtClean="0"/>
              <a:t>adipisicing</a:t>
            </a:r>
            <a:r>
              <a:rPr lang="en-US" dirty="0" smtClean="0"/>
              <a:t> </a:t>
            </a:r>
            <a:r>
              <a:rPr lang="en-US" dirty="0" err="1" smtClean="0"/>
              <a:t>elit</a:t>
            </a:r>
            <a:r>
              <a:rPr lang="en-US" dirty="0" smtClean="0"/>
              <a:t>, </a:t>
            </a:r>
            <a:r>
              <a:rPr lang="en-US" dirty="0" err="1" smtClean="0"/>
              <a:t>sed</a:t>
            </a:r>
            <a:r>
              <a:rPr lang="en-US" dirty="0" smtClean="0"/>
              <a:t> do </a:t>
            </a:r>
            <a:r>
              <a:rPr lang="en-US" dirty="0" err="1" smtClean="0"/>
              <a:t>eiusmod</a:t>
            </a:r>
            <a:r>
              <a:rPr lang="en-US" dirty="0" smtClean="0"/>
              <a:t> </a:t>
            </a:r>
            <a:r>
              <a:rPr lang="en-US" dirty="0" err="1" smtClean="0"/>
              <a:t>tempor</a:t>
            </a:r>
            <a:r>
              <a:rPr lang="en-US" dirty="0" smtClean="0"/>
              <a:t> </a:t>
            </a:r>
            <a:r>
              <a:rPr lang="en-US" dirty="0" err="1" smtClean="0"/>
              <a:t>incididunt</a:t>
            </a:r>
            <a:r>
              <a:rPr lang="en-US" dirty="0" smtClean="0"/>
              <a:t> </a:t>
            </a:r>
            <a:r>
              <a:rPr lang="en-US" dirty="0" err="1" smtClean="0"/>
              <a:t>ut</a:t>
            </a:r>
            <a:r>
              <a:rPr lang="en-US" dirty="0" smtClean="0"/>
              <a:t> </a:t>
            </a:r>
            <a:r>
              <a:rPr lang="en-US" dirty="0" err="1" smtClean="0"/>
              <a:t>labore</a:t>
            </a:r>
            <a:r>
              <a:rPr lang="en-US" dirty="0" smtClean="0"/>
              <a:t> et </a:t>
            </a:r>
            <a:r>
              <a:rPr lang="en-US" dirty="0" err="1" smtClean="0"/>
              <a:t>dolore</a:t>
            </a:r>
            <a:r>
              <a:rPr lang="en-US" dirty="0" smtClean="0"/>
              <a:t> magna </a:t>
            </a:r>
            <a:r>
              <a:rPr lang="en-US" dirty="0" err="1" smtClean="0"/>
              <a:t>aliqua</a:t>
            </a:r>
            <a:r>
              <a:rPr lang="en-US" dirty="0" smtClean="0"/>
              <a:t>.</a:t>
            </a:r>
            <a:endParaRPr lang="en-US" dirty="0"/>
          </a:p>
        </p:txBody>
      </p:sp>
      <p:sp>
        <p:nvSpPr>
          <p:cNvPr id="4" name="Date Placeholder 3"/>
          <p:cNvSpPr>
            <a:spLocks noGrp="1"/>
          </p:cNvSpPr>
          <p:nvPr>
            <p:ph type="dt" sz="half" idx="10"/>
          </p:nvPr>
        </p:nvSpPr>
        <p:spPr/>
        <p:txBody>
          <a:bodyPr/>
          <a:lstStyle/>
          <a:p>
            <a:fld id="{54D1EE78-BECC-4024-A147-E5A8770040E1}" type="datetime1">
              <a:rPr lang="en-US" smtClean="0"/>
              <a:pPr/>
              <a:t>11/19/2018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95FCE8-A431-46C9-9895-E9E5576EA88A}" type="slidenum">
              <a:rPr lang="en-US" smtClean="0"/>
              <a:pPr/>
              <a:t>‹#›</a:t>
            </a:fld>
            <a:endParaRPr lang="en-US"/>
          </a:p>
        </p:txBody>
      </p:sp>
    </p:spTree>
    <p:extLst>
      <p:ext uri="{BB962C8B-B14F-4D97-AF65-F5344CB8AC3E}">
        <p14:creationId xmlns:p14="http://schemas.microsoft.com/office/powerpoint/2010/main" val="2898322653"/>
      </p:ext>
    </p:extLst>
  </p:cSld>
  <p:clrMapOvr>
    <a:masterClrMapping/>
  </p:clrMapOvr>
  <p:transition>
    <p:zoom/>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EBC1FBD-148C-4754-BC6C-BB8721A7710A}" type="datetime1">
              <a:rPr lang="en-US" smtClean="0"/>
              <a:pPr/>
              <a:t>11/19/2018</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1195FCE8-A431-46C9-9895-E9E5576EA88A}" type="slidenum">
              <a:rPr lang="en-US" smtClean="0"/>
              <a:pPr/>
              <a:t>‹#›</a:t>
            </a:fld>
            <a:endParaRPr lang="en-US"/>
          </a:p>
        </p:txBody>
      </p:sp>
    </p:spTree>
    <p:extLst>
      <p:ext uri="{BB962C8B-B14F-4D97-AF65-F5344CB8AC3E}">
        <p14:creationId xmlns:p14="http://schemas.microsoft.com/office/powerpoint/2010/main" val="7501716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Lst>
  <p:transition>
    <p:zoom/>
  </p:transition>
  <p:timing>
    <p:tnLst>
      <p:par>
        <p:cTn id="1" dur="indefinite" restart="never" nodeType="tmRoot"/>
      </p:par>
    </p:tnLst>
  </p:timing>
  <p:hf hdr="0" ftr="0" dt="0"/>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9.png"/><Relationship Id="rId1" Type="http://schemas.openxmlformats.org/officeDocument/2006/relationships/slideLayout" Target="../slideLayouts/slideLayout3.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102.xml.rels><?xml version="1.0" encoding="UTF-8" standalone="yes"?>
<Relationships xmlns="http://schemas.openxmlformats.org/package/2006/relationships"><Relationship Id="rId2" Type="http://schemas.openxmlformats.org/officeDocument/2006/relationships/image" Target="../media/image91.jpe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92.jpe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93.jpeg"/><Relationship Id="rId1" Type="http://schemas.openxmlformats.org/officeDocument/2006/relationships/slideLayout" Target="../slideLayouts/slideLayout3.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6.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97.png"/></Relationships>
</file>

<file path=ppt/slides/_rels/slide109.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99.png"/></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image" Target="../media/image102.png"/><Relationship Id="rId1" Type="http://schemas.openxmlformats.org/officeDocument/2006/relationships/slideLayout" Target="../slideLayouts/slideLayout2.xml"/><Relationship Id="rId4" Type="http://schemas.openxmlformats.org/officeDocument/2006/relationships/image" Target="../media/image104.png"/></Relationships>
</file>

<file path=ppt/slides/_rels/slide114.xml.rels><?xml version="1.0" encoding="UTF-8" standalone="yes"?>
<Relationships xmlns="http://schemas.openxmlformats.org/package/2006/relationships"><Relationship Id="rId2" Type="http://schemas.openxmlformats.org/officeDocument/2006/relationships/image" Target="../media/image105.pn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106.pn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image" Target="../media/image107.pn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image" Target="../media/image109.pn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111.pn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1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image" Target="../media/image113.pn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image" Target="../media/image115.pn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image" Target="../media/image117.png"/><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image" Target="../media/image118.pn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image" Target="../media/image120.png"/><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image" Target="../media/image122.png"/><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image" Target="../media/image123.png"/><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3" Type="http://schemas.openxmlformats.org/officeDocument/2006/relationships/image" Target="../media/image124.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image" Target="../media/image125.png"/><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image" Target="../media/image126.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6.gif"/></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5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55.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5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6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s>
</file>

<file path=ppt/slides/_rels/slide68.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70.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67.png"/></Relationships>
</file>

<file path=ppt/slides/_rels/slide71.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image" Target="../media/image74.jpeg"/><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81.jpe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82.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2" Type="http://schemas.openxmlformats.org/officeDocument/2006/relationships/image" Target="../media/image83.jpe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86.jpe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209550"/>
            <a:ext cx="8686800" cy="685899"/>
          </a:xfrm>
          <a:effectLst>
            <a:innerShdw blurRad="63500" dist="50800" dir="13500000">
              <a:prstClr val="black">
                <a:alpha val="50000"/>
              </a:prstClr>
            </a:innerShdw>
          </a:effectLst>
        </p:spPr>
        <p:style>
          <a:lnRef idx="1">
            <a:schemeClr val="accent5"/>
          </a:lnRef>
          <a:fillRef idx="2">
            <a:schemeClr val="accent5"/>
          </a:fillRef>
          <a:effectRef idx="1">
            <a:schemeClr val="accent5"/>
          </a:effectRef>
          <a:fontRef idx="minor">
            <a:schemeClr val="dk1"/>
          </a:fontRef>
        </p:style>
        <p:txBody>
          <a:bodyPr>
            <a:noAutofit/>
          </a:bodyPr>
          <a:lstStyle/>
          <a:p>
            <a:r>
              <a:rPr lang="fa-IR" sz="3200" b="1" dirty="0" smtClean="0"/>
              <a:t>مسئله حرکت خودروها در زنجیره های تامین / بارانداز متقاطع</a:t>
            </a:r>
            <a:endParaRPr lang="en-US" sz="3200" b="1" dirty="0"/>
          </a:p>
        </p:txBody>
      </p:sp>
      <p:sp>
        <p:nvSpPr>
          <p:cNvPr id="4" name="Subtitle 3"/>
          <p:cNvSpPr>
            <a:spLocks noGrp="1"/>
          </p:cNvSpPr>
          <p:nvPr>
            <p:ph type="subTitle" idx="1"/>
          </p:nvPr>
        </p:nvSpPr>
        <p:spPr>
          <a:xfrm>
            <a:off x="2590800" y="3992506"/>
            <a:ext cx="4267200" cy="914400"/>
          </a:xfrm>
        </p:spPr>
        <p:style>
          <a:lnRef idx="1">
            <a:schemeClr val="accent1"/>
          </a:lnRef>
          <a:fillRef idx="2">
            <a:schemeClr val="accent1"/>
          </a:fillRef>
          <a:effectRef idx="1">
            <a:schemeClr val="accent1"/>
          </a:effectRef>
          <a:fontRef idx="minor">
            <a:schemeClr val="dk1"/>
          </a:fontRef>
        </p:style>
        <p:txBody>
          <a:bodyPr>
            <a:normAutofit/>
          </a:bodyPr>
          <a:lstStyle/>
          <a:p>
            <a:r>
              <a:rPr lang="fa-IR" b="1" dirty="0" smtClean="0"/>
              <a:t>دکتر شفیعی نیک آبادی</a:t>
            </a:r>
          </a:p>
        </p:txBody>
      </p:sp>
      <p:sp>
        <p:nvSpPr>
          <p:cNvPr id="5" name="Slide Number Placeholder 4"/>
          <p:cNvSpPr>
            <a:spLocks noGrp="1"/>
          </p:cNvSpPr>
          <p:nvPr>
            <p:ph type="sldNum" sz="quarter" idx="12"/>
          </p:nvPr>
        </p:nvSpPr>
        <p:spPr/>
        <p:txBody>
          <a:bodyPr/>
          <a:lstStyle/>
          <a:p>
            <a:fld id="{1195FCE8-A431-46C9-9895-E9E5576EA88A}" type="slidenum">
              <a:rPr lang="en-US" smtClean="0"/>
              <a:pPr/>
              <a:t>1</a:t>
            </a:fld>
            <a:endParaRPr lang="en-US" dirty="0"/>
          </a:p>
        </p:txBody>
      </p:sp>
    </p:spTree>
    <p:extLst>
      <p:ext uri="{BB962C8B-B14F-4D97-AF65-F5344CB8AC3E}">
        <p14:creationId xmlns:p14="http://schemas.microsoft.com/office/powerpoint/2010/main" val="3722258177"/>
      </p:ext>
    </p:extLst>
  </p:cSld>
  <p:clrMapOvr>
    <a:masterClrMapping/>
  </p:clrMapOvr>
  <p:transition>
    <p:zo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3600" b="1" dirty="0" smtClean="0"/>
              <a:t>مشتریان</a:t>
            </a:r>
            <a:endParaRPr lang="en-US" sz="3600" b="1" dirty="0"/>
          </a:p>
        </p:txBody>
      </p:sp>
      <p:sp>
        <p:nvSpPr>
          <p:cNvPr id="3" name="Content Placeholder 2"/>
          <p:cNvSpPr>
            <a:spLocks noGrp="1"/>
          </p:cNvSpPr>
          <p:nvPr>
            <p:ph idx="1"/>
          </p:nvPr>
        </p:nvSpPr>
        <p:spPr>
          <a:xfrm>
            <a:off x="152400" y="1504950"/>
            <a:ext cx="8839200" cy="1676400"/>
          </a:xfrm>
        </p:spPr>
        <p:style>
          <a:lnRef idx="2">
            <a:schemeClr val="accent5"/>
          </a:lnRef>
          <a:fillRef idx="1">
            <a:schemeClr val="lt1"/>
          </a:fillRef>
          <a:effectRef idx="0">
            <a:schemeClr val="accent5"/>
          </a:effectRef>
          <a:fontRef idx="minor">
            <a:schemeClr val="dk1"/>
          </a:fontRef>
        </p:style>
        <p:txBody>
          <a:bodyPr>
            <a:normAutofit lnSpcReduction="10000"/>
          </a:bodyPr>
          <a:lstStyle/>
          <a:p>
            <a:r>
              <a:rPr lang="fa-IR" sz="2800" dirty="0" smtClean="0"/>
              <a:t>جزء اصلی دیگر برای مساله </a:t>
            </a:r>
            <a:r>
              <a:rPr lang="en-US" sz="2800" dirty="0" smtClean="0"/>
              <a:t>VRP</a:t>
            </a:r>
            <a:r>
              <a:rPr lang="fa-IR" sz="2800" dirty="0" smtClean="0"/>
              <a:t>مشتریان می باشند که به صورت جغرافیایی حول دپو پراکنده شده اند و منتظر ارائه سرویس از دپو می باشند و هر کدام از آنها در شبکه دارای </a:t>
            </a:r>
            <a:r>
              <a:rPr lang="fa-IR" sz="2800" dirty="0" smtClean="0">
                <a:solidFill>
                  <a:srgbClr val="FF0000"/>
                </a:solidFill>
              </a:rPr>
              <a:t>تقاضای مشخص و متفاوت </a:t>
            </a:r>
            <a:r>
              <a:rPr lang="fa-IR" sz="2800" dirty="0" smtClean="0"/>
              <a:t>و با </a:t>
            </a:r>
            <a:r>
              <a:rPr lang="fa-IR" sz="2800" dirty="0" smtClean="0">
                <a:solidFill>
                  <a:srgbClr val="FF0000"/>
                </a:solidFill>
              </a:rPr>
              <a:t>حجم معینی </a:t>
            </a:r>
            <a:r>
              <a:rPr lang="fa-IR" sz="2800" dirty="0" smtClean="0"/>
              <a:t>می باشند.</a:t>
            </a:r>
            <a:endParaRPr lang="en-US" sz="2800" dirty="0"/>
          </a:p>
        </p:txBody>
      </p:sp>
      <p:sp>
        <p:nvSpPr>
          <p:cNvPr id="4" name="Slide Number Placeholder 3"/>
          <p:cNvSpPr>
            <a:spLocks noGrp="1"/>
          </p:cNvSpPr>
          <p:nvPr>
            <p:ph type="sldNum" sz="quarter" idx="12"/>
          </p:nvPr>
        </p:nvSpPr>
        <p:spPr/>
        <p:txBody>
          <a:bodyPr/>
          <a:lstStyle/>
          <a:p>
            <a:fld id="{1195FCE8-A431-46C9-9895-E9E5576EA88A}" type="slidenum">
              <a:rPr lang="en-US" smtClean="0"/>
              <a:pPr/>
              <a:t>10</a:t>
            </a:fld>
            <a:endParaRPr lang="en-US"/>
          </a:p>
        </p:txBody>
      </p:sp>
      <p:pic>
        <p:nvPicPr>
          <p:cNvPr id="4098" name="Picture 2" descr="C:\Users\Mehran\Documents\Bluetooth Folder\L_customer-finger-auf-icon_content_image_position_right_left.jpg"/>
          <p:cNvPicPr>
            <a:picLocks noChangeAspect="1" noChangeArrowheads="1"/>
          </p:cNvPicPr>
          <p:nvPr/>
        </p:nvPicPr>
        <p:blipFill>
          <a:blip r:embed="rId2"/>
          <a:srcRect/>
          <a:stretch>
            <a:fillRect/>
          </a:stretch>
        </p:blipFill>
        <p:spPr bwMode="auto">
          <a:xfrm>
            <a:off x="1371600" y="3333750"/>
            <a:ext cx="6477000" cy="1676400"/>
          </a:xfrm>
          <a:prstGeom prst="rect">
            <a:avLst/>
          </a:prstGeom>
          <a:ln>
            <a:noFill/>
          </a:ln>
          <a:effectLst>
            <a:softEdge rad="112500"/>
          </a:effectLst>
        </p:spPr>
      </p:pic>
    </p:spTree>
  </p:cSld>
  <p:clrMapOvr>
    <a:masterClrMapping/>
  </p:clrMapOvr>
  <p:transition>
    <p:zoom/>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195FCE8-A431-46C9-9895-E9E5576EA88A}" type="slidenum">
              <a:rPr lang="en-US" smtClean="0"/>
              <a:pPr/>
              <a:t>100</a:t>
            </a:fld>
            <a:endParaRPr lang="en-US"/>
          </a:p>
        </p:txBody>
      </p:sp>
      <p:pic>
        <p:nvPicPr>
          <p:cNvPr id="4098" name="Picture 2" descr="C:\Users\Mehran\Documents\Bluetooth Folder\Screenshot_2016-11-17-14-41-01-1.png"/>
          <p:cNvPicPr>
            <a:picLocks noGrp="1" noChangeAspect="1" noChangeArrowheads="1"/>
          </p:cNvPicPr>
          <p:nvPr>
            <p:ph idx="1"/>
          </p:nvPr>
        </p:nvPicPr>
        <p:blipFill>
          <a:blip r:embed="rId2"/>
          <a:srcRect/>
          <a:stretch>
            <a:fillRect/>
          </a:stretch>
        </p:blipFill>
        <p:spPr bwMode="auto">
          <a:xfrm>
            <a:off x="4724400" y="1581150"/>
            <a:ext cx="4191000" cy="3352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2" descr="C:\Users\Mehran\Documents\Bluetooth Folder\Screenshot_2016-11-17-14-38-20-1.png"/>
          <p:cNvPicPr>
            <a:picLocks noChangeAspect="1" noChangeArrowheads="1"/>
          </p:cNvPicPr>
          <p:nvPr/>
        </p:nvPicPr>
        <p:blipFill>
          <a:blip r:embed="rId3"/>
          <a:srcRect/>
          <a:stretch>
            <a:fillRect/>
          </a:stretch>
        </p:blipFill>
        <p:spPr bwMode="auto">
          <a:xfrm>
            <a:off x="152400" y="1581150"/>
            <a:ext cx="4191000" cy="33337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Title 6"/>
          <p:cNvSpPr txBox="1">
            <a:spLocks noGrp="1"/>
          </p:cNvSpPr>
          <p:nvPr>
            <p:ph type="title"/>
          </p:nvPr>
        </p:nvSpPr>
        <p:spPr>
          <a:xfrm>
            <a:off x="2362200" y="971550"/>
            <a:ext cx="4419600" cy="369332"/>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1800" dirty="0" smtClean="0"/>
              <a:t>CROSS DOCKING:STATE OF THE ART</a:t>
            </a:r>
            <a:r>
              <a:rPr lang="fa-IR" sz="1800" dirty="0" smtClean="0"/>
              <a:t>*</a:t>
            </a:r>
            <a:endParaRPr lang="en-US" sz="1800" dirty="0"/>
          </a:p>
        </p:txBody>
      </p:sp>
    </p:spTree>
  </p:cSld>
  <p:clrMapOvr>
    <a:masterClrMapping/>
  </p:clrMapOvr>
  <p:transition>
    <p:zoom/>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14350"/>
            <a:ext cx="8229600" cy="857250"/>
          </a:xfrm>
        </p:spPr>
        <p:txBody>
          <a:bodyPr>
            <a:normAutofit/>
          </a:bodyPr>
          <a:lstStyle/>
          <a:p>
            <a:r>
              <a:rPr lang="fa-IR" sz="3600" b="1" dirty="0" smtClean="0"/>
              <a:t> مزایای بارانداز متقاطع</a:t>
            </a:r>
            <a:endParaRPr lang="en-US" sz="3600" b="1" dirty="0"/>
          </a:p>
        </p:txBody>
      </p:sp>
      <p:sp>
        <p:nvSpPr>
          <p:cNvPr id="3" name="Content Placeholder 2"/>
          <p:cNvSpPr>
            <a:spLocks noGrp="1"/>
          </p:cNvSpPr>
          <p:nvPr>
            <p:ph idx="1"/>
          </p:nvPr>
        </p:nvSpPr>
        <p:spPr>
          <a:xfrm>
            <a:off x="457200" y="1504950"/>
            <a:ext cx="8229600" cy="3276600"/>
          </a:xfrm>
        </p:spPr>
        <p:style>
          <a:lnRef idx="2">
            <a:schemeClr val="accent1"/>
          </a:lnRef>
          <a:fillRef idx="1">
            <a:schemeClr val="lt1"/>
          </a:fillRef>
          <a:effectRef idx="0">
            <a:schemeClr val="accent1"/>
          </a:effectRef>
          <a:fontRef idx="minor">
            <a:schemeClr val="dk1"/>
          </a:fontRef>
        </p:style>
        <p:txBody>
          <a:bodyPr>
            <a:normAutofit fontScale="62500" lnSpcReduction="20000"/>
          </a:bodyPr>
          <a:lstStyle/>
          <a:p>
            <a:pPr algn="r">
              <a:buFont typeface="Wingdings" pitchFamily="2" charset="2"/>
              <a:buChar char="ü"/>
            </a:pPr>
            <a:r>
              <a:rPr lang="ar-SA" dirty="0" smtClean="0"/>
              <a:t>در بارانداز متقاطع، حمل کالاها از طریق کانال</a:t>
            </a:r>
            <a:r>
              <a:rPr lang="fa-IR" dirty="0" smtClean="0"/>
              <a:t> </a:t>
            </a:r>
            <a:r>
              <a:rPr lang="ar-SA" dirty="0" smtClean="0"/>
              <a:t>های توزیع به صورت بارگیری کامل کامیون که بیانگر </a:t>
            </a:r>
            <a:r>
              <a:rPr lang="ar-SA" dirty="0" smtClean="0">
                <a:solidFill>
                  <a:srgbClr val="FF0000"/>
                </a:solidFill>
              </a:rPr>
              <a:t>صرفه جویی در هزینه های جابجایی</a:t>
            </a:r>
            <a:r>
              <a:rPr lang="ar-SA" dirty="0" smtClean="0"/>
              <a:t> است، صورت می گیرد</a:t>
            </a:r>
            <a:r>
              <a:rPr lang="fa-IR" dirty="0" smtClean="0"/>
              <a:t>که </a:t>
            </a:r>
            <a:r>
              <a:rPr lang="fa-IR" dirty="0" smtClean="0">
                <a:solidFill>
                  <a:srgbClr val="FF0000"/>
                </a:solidFill>
              </a:rPr>
              <a:t>موجب افزایش سرعت جابه جایی مواد و تسریع در جریان های مالی </a:t>
            </a:r>
            <a:r>
              <a:rPr lang="fa-IR" dirty="0" smtClean="0"/>
              <a:t>نیز می شود.</a:t>
            </a:r>
          </a:p>
          <a:p>
            <a:pPr algn="r">
              <a:buFont typeface="Wingdings" pitchFamily="2" charset="2"/>
              <a:buChar char="ü"/>
            </a:pPr>
            <a:r>
              <a:rPr lang="fa-IR" dirty="0" smtClean="0"/>
              <a:t> بارانداز تقاطعی یکی از مهمترین گزینه ها برای </a:t>
            </a:r>
            <a:r>
              <a:rPr lang="fa-IR" dirty="0" smtClean="0">
                <a:solidFill>
                  <a:srgbClr val="FF0000"/>
                </a:solidFill>
              </a:rPr>
              <a:t>کاهش زمان در زنجیره تامین </a:t>
            </a:r>
            <a:r>
              <a:rPr lang="fa-IR" dirty="0" smtClean="0"/>
              <a:t>است و </a:t>
            </a:r>
            <a:r>
              <a:rPr lang="fa-IR" dirty="0" smtClean="0">
                <a:solidFill>
                  <a:srgbClr val="FF0000"/>
                </a:solidFill>
              </a:rPr>
              <a:t>کاهش زمان جریان محصول بین تولید کننده و مشتری</a:t>
            </a:r>
            <a:r>
              <a:rPr lang="fa-IR" dirty="0" smtClean="0"/>
              <a:t> را سبب می شود و </a:t>
            </a:r>
            <a:r>
              <a:rPr lang="fa-IR" dirty="0" smtClean="0">
                <a:solidFill>
                  <a:srgbClr val="FF0000"/>
                </a:solidFill>
              </a:rPr>
              <a:t>کنترل بهتری را در عملیات توزیع </a:t>
            </a:r>
            <a:r>
              <a:rPr lang="fa-IR" dirty="0" smtClean="0"/>
              <a:t>ایجاد می کند.</a:t>
            </a:r>
          </a:p>
          <a:p>
            <a:pPr algn="r">
              <a:buFont typeface="Wingdings" pitchFamily="2" charset="2"/>
              <a:buChar char="ü"/>
            </a:pPr>
            <a:r>
              <a:rPr lang="ar-SA" dirty="0" smtClean="0"/>
              <a:t> در بارانداز متقاطع، </a:t>
            </a:r>
            <a:r>
              <a:rPr lang="ar-SA" dirty="0" smtClean="0">
                <a:solidFill>
                  <a:schemeClr val="tx1"/>
                </a:solidFill>
              </a:rPr>
              <a:t>بدون افزایش متوسط سطح موجودی، همزمان </a:t>
            </a:r>
            <a:r>
              <a:rPr lang="ar-SA" dirty="0" smtClean="0"/>
              <a:t>کاهش اساسی در هزینه های جابجایی و </a:t>
            </a:r>
            <a:r>
              <a:rPr lang="ar-SA" dirty="0" smtClean="0">
                <a:solidFill>
                  <a:srgbClr val="FF0000"/>
                </a:solidFill>
              </a:rPr>
              <a:t>سطح بالای خدمات </a:t>
            </a:r>
            <a:r>
              <a:rPr lang="ar-SA" dirty="0" smtClean="0"/>
              <a:t>ایجاد می شود. </a:t>
            </a:r>
            <a:endParaRPr lang="fa-IR" dirty="0" smtClean="0"/>
          </a:p>
          <a:p>
            <a:pPr algn="r">
              <a:buFont typeface="Wingdings" pitchFamily="2" charset="2"/>
              <a:buChar char="ü"/>
            </a:pPr>
            <a:r>
              <a:rPr lang="ar-SA" dirty="0" smtClean="0"/>
              <a:t>با این استراتژی </a:t>
            </a:r>
            <a:r>
              <a:rPr lang="ar-SA" dirty="0" smtClean="0">
                <a:solidFill>
                  <a:srgbClr val="FF0000"/>
                </a:solidFill>
              </a:rPr>
              <a:t>سطح موجودی در انبار و به تبع آن هزینه های نگهداری </a:t>
            </a:r>
            <a:r>
              <a:rPr lang="fa-IR" dirty="0" smtClean="0">
                <a:solidFill>
                  <a:srgbClr val="FF0000"/>
                </a:solidFill>
              </a:rPr>
              <a:t>وفضای انبارش </a:t>
            </a:r>
            <a:r>
              <a:rPr lang="ar-SA" dirty="0" smtClean="0"/>
              <a:t>کاهش می یابد. </a:t>
            </a:r>
            <a:endParaRPr lang="fa-IR" dirty="0" smtClean="0"/>
          </a:p>
          <a:p>
            <a:pPr algn="r">
              <a:buFont typeface="Wingdings" pitchFamily="2" charset="2"/>
              <a:buChar char="ü"/>
            </a:pPr>
            <a:r>
              <a:rPr lang="ar-SA" dirty="0" smtClean="0"/>
              <a:t>مزیت دیگر این استراتژی، </a:t>
            </a:r>
            <a:r>
              <a:rPr lang="fa-IR" dirty="0" smtClean="0">
                <a:solidFill>
                  <a:srgbClr val="FF0000"/>
                </a:solidFill>
              </a:rPr>
              <a:t>کاهش زمان سیکل کاری و</a:t>
            </a:r>
            <a:r>
              <a:rPr lang="ar-SA" dirty="0" smtClean="0">
                <a:solidFill>
                  <a:srgbClr val="FF0000"/>
                </a:solidFill>
              </a:rPr>
              <a:t>کاهش زمان چرخه سفارش </a:t>
            </a:r>
            <a:r>
              <a:rPr lang="ar-SA" dirty="0" smtClean="0"/>
              <a:t>است که به </a:t>
            </a:r>
            <a:r>
              <a:rPr lang="ar-SA" dirty="0" smtClean="0">
                <a:solidFill>
                  <a:srgbClr val="FF0000"/>
                </a:solidFill>
              </a:rPr>
              <a:t>بهبود انعطاف پذیری و پاسخگویی شبکه توزیع </a:t>
            </a:r>
            <a:r>
              <a:rPr lang="ar-SA" dirty="0" smtClean="0"/>
              <a:t>کمک می کند</a:t>
            </a:r>
            <a:r>
              <a:rPr lang="fa-IR" dirty="0" smtClean="0"/>
              <a:t>.</a:t>
            </a:r>
          </a:p>
          <a:p>
            <a:pPr algn="r"/>
            <a:endParaRPr lang="fa-IR" dirty="0" smtClean="0"/>
          </a:p>
        </p:txBody>
      </p:sp>
      <p:sp>
        <p:nvSpPr>
          <p:cNvPr id="4" name="Slide Number Placeholder 3"/>
          <p:cNvSpPr>
            <a:spLocks noGrp="1"/>
          </p:cNvSpPr>
          <p:nvPr>
            <p:ph type="sldNum" sz="quarter" idx="12"/>
          </p:nvPr>
        </p:nvSpPr>
        <p:spPr/>
        <p:txBody>
          <a:bodyPr/>
          <a:lstStyle/>
          <a:p>
            <a:fld id="{1195FCE8-A431-46C9-9895-E9E5576EA88A}" type="slidenum">
              <a:rPr lang="en-US" smtClean="0"/>
              <a:pPr/>
              <a:t>101</a:t>
            </a:fld>
            <a:endParaRPr lang="en-US"/>
          </a:p>
        </p:txBody>
      </p:sp>
    </p:spTree>
  </p:cSld>
  <p:clrMapOvr>
    <a:masterClrMapping/>
  </p:clrMapOvr>
  <p:transition>
    <p:zoom/>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05979"/>
            <a:ext cx="7315200" cy="857250"/>
          </a:xfrm>
        </p:spPr>
        <p:txBody>
          <a:bodyPr>
            <a:noAutofit/>
          </a:bodyPr>
          <a:lstStyle/>
          <a:p>
            <a:pPr algn="ctr"/>
            <a:r>
              <a:rPr lang="ar-SA" sz="2800" b="1" dirty="0" smtClean="0"/>
              <a:t>این مزایا می تواند صرفاً از طریق موارد زیر حاصل گردد</a:t>
            </a:r>
            <a:r>
              <a:rPr lang="fa-IR" sz="2800" b="1" dirty="0" smtClean="0"/>
              <a:t>:</a:t>
            </a:r>
            <a:endParaRPr lang="en-US" sz="2800" b="1" dirty="0"/>
          </a:p>
        </p:txBody>
      </p:sp>
      <p:sp>
        <p:nvSpPr>
          <p:cNvPr id="3" name="Content Placeholder 2"/>
          <p:cNvSpPr>
            <a:spLocks noGrp="1"/>
          </p:cNvSpPr>
          <p:nvPr>
            <p:ph idx="1"/>
          </p:nvPr>
        </p:nvSpPr>
        <p:spPr>
          <a:xfrm>
            <a:off x="2057400" y="1200150"/>
            <a:ext cx="6858000" cy="1600199"/>
          </a:xfrm>
        </p:spPr>
        <p:style>
          <a:lnRef idx="2">
            <a:schemeClr val="accent1"/>
          </a:lnRef>
          <a:fillRef idx="1">
            <a:schemeClr val="lt1"/>
          </a:fillRef>
          <a:effectRef idx="0">
            <a:schemeClr val="accent1"/>
          </a:effectRef>
          <a:fontRef idx="minor">
            <a:schemeClr val="dk1"/>
          </a:fontRef>
        </p:style>
        <p:txBody>
          <a:bodyPr>
            <a:normAutofit fontScale="70000" lnSpcReduction="20000"/>
          </a:bodyPr>
          <a:lstStyle/>
          <a:p>
            <a:pPr>
              <a:buNone/>
            </a:pPr>
            <a:r>
              <a:rPr lang="ar-SA" dirty="0" smtClean="0"/>
              <a:t>(1) بررسی موثر جریان فیزیکی کالاها </a:t>
            </a:r>
            <a:endParaRPr lang="fa-IR" dirty="0" smtClean="0"/>
          </a:p>
          <a:p>
            <a:pPr>
              <a:buNone/>
            </a:pPr>
            <a:r>
              <a:rPr lang="ar-SA" dirty="0" smtClean="0"/>
              <a:t>(2) گسترش تکنولوژی پیشرفته اطلاعات برای مدیریت جریان اطلاعات </a:t>
            </a:r>
            <a:endParaRPr lang="fa-IR" dirty="0" smtClean="0"/>
          </a:p>
          <a:p>
            <a:pPr>
              <a:buNone/>
            </a:pPr>
            <a:r>
              <a:rPr lang="ar-SA" dirty="0" smtClean="0"/>
              <a:t>(3) استفاده موثر از ظرفیت کامیون</a:t>
            </a:r>
            <a:endParaRPr lang="fa-IR" dirty="0" smtClean="0"/>
          </a:p>
          <a:p>
            <a:pPr>
              <a:buNone/>
            </a:pPr>
            <a:r>
              <a:rPr lang="ar-SA" dirty="0" smtClean="0"/>
              <a:t>(4) استفاده موثر از ابزارهای مدیریت و برنامه ریزی</a:t>
            </a:r>
            <a:endParaRPr lang="en-US" dirty="0"/>
          </a:p>
        </p:txBody>
      </p:sp>
      <p:sp>
        <p:nvSpPr>
          <p:cNvPr id="4" name="Slide Number Placeholder 3"/>
          <p:cNvSpPr>
            <a:spLocks noGrp="1"/>
          </p:cNvSpPr>
          <p:nvPr>
            <p:ph type="sldNum" sz="quarter" idx="12"/>
          </p:nvPr>
        </p:nvSpPr>
        <p:spPr/>
        <p:txBody>
          <a:bodyPr/>
          <a:lstStyle/>
          <a:p>
            <a:fld id="{1195FCE8-A431-46C9-9895-E9E5576EA88A}" type="slidenum">
              <a:rPr lang="en-US" smtClean="0"/>
              <a:pPr/>
              <a:t>102</a:t>
            </a:fld>
            <a:endParaRPr lang="en-US"/>
          </a:p>
        </p:txBody>
      </p:sp>
      <p:pic>
        <p:nvPicPr>
          <p:cNvPr id="5" name="Picture 2" descr="C:\Users\Mehran\Documents\Bluetooth Folder\distribution-strategies-with-case-study-8-728.jpg"/>
          <p:cNvPicPr>
            <a:picLocks noChangeAspect="1" noChangeArrowheads="1"/>
          </p:cNvPicPr>
          <p:nvPr/>
        </p:nvPicPr>
        <p:blipFill>
          <a:blip r:embed="rId2"/>
          <a:srcRect l="63297" b="68571"/>
          <a:stretch>
            <a:fillRect/>
          </a:stretch>
        </p:blipFill>
        <p:spPr bwMode="auto">
          <a:xfrm>
            <a:off x="2743200" y="2952750"/>
            <a:ext cx="5181600" cy="2006356"/>
          </a:xfrm>
          <a:prstGeom prst="rect">
            <a:avLst/>
          </a:prstGeom>
          <a:noFill/>
        </p:spPr>
      </p:pic>
    </p:spTree>
  </p:cSld>
  <p:clrMapOvr>
    <a:masterClrMapping/>
  </p:clrMapOvr>
  <p:transition>
    <p:zoom/>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0"/>
            <a:ext cx="6563072" cy="765571"/>
          </a:xfrm>
        </p:spPr>
        <p:txBody>
          <a:bodyPr>
            <a:normAutofit/>
          </a:bodyPr>
          <a:lstStyle/>
          <a:p>
            <a:pPr algn="ctr"/>
            <a:r>
              <a:rPr lang="fa-IR" sz="3600" b="1" dirty="0" smtClean="0"/>
              <a:t>موفقیت شرکت والمارت</a:t>
            </a:r>
            <a:endParaRPr lang="en-US" sz="3600" b="1" dirty="0"/>
          </a:p>
        </p:txBody>
      </p:sp>
      <p:sp>
        <p:nvSpPr>
          <p:cNvPr id="3" name="Content Placeholder 2"/>
          <p:cNvSpPr>
            <a:spLocks noGrp="1"/>
          </p:cNvSpPr>
          <p:nvPr>
            <p:ph idx="1"/>
          </p:nvPr>
        </p:nvSpPr>
        <p:spPr>
          <a:xfrm>
            <a:off x="2057400" y="742950"/>
            <a:ext cx="6781800" cy="1828800"/>
          </a:xfrm>
        </p:spPr>
        <p:style>
          <a:lnRef idx="2">
            <a:schemeClr val="accent1"/>
          </a:lnRef>
          <a:fillRef idx="1">
            <a:schemeClr val="lt1"/>
          </a:fillRef>
          <a:effectRef idx="0">
            <a:schemeClr val="accent1"/>
          </a:effectRef>
          <a:fontRef idx="minor">
            <a:schemeClr val="dk1"/>
          </a:fontRef>
        </p:style>
        <p:txBody>
          <a:bodyPr>
            <a:noAutofit/>
          </a:bodyPr>
          <a:lstStyle/>
          <a:p>
            <a:pPr>
              <a:buNone/>
            </a:pPr>
            <a:r>
              <a:rPr lang="ar-SA" sz="1800" dirty="0" smtClean="0"/>
              <a:t>تصمیم گیری مناسب در مورد شبکه های حمل ونقل و فروشندگان نیاز دارد به اطلاعات در مورد هزینه ها، مکانهای مشتری و اندازه های حمل ونقل </a:t>
            </a:r>
            <a:r>
              <a:rPr lang="fa-IR" sz="1800" dirty="0" smtClean="0"/>
              <a:t>.</a:t>
            </a:r>
            <a:r>
              <a:rPr lang="ar-SA" sz="1800" dirty="0" smtClean="0"/>
              <a:t>برای مثال شرکت وال مارت از اطلاعات برای یکپارچه کردن عملیاتها و تأمین کنندگان مربوط به آن استفاده می کند</a:t>
            </a:r>
            <a:r>
              <a:rPr lang="fa-IR" sz="1800" dirty="0" smtClean="0"/>
              <a:t>.</a:t>
            </a:r>
            <a:r>
              <a:rPr lang="ar-SA" sz="1800" dirty="0" smtClean="0"/>
              <a:t> این یکپارچگی به شرکت وال مارت این امکان را می دهد تا بتواند بارانداز متقاطع را در شبکه های حمل ونقل پیاده سازی کند و هزینه های مربوط به موجودی</a:t>
            </a:r>
            <a:r>
              <a:rPr lang="fa-IR" sz="1800" dirty="0" smtClean="0"/>
              <a:t> و</a:t>
            </a:r>
            <a:r>
              <a:rPr lang="ar-SA" sz="1800" dirty="0" smtClean="0"/>
              <a:t> حمل ونقل را کاهش دهد</a:t>
            </a:r>
            <a:r>
              <a:rPr lang="fa-IR" sz="1800" dirty="0" smtClean="0"/>
              <a:t>.</a:t>
            </a:r>
          </a:p>
          <a:p>
            <a:endParaRPr lang="fa-IR" sz="1800" dirty="0" smtClean="0"/>
          </a:p>
          <a:p>
            <a:pPr>
              <a:buNone/>
            </a:pPr>
            <a:endParaRPr lang="fa-IR" sz="1800" dirty="0" smtClean="0"/>
          </a:p>
          <a:p>
            <a:endParaRPr lang="fa-IR" sz="1800" dirty="0" smtClean="0"/>
          </a:p>
          <a:p>
            <a:endParaRPr lang="en-US" sz="1800" dirty="0"/>
          </a:p>
        </p:txBody>
      </p:sp>
      <p:sp>
        <p:nvSpPr>
          <p:cNvPr id="4" name="Slide Number Placeholder 3"/>
          <p:cNvSpPr>
            <a:spLocks noGrp="1"/>
          </p:cNvSpPr>
          <p:nvPr>
            <p:ph type="sldNum" sz="quarter" idx="12"/>
          </p:nvPr>
        </p:nvSpPr>
        <p:spPr/>
        <p:txBody>
          <a:bodyPr/>
          <a:lstStyle/>
          <a:p>
            <a:fld id="{1195FCE8-A431-46C9-9895-E9E5576EA88A}" type="slidenum">
              <a:rPr lang="en-US" smtClean="0"/>
              <a:pPr/>
              <a:t>103</a:t>
            </a:fld>
            <a:endParaRPr lang="en-US"/>
          </a:p>
        </p:txBody>
      </p:sp>
      <p:pic>
        <p:nvPicPr>
          <p:cNvPr id="4098" name="Picture 2" descr="C:\Users\Mehran\Documents\Bluetooth Folder\images-10.jpg"/>
          <p:cNvPicPr>
            <a:picLocks noChangeAspect="1" noChangeArrowheads="1"/>
          </p:cNvPicPr>
          <p:nvPr/>
        </p:nvPicPr>
        <p:blipFill>
          <a:blip r:embed="rId2"/>
          <a:srcRect/>
          <a:stretch>
            <a:fillRect/>
          </a:stretch>
        </p:blipFill>
        <p:spPr bwMode="auto">
          <a:xfrm>
            <a:off x="2971800" y="2628900"/>
            <a:ext cx="4419600" cy="2430780"/>
          </a:xfrm>
          <a:prstGeom prst="rect">
            <a:avLst/>
          </a:prstGeom>
          <a:noFill/>
        </p:spPr>
      </p:pic>
    </p:spTree>
  </p:cSld>
  <p:clrMapOvr>
    <a:masterClrMapping/>
  </p:clrMapOvr>
  <p:transition>
    <p:zoom/>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971550"/>
            <a:ext cx="8839200" cy="2209800"/>
          </a:xfrm>
        </p:spPr>
        <p:style>
          <a:lnRef idx="2">
            <a:schemeClr val="accent1"/>
          </a:lnRef>
          <a:fillRef idx="1">
            <a:schemeClr val="lt1"/>
          </a:fillRef>
          <a:effectRef idx="0">
            <a:schemeClr val="accent1"/>
          </a:effectRef>
          <a:fontRef idx="minor">
            <a:schemeClr val="dk1"/>
          </a:fontRef>
        </p:style>
        <p:txBody>
          <a:bodyPr>
            <a:noAutofit/>
          </a:bodyPr>
          <a:lstStyle/>
          <a:p>
            <a:r>
              <a:rPr lang="fa-IR" sz="1600" dirty="0" smtClean="0"/>
              <a:t>سیستم مورداستفاده والمارت </a:t>
            </a:r>
            <a:r>
              <a:rPr lang="ar-SA" sz="1600" dirty="0" smtClean="0"/>
              <a:t>در سیستم فرابارانداز (</a:t>
            </a:r>
            <a:r>
              <a:rPr lang="en-US" sz="1600" dirty="0" smtClean="0"/>
              <a:t>CROSS-DOCKING</a:t>
            </a:r>
            <a:r>
              <a:rPr lang="ar-SA" sz="1600" dirty="0" smtClean="0"/>
              <a:t>)</a:t>
            </a:r>
            <a:r>
              <a:rPr lang="fa-IR" sz="1600" dirty="0" smtClean="0"/>
              <a:t>به این صورت است که</a:t>
            </a:r>
            <a:r>
              <a:rPr lang="ar-SA" sz="1600" dirty="0" smtClean="0"/>
              <a:t> محصولات به انبارهای وال مارت با یک مبنای پیوسته تحویل داده می شوند و</a:t>
            </a:r>
            <a:r>
              <a:rPr lang="fa-IR" sz="1600" dirty="0" smtClean="0"/>
              <a:t>محصولات در آن جاانتخاب شده،ازبسته بندی خارج شده و اغلب</a:t>
            </a:r>
            <a:r>
              <a:rPr lang="ar-SA" sz="1600" dirty="0" smtClean="0"/>
              <a:t> به فروشگاهها بدون اینکه در موجودی قرار بگیرن</a:t>
            </a:r>
            <a:r>
              <a:rPr lang="fa-IR" sz="1600" dirty="0" smtClean="0"/>
              <a:t>د،دسته بندی و بسته بندی شده و</a:t>
            </a:r>
            <a:r>
              <a:rPr lang="ar-SA" sz="1600" dirty="0" smtClean="0"/>
              <a:t>توزیع می شوند. کالاها از یک بارگیری بارانداز تا بارگیری بارانداز دیگر در ظرف 48 ساعت یا کمتر عبور می کنند.</a:t>
            </a:r>
            <a:endParaRPr lang="fa-IR" sz="1600" dirty="0" smtClean="0"/>
          </a:p>
          <a:p>
            <a:r>
              <a:rPr lang="ar-SA" sz="1600" dirty="0" smtClean="0"/>
              <a:t>این سیستم به وال مارت امکان می دهد که</a:t>
            </a:r>
            <a:r>
              <a:rPr lang="fa-IR" sz="1600" dirty="0" smtClean="0"/>
              <a:t> </a:t>
            </a:r>
            <a:r>
              <a:rPr lang="ar-SA" sz="1600" dirty="0" smtClean="0"/>
              <a:t>کامیونهای کامل و پراز کالا را بخرد </a:t>
            </a:r>
            <a:r>
              <a:rPr lang="fa-IR" sz="1600" dirty="0" smtClean="0"/>
              <a:t>،</a:t>
            </a:r>
            <a:r>
              <a:rPr lang="ar-SA" sz="1600" dirty="0" smtClean="0"/>
              <a:t> </a:t>
            </a:r>
            <a:r>
              <a:rPr lang="fa-IR" sz="1600" dirty="0" smtClean="0"/>
              <a:t>از پرداخت زمان زیاد و در</a:t>
            </a:r>
            <a:r>
              <a:rPr lang="ar-SA" sz="1600" dirty="0" smtClean="0"/>
              <a:t>عین حال از هزینه جابجایی و موجودی نیز اجتناب</a:t>
            </a:r>
            <a:r>
              <a:rPr lang="fa-IR" sz="1600" dirty="0" smtClean="0"/>
              <a:t> ورزد و باعث کمک به افزایش سهم بازار و سودآوری شوند.</a:t>
            </a:r>
          </a:p>
          <a:p>
            <a:r>
              <a:rPr lang="ar-SA" sz="1600" dirty="0" smtClean="0"/>
              <a:t>بکارگیری این روش دلیل اصلی پیشی گرفتن وال مارت از رقیب خود یعنی کی مارت (</a:t>
            </a:r>
            <a:r>
              <a:rPr lang="en-US" sz="1600" dirty="0" smtClean="0"/>
              <a:t>K-Mart</a:t>
            </a:r>
            <a:r>
              <a:rPr lang="ar-SA" sz="1600" dirty="0" smtClean="0"/>
              <a:t>) در فروش کلی در دهه 1980 بوده است. </a:t>
            </a:r>
            <a:br>
              <a:rPr lang="ar-SA" sz="1600" dirty="0" smtClean="0"/>
            </a:br>
            <a:endParaRPr lang="en-US" sz="1600" dirty="0"/>
          </a:p>
        </p:txBody>
      </p:sp>
      <p:sp>
        <p:nvSpPr>
          <p:cNvPr id="4" name="Slide Number Placeholder 3"/>
          <p:cNvSpPr>
            <a:spLocks noGrp="1"/>
          </p:cNvSpPr>
          <p:nvPr>
            <p:ph type="sldNum" sz="quarter" idx="12"/>
          </p:nvPr>
        </p:nvSpPr>
        <p:spPr/>
        <p:txBody>
          <a:bodyPr/>
          <a:lstStyle/>
          <a:p>
            <a:fld id="{1195FCE8-A431-46C9-9895-E9E5576EA88A}" type="slidenum">
              <a:rPr lang="en-US" smtClean="0"/>
              <a:pPr/>
              <a:t>104</a:t>
            </a:fld>
            <a:endParaRPr lang="en-US"/>
          </a:p>
        </p:txBody>
      </p:sp>
      <p:pic>
        <p:nvPicPr>
          <p:cNvPr id="5122" name="Picture 2" descr="C:\Users\Mehran\Documents\Bluetooth Folder\images-6.jpg"/>
          <p:cNvPicPr>
            <a:picLocks noChangeAspect="1" noChangeArrowheads="1"/>
          </p:cNvPicPr>
          <p:nvPr/>
        </p:nvPicPr>
        <p:blipFill>
          <a:blip r:embed="rId2"/>
          <a:srcRect/>
          <a:stretch>
            <a:fillRect/>
          </a:stretch>
        </p:blipFill>
        <p:spPr bwMode="auto">
          <a:xfrm>
            <a:off x="1600200" y="3257550"/>
            <a:ext cx="5791200" cy="17526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zoom/>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895350"/>
            <a:ext cx="8686800" cy="857250"/>
          </a:xfrm>
        </p:spPr>
        <p:txBody>
          <a:bodyPr>
            <a:noAutofit/>
          </a:bodyPr>
          <a:lstStyle/>
          <a:p>
            <a:r>
              <a:rPr lang="fa-IR" sz="3600" b="1" dirty="0" smtClean="0"/>
              <a:t>مسئله مسیریابی وسیله نقلیه باباراندازمتقاطع (</a:t>
            </a:r>
            <a:r>
              <a:rPr lang="en-US" sz="3600" b="1" dirty="0" smtClean="0"/>
              <a:t>VRPCD</a:t>
            </a:r>
            <a:r>
              <a:rPr lang="fa-IR" sz="3600" b="1" dirty="0" smtClean="0"/>
              <a:t>)</a:t>
            </a:r>
            <a:endParaRPr lang="en-US" sz="3600" b="1" dirty="0"/>
          </a:p>
        </p:txBody>
      </p:sp>
      <p:sp>
        <p:nvSpPr>
          <p:cNvPr id="3" name="Content Placeholder 2"/>
          <p:cNvSpPr>
            <a:spLocks noGrp="1"/>
          </p:cNvSpPr>
          <p:nvPr>
            <p:ph idx="1"/>
          </p:nvPr>
        </p:nvSpPr>
        <p:spPr>
          <a:xfrm>
            <a:off x="457200" y="1885950"/>
            <a:ext cx="8229600" cy="2819400"/>
          </a:xfrm>
        </p:spPr>
        <p:style>
          <a:lnRef idx="2">
            <a:schemeClr val="accent1"/>
          </a:lnRef>
          <a:fillRef idx="1">
            <a:schemeClr val="lt1"/>
          </a:fillRef>
          <a:effectRef idx="0">
            <a:schemeClr val="accent1"/>
          </a:effectRef>
          <a:fontRef idx="minor">
            <a:schemeClr val="dk1"/>
          </a:fontRef>
        </p:style>
        <p:txBody>
          <a:bodyPr>
            <a:normAutofit fontScale="85000" lnSpcReduction="20000"/>
          </a:bodyPr>
          <a:lstStyle/>
          <a:p>
            <a:r>
              <a:rPr lang="en-US" dirty="0" smtClean="0"/>
              <a:t>VRPCD</a:t>
            </a:r>
            <a:r>
              <a:rPr lang="fa-IR" dirty="0" smtClean="0"/>
              <a:t> یکی از مشکلترین مسائل درزنجیره تامین است.در این مسئله یک یا چندباراندازبا ظرفیت محدود بین عرضه کنندگان و متقاضیان محصولات قرار دارند و مجموعه ای از وسایل نقلیه برای حمل و نقل محصولات در نظر گرفته می شوند به نحوی که امکان تخلیه یابارگیری مجدد محصولات در باراندازها نیزممکن است.</a:t>
            </a:r>
          </a:p>
          <a:p>
            <a:r>
              <a:rPr lang="fa-IR" dirty="0" smtClean="0"/>
              <a:t>هدف از </a:t>
            </a:r>
            <a:r>
              <a:rPr lang="en-US" dirty="0" smtClean="0"/>
              <a:t>VRPCD</a:t>
            </a:r>
            <a:r>
              <a:rPr lang="fa-IR" dirty="0" smtClean="0"/>
              <a:t> </a:t>
            </a:r>
            <a:r>
              <a:rPr lang="fa-IR" dirty="0" smtClean="0">
                <a:solidFill>
                  <a:srgbClr val="FF0000"/>
                </a:solidFill>
              </a:rPr>
              <a:t>کاهش مجموع هزینه های انبارداری و حمل و نقل محصولات</a:t>
            </a:r>
            <a:r>
              <a:rPr lang="fa-IR" dirty="0" smtClean="0"/>
              <a:t> است که این هدف با مکان یابی بهینه مراکز باراندازی متقاطع و مسیریابی بهینه وسایل نقلیه محقق می شود.</a:t>
            </a:r>
            <a:endParaRPr lang="en-US" dirty="0"/>
          </a:p>
        </p:txBody>
      </p:sp>
      <p:sp>
        <p:nvSpPr>
          <p:cNvPr id="4" name="Slide Number Placeholder 3"/>
          <p:cNvSpPr>
            <a:spLocks noGrp="1"/>
          </p:cNvSpPr>
          <p:nvPr>
            <p:ph type="sldNum" sz="quarter" idx="12"/>
          </p:nvPr>
        </p:nvSpPr>
        <p:spPr/>
        <p:txBody>
          <a:bodyPr/>
          <a:lstStyle/>
          <a:p>
            <a:fld id="{1195FCE8-A431-46C9-9895-E9E5576EA88A}" type="slidenum">
              <a:rPr lang="en-US" smtClean="0"/>
              <a:pPr/>
              <a:t>105</a:t>
            </a:fld>
            <a:endParaRPr lang="en-US"/>
          </a:p>
        </p:txBody>
      </p:sp>
    </p:spTree>
  </p:cSld>
  <p:clrMapOvr>
    <a:masterClrMapping/>
  </p:clrMapOvr>
  <p:transition>
    <p:zoom/>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96200" y="133350"/>
            <a:ext cx="1229072" cy="857250"/>
          </a:xfrm>
        </p:spPr>
        <p:txBody>
          <a:bodyPr>
            <a:normAutofit/>
          </a:bodyPr>
          <a:lstStyle/>
          <a:p>
            <a:r>
              <a:rPr lang="fa-IR" sz="2000" b="1" dirty="0" smtClean="0"/>
              <a:t> مقاله ی:</a:t>
            </a:r>
            <a:endParaRPr lang="en-US" sz="2000" b="1" dirty="0"/>
          </a:p>
        </p:txBody>
      </p:sp>
      <p:sp>
        <p:nvSpPr>
          <p:cNvPr id="4" name="Slide Number Placeholder 3"/>
          <p:cNvSpPr>
            <a:spLocks noGrp="1"/>
          </p:cNvSpPr>
          <p:nvPr>
            <p:ph type="sldNum" sz="quarter" idx="12"/>
          </p:nvPr>
        </p:nvSpPr>
        <p:spPr/>
        <p:txBody>
          <a:bodyPr/>
          <a:lstStyle/>
          <a:p>
            <a:fld id="{1195FCE8-A431-46C9-9895-E9E5576EA88A}" type="slidenum">
              <a:rPr lang="en-US" smtClean="0"/>
              <a:pPr/>
              <a:t>106</a:t>
            </a:fld>
            <a:endParaRPr lang="en-US"/>
          </a:p>
        </p:txBody>
      </p:sp>
      <p:sp>
        <p:nvSpPr>
          <p:cNvPr id="5" name="TextBox 4"/>
          <p:cNvSpPr txBox="1"/>
          <p:nvPr/>
        </p:nvSpPr>
        <p:spPr>
          <a:xfrm>
            <a:off x="2286000" y="285750"/>
            <a:ext cx="5029200"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r" rtl="1"/>
            <a:r>
              <a:rPr lang="fa-IR" dirty="0" smtClean="0"/>
              <a:t>ارائه مدل مسیریابی حمل و نقل در زنجیره تامین دارای بارانداز متقاطع  و حل آن با الگوریتم </a:t>
            </a:r>
            <a:r>
              <a:rPr lang="en-US" dirty="0" smtClean="0"/>
              <a:t>ICA</a:t>
            </a:r>
            <a:r>
              <a:rPr lang="fa-IR" dirty="0" smtClean="0"/>
              <a:t>توسعه یافته</a:t>
            </a:r>
            <a:endParaRPr lang="en-US" dirty="0"/>
          </a:p>
        </p:txBody>
      </p:sp>
      <p:sp>
        <p:nvSpPr>
          <p:cNvPr id="6" name="TextBox 5"/>
          <p:cNvSpPr txBox="1"/>
          <p:nvPr/>
        </p:nvSpPr>
        <p:spPr>
          <a:xfrm>
            <a:off x="2667000" y="1200150"/>
            <a:ext cx="5410200" cy="369332"/>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fa-IR" dirty="0" smtClean="0"/>
              <a:t>در این مقاله یک زنجیره تامین سه سطحی در نظرگرفته شده است</a:t>
            </a:r>
            <a:endParaRPr lang="en-US" dirty="0"/>
          </a:p>
        </p:txBody>
      </p:sp>
      <p:sp>
        <p:nvSpPr>
          <p:cNvPr id="7" name="TextBox 6"/>
          <p:cNvSpPr txBox="1"/>
          <p:nvPr/>
        </p:nvSpPr>
        <p:spPr>
          <a:xfrm>
            <a:off x="7315200" y="1809750"/>
            <a:ext cx="2514600" cy="400110"/>
          </a:xfrm>
          <a:prstGeom prst="rect">
            <a:avLst/>
          </a:prstGeom>
          <a:noFill/>
        </p:spPr>
        <p:txBody>
          <a:bodyPr wrap="square" rtlCol="0">
            <a:spAutoFit/>
          </a:bodyPr>
          <a:lstStyle/>
          <a:p>
            <a:r>
              <a:rPr lang="fa-IR" sz="2000" b="1" dirty="0" smtClean="0"/>
              <a:t>فرض های مدل:</a:t>
            </a:r>
            <a:endParaRPr lang="en-US" sz="2000" b="1" dirty="0"/>
          </a:p>
        </p:txBody>
      </p:sp>
      <p:pic>
        <p:nvPicPr>
          <p:cNvPr id="11266" name="Picture 2" descr="C:\Users\Mehran\Documents\Bluetooth Folder\Screenshot_2016-11-17-16-40-29-1.png"/>
          <p:cNvPicPr>
            <a:picLocks noChangeAspect="1" noChangeArrowheads="1"/>
          </p:cNvPicPr>
          <p:nvPr/>
        </p:nvPicPr>
        <p:blipFill>
          <a:blip r:embed="rId2"/>
          <a:srcRect/>
          <a:stretch>
            <a:fillRect/>
          </a:stretch>
        </p:blipFill>
        <p:spPr bwMode="auto">
          <a:xfrm>
            <a:off x="2057400" y="2419350"/>
            <a:ext cx="6096000" cy="2514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zoom/>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0"/>
            <a:ext cx="6563072" cy="857250"/>
          </a:xfrm>
        </p:spPr>
        <p:txBody>
          <a:bodyPr>
            <a:normAutofit/>
          </a:bodyPr>
          <a:lstStyle/>
          <a:p>
            <a:pPr algn="r"/>
            <a:r>
              <a:rPr lang="fa-IR" sz="2000" b="1" dirty="0" smtClean="0"/>
              <a:t>اندیس ها و پارامترهای مدل:</a:t>
            </a:r>
            <a:endParaRPr lang="en-US" sz="2000" b="1" dirty="0"/>
          </a:p>
        </p:txBody>
      </p:sp>
      <p:sp>
        <p:nvSpPr>
          <p:cNvPr id="4" name="Slide Number Placeholder 3"/>
          <p:cNvSpPr>
            <a:spLocks noGrp="1"/>
          </p:cNvSpPr>
          <p:nvPr>
            <p:ph type="sldNum" sz="quarter" idx="12"/>
          </p:nvPr>
        </p:nvSpPr>
        <p:spPr/>
        <p:txBody>
          <a:bodyPr/>
          <a:lstStyle/>
          <a:p>
            <a:fld id="{1195FCE8-A431-46C9-9895-E9E5576EA88A}" type="slidenum">
              <a:rPr lang="en-US" smtClean="0"/>
              <a:pPr/>
              <a:t>107</a:t>
            </a:fld>
            <a:endParaRPr lang="en-US"/>
          </a:p>
        </p:txBody>
      </p:sp>
      <p:pic>
        <p:nvPicPr>
          <p:cNvPr id="12290" name="Picture 2" descr="C:\Users\Mehran\Documents\Bluetooth Folder\Screenshot_2016-11-17-16-40-29-2.png"/>
          <p:cNvPicPr>
            <a:picLocks noChangeAspect="1" noChangeArrowheads="1"/>
          </p:cNvPicPr>
          <p:nvPr/>
        </p:nvPicPr>
        <p:blipFill>
          <a:blip r:embed="rId2"/>
          <a:srcRect/>
          <a:stretch>
            <a:fillRect/>
          </a:stretch>
        </p:blipFill>
        <p:spPr bwMode="auto">
          <a:xfrm>
            <a:off x="1905000" y="971550"/>
            <a:ext cx="6172200" cy="3886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Left Arrow 5"/>
          <p:cNvSpPr/>
          <p:nvPr/>
        </p:nvSpPr>
        <p:spPr>
          <a:xfrm>
            <a:off x="3200400" y="1657350"/>
            <a:ext cx="838200" cy="3810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zoom/>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80928" y="0"/>
            <a:ext cx="6563072" cy="857250"/>
          </a:xfrm>
        </p:spPr>
        <p:txBody>
          <a:bodyPr>
            <a:normAutofit/>
          </a:bodyPr>
          <a:lstStyle/>
          <a:p>
            <a:pPr algn="r"/>
            <a:r>
              <a:rPr lang="fa-IR" sz="2000" b="1" dirty="0" smtClean="0"/>
              <a:t>متغیرهای تصمیم:</a:t>
            </a:r>
            <a:endParaRPr lang="en-US" sz="2000" b="1" dirty="0"/>
          </a:p>
        </p:txBody>
      </p:sp>
      <p:sp>
        <p:nvSpPr>
          <p:cNvPr id="4" name="Slide Number Placeholder 3"/>
          <p:cNvSpPr>
            <a:spLocks noGrp="1"/>
          </p:cNvSpPr>
          <p:nvPr>
            <p:ph type="sldNum" sz="quarter" idx="12"/>
          </p:nvPr>
        </p:nvSpPr>
        <p:spPr/>
        <p:txBody>
          <a:bodyPr/>
          <a:lstStyle/>
          <a:p>
            <a:fld id="{1195FCE8-A431-46C9-9895-E9E5576EA88A}" type="slidenum">
              <a:rPr lang="en-US" smtClean="0"/>
              <a:pPr/>
              <a:t>108</a:t>
            </a:fld>
            <a:endParaRPr lang="en-US"/>
          </a:p>
        </p:txBody>
      </p:sp>
      <p:pic>
        <p:nvPicPr>
          <p:cNvPr id="13314" name="Picture 2" descr="C:\Users\Mehran\Documents\Bluetooth Folder\Screenshot_2016-11-17-16-43-33-1.png"/>
          <p:cNvPicPr>
            <a:picLocks noGrp="1" noChangeAspect="1" noChangeArrowheads="1"/>
          </p:cNvPicPr>
          <p:nvPr>
            <p:ph idx="1"/>
          </p:nvPr>
        </p:nvPicPr>
        <p:blipFill>
          <a:blip r:embed="rId3"/>
          <a:srcRect t="12800"/>
          <a:stretch>
            <a:fillRect/>
          </a:stretch>
        </p:blipFill>
        <p:spPr bwMode="auto">
          <a:xfrm>
            <a:off x="1905140" y="133350"/>
            <a:ext cx="5562460" cy="32861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extBox 5"/>
          <p:cNvSpPr txBox="1"/>
          <p:nvPr/>
        </p:nvSpPr>
        <p:spPr>
          <a:xfrm>
            <a:off x="7772400" y="3638550"/>
            <a:ext cx="1143000" cy="400110"/>
          </a:xfrm>
          <a:prstGeom prst="rect">
            <a:avLst/>
          </a:prstGeom>
          <a:noFill/>
        </p:spPr>
        <p:txBody>
          <a:bodyPr wrap="square" rtlCol="0">
            <a:spAutoFit/>
          </a:bodyPr>
          <a:lstStyle/>
          <a:p>
            <a:r>
              <a:rPr lang="fa-IR" sz="2000" b="1" dirty="0" smtClean="0"/>
              <a:t>تابع هدف:</a:t>
            </a:r>
            <a:endParaRPr lang="en-US" sz="2000" b="1" dirty="0"/>
          </a:p>
        </p:txBody>
      </p:sp>
      <p:pic>
        <p:nvPicPr>
          <p:cNvPr id="13315" name="Picture 3" descr="C:\Users\Mehran\Documents\Bluetooth Folder\Screenshot_2016-11-17-16-43-33-2.png"/>
          <p:cNvPicPr>
            <a:picLocks noChangeAspect="1" noChangeArrowheads="1"/>
          </p:cNvPicPr>
          <p:nvPr/>
        </p:nvPicPr>
        <p:blipFill>
          <a:blip r:embed="rId4"/>
          <a:srcRect l="1333" t="39669" r="10667" b="39669"/>
          <a:stretch>
            <a:fillRect/>
          </a:stretch>
        </p:blipFill>
        <p:spPr bwMode="auto">
          <a:xfrm>
            <a:off x="1905000" y="3790950"/>
            <a:ext cx="5638800" cy="762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zoom/>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209550"/>
            <a:ext cx="6563072" cy="689371"/>
          </a:xfrm>
        </p:spPr>
        <p:txBody>
          <a:bodyPr>
            <a:normAutofit/>
          </a:bodyPr>
          <a:lstStyle/>
          <a:p>
            <a:pPr algn="r"/>
            <a:r>
              <a:rPr lang="fa-IR" sz="2000" b="1" dirty="0" smtClean="0"/>
              <a:t>محدودیت ها:</a:t>
            </a:r>
            <a:endParaRPr lang="en-US" sz="2000" b="1" dirty="0"/>
          </a:p>
        </p:txBody>
      </p:sp>
      <p:sp>
        <p:nvSpPr>
          <p:cNvPr id="4" name="Slide Number Placeholder 3"/>
          <p:cNvSpPr>
            <a:spLocks noGrp="1"/>
          </p:cNvSpPr>
          <p:nvPr>
            <p:ph type="sldNum" sz="quarter" idx="12"/>
          </p:nvPr>
        </p:nvSpPr>
        <p:spPr/>
        <p:txBody>
          <a:bodyPr/>
          <a:lstStyle/>
          <a:p>
            <a:fld id="{1195FCE8-A431-46C9-9895-E9E5576EA88A}" type="slidenum">
              <a:rPr lang="en-US" smtClean="0"/>
              <a:pPr/>
              <a:t>109</a:t>
            </a:fld>
            <a:endParaRPr lang="en-US"/>
          </a:p>
        </p:txBody>
      </p:sp>
      <p:pic>
        <p:nvPicPr>
          <p:cNvPr id="14338" name="Picture 2" descr="C:\Users\Mehran\Documents\Bluetooth Folder\Screenshot_2016-11-17-16-43-33-3.png"/>
          <p:cNvPicPr>
            <a:picLocks noGrp="1" noChangeAspect="1" noChangeArrowheads="1"/>
          </p:cNvPicPr>
          <p:nvPr>
            <p:ph idx="1"/>
          </p:nvPr>
        </p:nvPicPr>
        <p:blipFill>
          <a:blip r:embed="rId3"/>
          <a:srcRect/>
          <a:stretch>
            <a:fillRect/>
          </a:stretch>
        </p:blipFill>
        <p:spPr bwMode="auto">
          <a:xfrm>
            <a:off x="1905000" y="133350"/>
            <a:ext cx="5029200" cy="40798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4339" name="Picture 3" descr="C:\Users\Mehran\Documents\Bluetooth Folder\Screenshot_2016-11-17-16-48-06-1.png"/>
          <p:cNvPicPr>
            <a:picLocks noChangeAspect="1" noChangeArrowheads="1"/>
          </p:cNvPicPr>
          <p:nvPr/>
        </p:nvPicPr>
        <p:blipFill>
          <a:blip r:embed="rId4"/>
          <a:srcRect l="2667" t="15868" r="26667" b="31736"/>
          <a:stretch>
            <a:fillRect/>
          </a:stretch>
        </p:blipFill>
        <p:spPr bwMode="auto">
          <a:xfrm>
            <a:off x="1905000" y="4248150"/>
            <a:ext cx="5029200" cy="68009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Right Brace 6"/>
          <p:cNvSpPr/>
          <p:nvPr/>
        </p:nvSpPr>
        <p:spPr>
          <a:xfrm>
            <a:off x="3962400" y="1276350"/>
            <a:ext cx="76200" cy="381000"/>
          </a:xfrm>
          <a:prstGeom prst="rightBrace">
            <a:avLst/>
          </a:prstGeom>
          <a:solidFill>
            <a:schemeClr val="accent2"/>
          </a:soli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ransition>
    <p:zo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3600" b="1" dirty="0" smtClean="0"/>
              <a:t>اطلاعات مسیر</a:t>
            </a:r>
            <a:endParaRPr lang="en-US" sz="3600" b="1" dirty="0"/>
          </a:p>
        </p:txBody>
      </p:sp>
      <p:sp>
        <p:nvSpPr>
          <p:cNvPr id="3" name="Content Placeholder 2"/>
          <p:cNvSpPr>
            <a:spLocks noGrp="1"/>
          </p:cNvSpPr>
          <p:nvPr>
            <p:ph idx="1"/>
          </p:nvPr>
        </p:nvSpPr>
        <p:spPr>
          <a:xfrm>
            <a:off x="152400" y="1581150"/>
            <a:ext cx="8839200" cy="1447800"/>
          </a:xfrm>
        </p:spPr>
        <p:style>
          <a:lnRef idx="2">
            <a:schemeClr val="accent5"/>
          </a:lnRef>
          <a:fillRef idx="1">
            <a:schemeClr val="lt1"/>
          </a:fillRef>
          <a:effectRef idx="0">
            <a:schemeClr val="accent5"/>
          </a:effectRef>
          <a:fontRef idx="minor">
            <a:schemeClr val="dk1"/>
          </a:fontRef>
        </p:style>
        <p:txBody>
          <a:bodyPr>
            <a:normAutofit/>
          </a:bodyPr>
          <a:lstStyle/>
          <a:p>
            <a:r>
              <a:rPr lang="fa-IR" sz="2400" dirty="0" smtClean="0"/>
              <a:t>جزء دیگر مساله مسیرهایی هستند که وسایل نقلیه از طریق آنها خود را به مشتریان می رسانند و به هریک از آنها </a:t>
            </a:r>
            <a:r>
              <a:rPr lang="fa-IR" sz="2400" dirty="0" smtClean="0">
                <a:solidFill>
                  <a:srgbClr val="FF0000"/>
                </a:solidFill>
              </a:rPr>
              <a:t>یک زمان سفر</a:t>
            </a:r>
            <a:r>
              <a:rPr lang="fa-IR" sz="2400" dirty="0" smtClean="0"/>
              <a:t>، </a:t>
            </a:r>
            <a:r>
              <a:rPr lang="fa-IR" sz="2400" dirty="0" smtClean="0">
                <a:solidFill>
                  <a:srgbClr val="FF0000"/>
                </a:solidFill>
              </a:rPr>
              <a:t>مسافت</a:t>
            </a:r>
            <a:r>
              <a:rPr lang="fa-IR" sz="2400" dirty="0" smtClean="0"/>
              <a:t> و </a:t>
            </a:r>
            <a:r>
              <a:rPr lang="fa-IR" sz="2400" dirty="0" smtClean="0">
                <a:solidFill>
                  <a:srgbClr val="FF0000"/>
                </a:solidFill>
              </a:rPr>
              <a:t>هزینه</a:t>
            </a:r>
            <a:r>
              <a:rPr lang="fa-IR" sz="2400" dirty="0" smtClean="0"/>
              <a:t> </a:t>
            </a:r>
            <a:r>
              <a:rPr lang="fa-IR" sz="2400" dirty="0" smtClean="0">
                <a:solidFill>
                  <a:srgbClr val="FF0000"/>
                </a:solidFill>
              </a:rPr>
              <a:t>سفر</a:t>
            </a:r>
            <a:r>
              <a:rPr lang="fa-IR" sz="2400" dirty="0" smtClean="0"/>
              <a:t> تخصیص داده می شود.</a:t>
            </a:r>
            <a:endParaRPr lang="en-US" sz="2400" dirty="0"/>
          </a:p>
        </p:txBody>
      </p:sp>
      <p:sp>
        <p:nvSpPr>
          <p:cNvPr id="4" name="Slide Number Placeholder 3"/>
          <p:cNvSpPr>
            <a:spLocks noGrp="1"/>
          </p:cNvSpPr>
          <p:nvPr>
            <p:ph type="sldNum" sz="quarter" idx="12"/>
          </p:nvPr>
        </p:nvSpPr>
        <p:spPr/>
        <p:txBody>
          <a:bodyPr/>
          <a:lstStyle/>
          <a:p>
            <a:fld id="{1195FCE8-A431-46C9-9895-E9E5576EA88A}" type="slidenum">
              <a:rPr lang="en-US" smtClean="0"/>
              <a:pPr/>
              <a:t>11</a:t>
            </a:fld>
            <a:endParaRPr lang="en-US"/>
          </a:p>
        </p:txBody>
      </p:sp>
      <p:pic>
        <p:nvPicPr>
          <p:cNvPr id="3074" name="Picture 2" descr="C:\Users\Mehran\Documents\Bluetooth Folder\PMP-route.jpg"/>
          <p:cNvPicPr>
            <a:picLocks noChangeAspect="1" noChangeArrowheads="1"/>
          </p:cNvPicPr>
          <p:nvPr/>
        </p:nvPicPr>
        <p:blipFill>
          <a:blip r:embed="rId2"/>
          <a:srcRect/>
          <a:stretch>
            <a:fillRect/>
          </a:stretch>
        </p:blipFill>
        <p:spPr bwMode="auto">
          <a:xfrm>
            <a:off x="1143000" y="3181350"/>
            <a:ext cx="6629400" cy="1752600"/>
          </a:xfrm>
          <a:prstGeom prst="rect">
            <a:avLst/>
          </a:prstGeom>
          <a:ln>
            <a:noFill/>
          </a:ln>
          <a:effectLst>
            <a:softEdge rad="112500"/>
          </a:effectLst>
        </p:spPr>
      </p:pic>
    </p:spTree>
  </p:cSld>
  <p:clrMapOvr>
    <a:masterClrMapping/>
  </p:clrMapOvr>
  <p:transition>
    <p:zoom/>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195FCE8-A431-46C9-9895-E9E5576EA88A}" type="slidenum">
              <a:rPr lang="en-US" smtClean="0"/>
              <a:pPr/>
              <a:t>110</a:t>
            </a:fld>
            <a:endParaRPr lang="en-US"/>
          </a:p>
        </p:txBody>
      </p:sp>
      <p:sp>
        <p:nvSpPr>
          <p:cNvPr id="5" name="Title 1"/>
          <p:cNvSpPr>
            <a:spLocks noGrp="1"/>
          </p:cNvSpPr>
          <p:nvPr>
            <p:ph type="ctrTitle"/>
          </p:nvPr>
        </p:nvSpPr>
        <p:spPr>
          <a:xfrm>
            <a:off x="609600" y="4095750"/>
            <a:ext cx="8229600" cy="685899"/>
          </a:xfrm>
        </p:spPr>
        <p:txBody>
          <a:bodyPr>
            <a:normAutofit fontScale="90000"/>
          </a:bodyPr>
          <a:lstStyle/>
          <a:p>
            <a:r>
              <a:rPr lang="fa-IR" b="1" dirty="0" smtClean="0"/>
              <a:t>چند مقاله روز دنیا در رابطه با بارانداز متقاطع</a:t>
            </a:r>
            <a:r>
              <a:rPr lang="en-US" b="1" dirty="0" smtClean="0"/>
              <a:t/>
            </a:r>
            <a:br>
              <a:rPr lang="en-US" b="1" dirty="0" smtClean="0"/>
            </a:br>
            <a:endParaRPr lang="en-US" b="1" dirty="0"/>
          </a:p>
        </p:txBody>
      </p:sp>
    </p:spTree>
  </p:cSld>
  <p:clrMapOvr>
    <a:masterClrMapping/>
  </p:clrMapOvr>
  <p:transition>
    <p:zoom/>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0" y="133350"/>
            <a:ext cx="1457672" cy="857250"/>
          </a:xfrm>
        </p:spPr>
        <p:txBody>
          <a:bodyPr>
            <a:normAutofit/>
          </a:bodyPr>
          <a:lstStyle/>
          <a:p>
            <a:r>
              <a:rPr lang="fa-IR" sz="2000" b="1" dirty="0" smtClean="0"/>
              <a:t>مقاله ی:</a:t>
            </a:r>
            <a:endParaRPr lang="en-US" sz="2000" b="1" dirty="0"/>
          </a:p>
        </p:txBody>
      </p:sp>
      <p:sp>
        <p:nvSpPr>
          <p:cNvPr id="4" name="Slide Number Placeholder 3"/>
          <p:cNvSpPr>
            <a:spLocks noGrp="1"/>
          </p:cNvSpPr>
          <p:nvPr>
            <p:ph type="sldNum" sz="quarter" idx="12"/>
          </p:nvPr>
        </p:nvSpPr>
        <p:spPr/>
        <p:txBody>
          <a:bodyPr/>
          <a:lstStyle/>
          <a:p>
            <a:fld id="{1195FCE8-A431-46C9-9895-E9E5576EA88A}" type="slidenum">
              <a:rPr lang="en-US" smtClean="0"/>
              <a:pPr/>
              <a:t>111</a:t>
            </a:fld>
            <a:endParaRPr lang="en-US"/>
          </a:p>
        </p:txBody>
      </p:sp>
      <p:sp>
        <p:nvSpPr>
          <p:cNvPr id="5" name="TextBox 4"/>
          <p:cNvSpPr txBox="1"/>
          <p:nvPr/>
        </p:nvSpPr>
        <p:spPr>
          <a:xfrm>
            <a:off x="2590800" y="361950"/>
            <a:ext cx="3124200"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smtClean="0"/>
              <a:t>Reverse cross-docking</a:t>
            </a:r>
            <a:endParaRPr lang="en-US" dirty="0"/>
          </a:p>
        </p:txBody>
      </p:sp>
      <p:pic>
        <p:nvPicPr>
          <p:cNvPr id="1026" name="Picture 2" descr="C:\Users\Mehran\Documents\Bluetooth Folder\Screenshot_2016-11-17-15-37-37-1.png"/>
          <p:cNvPicPr>
            <a:picLocks noGrp="1" noChangeAspect="1" noChangeArrowheads="1"/>
          </p:cNvPicPr>
          <p:nvPr>
            <p:ph idx="1"/>
          </p:nvPr>
        </p:nvPicPr>
        <p:blipFill>
          <a:blip r:embed="rId2"/>
          <a:srcRect/>
          <a:stretch>
            <a:fillRect/>
          </a:stretch>
        </p:blipFill>
        <p:spPr bwMode="auto">
          <a:xfrm>
            <a:off x="2057400" y="971550"/>
            <a:ext cx="6781800" cy="4038600"/>
          </a:xfrm>
          <a:prstGeom prst="rect">
            <a:avLst/>
          </a:prstGeom>
          <a:noFill/>
        </p:spPr>
      </p:pic>
    </p:spTree>
  </p:cSld>
  <p:clrMapOvr>
    <a:masterClrMapping/>
  </p:clrMapOvr>
  <p:transition>
    <p:zoom/>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80928" y="0"/>
            <a:ext cx="6563072" cy="857250"/>
          </a:xfrm>
        </p:spPr>
        <p:txBody>
          <a:bodyPr>
            <a:normAutofit/>
          </a:bodyPr>
          <a:lstStyle/>
          <a:p>
            <a:pPr algn="r"/>
            <a:r>
              <a:rPr lang="fa-IR" sz="2000" b="1" dirty="0" smtClean="0"/>
              <a:t>اندیس ها و پارامترهای مدل و متغیرهای تصمیم:</a:t>
            </a:r>
            <a:endParaRPr lang="en-US" sz="2000" b="1" dirty="0"/>
          </a:p>
        </p:txBody>
      </p:sp>
      <p:sp>
        <p:nvSpPr>
          <p:cNvPr id="4" name="Slide Number Placeholder 3"/>
          <p:cNvSpPr>
            <a:spLocks noGrp="1"/>
          </p:cNvSpPr>
          <p:nvPr>
            <p:ph type="sldNum" sz="quarter" idx="12"/>
          </p:nvPr>
        </p:nvSpPr>
        <p:spPr/>
        <p:txBody>
          <a:bodyPr/>
          <a:lstStyle/>
          <a:p>
            <a:fld id="{1195FCE8-A431-46C9-9895-E9E5576EA88A}" type="slidenum">
              <a:rPr lang="en-US" smtClean="0"/>
              <a:pPr/>
              <a:t>112</a:t>
            </a:fld>
            <a:endParaRPr lang="en-US"/>
          </a:p>
        </p:txBody>
      </p:sp>
      <p:pic>
        <p:nvPicPr>
          <p:cNvPr id="2050" name="Picture 2" descr="C:\Users\Mehran\Documents\Bluetooth Folder\Screenshot_2016-11-17-15-40-43-1.png"/>
          <p:cNvPicPr>
            <a:picLocks noGrp="1" noChangeAspect="1" noChangeArrowheads="1"/>
          </p:cNvPicPr>
          <p:nvPr>
            <p:ph idx="1"/>
          </p:nvPr>
        </p:nvPicPr>
        <p:blipFill>
          <a:blip r:embed="rId2"/>
          <a:srcRect/>
          <a:stretch>
            <a:fillRect/>
          </a:stretch>
        </p:blipFill>
        <p:spPr bwMode="auto">
          <a:xfrm>
            <a:off x="1981200" y="742950"/>
            <a:ext cx="7010400" cy="4267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zoom/>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67600" y="133350"/>
            <a:ext cx="1371600" cy="857250"/>
          </a:xfrm>
        </p:spPr>
        <p:txBody>
          <a:bodyPr>
            <a:normAutofit/>
          </a:bodyPr>
          <a:lstStyle/>
          <a:p>
            <a:r>
              <a:rPr lang="fa-IR" sz="2000" b="1" dirty="0" smtClean="0"/>
              <a:t>تابع هدف:</a:t>
            </a:r>
            <a:endParaRPr lang="en-US" sz="2000" b="1" dirty="0"/>
          </a:p>
        </p:txBody>
      </p:sp>
      <p:sp>
        <p:nvSpPr>
          <p:cNvPr id="4" name="Slide Number Placeholder 3"/>
          <p:cNvSpPr>
            <a:spLocks noGrp="1"/>
          </p:cNvSpPr>
          <p:nvPr>
            <p:ph type="sldNum" sz="quarter" idx="12"/>
          </p:nvPr>
        </p:nvSpPr>
        <p:spPr/>
        <p:txBody>
          <a:bodyPr/>
          <a:lstStyle/>
          <a:p>
            <a:fld id="{1195FCE8-A431-46C9-9895-E9E5576EA88A}" type="slidenum">
              <a:rPr lang="en-US" smtClean="0"/>
              <a:pPr/>
              <a:t>113</a:t>
            </a:fld>
            <a:endParaRPr lang="en-US"/>
          </a:p>
        </p:txBody>
      </p:sp>
      <p:pic>
        <p:nvPicPr>
          <p:cNvPr id="3074" name="Picture 2" descr="C:\Users\Mehran\Documents\Bluetooth Folder\Screenshot_2016-11-17-15-44-38-1.png"/>
          <p:cNvPicPr>
            <a:picLocks noGrp="1" noChangeAspect="1" noChangeArrowheads="1"/>
          </p:cNvPicPr>
          <p:nvPr>
            <p:ph idx="1"/>
          </p:nvPr>
        </p:nvPicPr>
        <p:blipFill>
          <a:blip r:embed="rId2"/>
          <a:srcRect t="8000" b="16000"/>
          <a:stretch>
            <a:fillRect/>
          </a:stretch>
        </p:blipFill>
        <p:spPr bwMode="auto">
          <a:xfrm>
            <a:off x="1905000" y="133350"/>
            <a:ext cx="5200650" cy="86868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075" name="Picture 3" descr="C:\Users\Mehran\Documents\Bluetooth Folder\Screenshot_2016-11-17-15-44-38-2.png"/>
          <p:cNvPicPr>
            <a:picLocks noChangeAspect="1" noChangeArrowheads="1"/>
          </p:cNvPicPr>
          <p:nvPr/>
        </p:nvPicPr>
        <p:blipFill>
          <a:blip r:embed="rId3"/>
          <a:srcRect/>
          <a:stretch>
            <a:fillRect/>
          </a:stretch>
        </p:blipFill>
        <p:spPr bwMode="auto">
          <a:xfrm>
            <a:off x="1905000" y="1123950"/>
            <a:ext cx="5086350" cy="1143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076" name="Picture 4" descr="C:\Users\Mehran\Documents\Bluetooth Folder\Screenshot_2016-11-17-15-47-28-1.png"/>
          <p:cNvPicPr>
            <a:picLocks noChangeAspect="1" noChangeArrowheads="1"/>
          </p:cNvPicPr>
          <p:nvPr/>
        </p:nvPicPr>
        <p:blipFill>
          <a:blip r:embed="rId4"/>
          <a:srcRect/>
          <a:stretch>
            <a:fillRect/>
          </a:stretch>
        </p:blipFill>
        <p:spPr bwMode="auto">
          <a:xfrm>
            <a:off x="1905000" y="2266950"/>
            <a:ext cx="5105400" cy="2743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TextBox 7"/>
          <p:cNvSpPr txBox="1"/>
          <p:nvPr/>
        </p:nvSpPr>
        <p:spPr>
          <a:xfrm>
            <a:off x="7315200" y="1123950"/>
            <a:ext cx="1676400" cy="400110"/>
          </a:xfrm>
          <a:prstGeom prst="rect">
            <a:avLst/>
          </a:prstGeom>
          <a:noFill/>
        </p:spPr>
        <p:txBody>
          <a:bodyPr wrap="square" rtlCol="0">
            <a:spAutoFit/>
          </a:bodyPr>
          <a:lstStyle/>
          <a:p>
            <a:pPr algn="l" rtl="1"/>
            <a:r>
              <a:rPr lang="fa-IR" sz="2000" b="1" dirty="0" smtClean="0"/>
              <a:t>محدودیت ها:</a:t>
            </a:r>
            <a:endParaRPr lang="en-US" sz="2000" b="1" dirty="0"/>
          </a:p>
        </p:txBody>
      </p:sp>
    </p:spTree>
  </p:cSld>
  <p:clrMapOvr>
    <a:masterClrMapping/>
  </p:clrMapOvr>
  <p:transition>
    <p:zoom/>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3728" y="205979"/>
            <a:ext cx="5191472" cy="857250"/>
          </a:xfrm>
        </p:spPr>
        <p:style>
          <a:lnRef idx="2">
            <a:schemeClr val="accent2"/>
          </a:lnRef>
          <a:fillRef idx="1">
            <a:schemeClr val="lt1"/>
          </a:fillRef>
          <a:effectRef idx="0">
            <a:schemeClr val="accent2"/>
          </a:effectRef>
          <a:fontRef idx="minor">
            <a:schemeClr val="dk1"/>
          </a:fontRef>
        </p:style>
        <p:txBody>
          <a:bodyPr>
            <a:normAutofit/>
          </a:bodyPr>
          <a:lstStyle/>
          <a:p>
            <a:pPr algn="r"/>
            <a:r>
              <a:rPr lang="fa-IR" sz="1800" dirty="0" smtClean="0"/>
              <a:t>زمان بندی حمل و نقل کامیون ها در زنجیره تامین با در نظرگرفتن بارانداز تقاطعی و با استفاده از الگوریتم های فراابتکاری</a:t>
            </a:r>
            <a:endParaRPr lang="en-US" sz="1800" dirty="0"/>
          </a:p>
        </p:txBody>
      </p:sp>
      <p:sp>
        <p:nvSpPr>
          <p:cNvPr id="4" name="Slide Number Placeholder 3"/>
          <p:cNvSpPr>
            <a:spLocks noGrp="1"/>
          </p:cNvSpPr>
          <p:nvPr>
            <p:ph type="sldNum" sz="quarter" idx="12"/>
          </p:nvPr>
        </p:nvSpPr>
        <p:spPr/>
        <p:txBody>
          <a:bodyPr/>
          <a:lstStyle/>
          <a:p>
            <a:fld id="{1195FCE8-A431-46C9-9895-E9E5576EA88A}" type="slidenum">
              <a:rPr lang="en-US" smtClean="0"/>
              <a:pPr/>
              <a:t>114</a:t>
            </a:fld>
            <a:endParaRPr lang="en-US"/>
          </a:p>
        </p:txBody>
      </p:sp>
      <p:pic>
        <p:nvPicPr>
          <p:cNvPr id="15362" name="Picture 2" descr="C:\Users\Mehran\Documents\Bluetooth Folder\Screenshot_2016-11-17-16-57-41-1.png"/>
          <p:cNvPicPr>
            <a:picLocks noGrp="1" noChangeAspect="1" noChangeArrowheads="1"/>
          </p:cNvPicPr>
          <p:nvPr>
            <p:ph idx="1"/>
          </p:nvPr>
        </p:nvPicPr>
        <p:blipFill>
          <a:blip r:embed="rId2"/>
          <a:srcRect/>
          <a:stretch>
            <a:fillRect/>
          </a:stretch>
        </p:blipFill>
        <p:spPr bwMode="auto">
          <a:xfrm>
            <a:off x="1981200" y="1504950"/>
            <a:ext cx="6934200" cy="3505200"/>
          </a:xfrm>
          <a:prstGeom prst="rect">
            <a:avLst/>
          </a:prstGeom>
          <a:noFill/>
        </p:spPr>
      </p:pic>
      <p:sp>
        <p:nvSpPr>
          <p:cNvPr id="6" name="TextBox 5"/>
          <p:cNvSpPr txBox="1"/>
          <p:nvPr/>
        </p:nvSpPr>
        <p:spPr>
          <a:xfrm>
            <a:off x="7620000" y="1123950"/>
            <a:ext cx="1905000" cy="400110"/>
          </a:xfrm>
          <a:prstGeom prst="rect">
            <a:avLst/>
          </a:prstGeom>
          <a:noFill/>
        </p:spPr>
        <p:txBody>
          <a:bodyPr wrap="square" rtlCol="0">
            <a:spAutoFit/>
          </a:bodyPr>
          <a:lstStyle/>
          <a:p>
            <a:r>
              <a:rPr lang="fa-IR" sz="2000" b="1" dirty="0" smtClean="0"/>
              <a:t>تشریح مساله:</a:t>
            </a:r>
            <a:endParaRPr lang="en-US" sz="2000" b="1" dirty="0"/>
          </a:p>
        </p:txBody>
      </p:sp>
      <p:sp>
        <p:nvSpPr>
          <p:cNvPr id="7" name="TextBox 6"/>
          <p:cNvSpPr txBox="1"/>
          <p:nvPr/>
        </p:nvSpPr>
        <p:spPr>
          <a:xfrm>
            <a:off x="7924800" y="438150"/>
            <a:ext cx="914400" cy="400110"/>
          </a:xfrm>
          <a:prstGeom prst="rect">
            <a:avLst/>
          </a:prstGeom>
          <a:noFill/>
        </p:spPr>
        <p:txBody>
          <a:bodyPr wrap="square" rtlCol="0">
            <a:spAutoFit/>
          </a:bodyPr>
          <a:lstStyle/>
          <a:p>
            <a:r>
              <a:rPr lang="fa-IR" sz="2000" b="1" dirty="0" smtClean="0"/>
              <a:t>مقاله ی:</a:t>
            </a:r>
            <a:endParaRPr lang="en-US" sz="2000" b="1" dirty="0"/>
          </a:p>
        </p:txBody>
      </p:sp>
    </p:spTree>
  </p:cSld>
  <p:clrMapOvr>
    <a:masterClrMapping/>
  </p:clrMapOvr>
  <p:transition>
    <p:zoom/>
  </p:transition>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285750"/>
            <a:ext cx="6563072" cy="857250"/>
          </a:xfrm>
        </p:spPr>
        <p:txBody>
          <a:bodyPr>
            <a:normAutofit/>
          </a:bodyPr>
          <a:lstStyle/>
          <a:p>
            <a:pPr algn="r"/>
            <a:r>
              <a:rPr lang="fa-IR" sz="2000" b="1" dirty="0" smtClean="0"/>
              <a:t>مفروضات:</a:t>
            </a:r>
            <a:endParaRPr lang="en-US" sz="2000" b="1" dirty="0"/>
          </a:p>
        </p:txBody>
      </p:sp>
      <p:sp>
        <p:nvSpPr>
          <p:cNvPr id="4" name="Slide Number Placeholder 3"/>
          <p:cNvSpPr>
            <a:spLocks noGrp="1"/>
          </p:cNvSpPr>
          <p:nvPr>
            <p:ph type="sldNum" sz="quarter" idx="12"/>
          </p:nvPr>
        </p:nvSpPr>
        <p:spPr/>
        <p:txBody>
          <a:bodyPr/>
          <a:lstStyle/>
          <a:p>
            <a:fld id="{1195FCE8-A431-46C9-9895-E9E5576EA88A}" type="slidenum">
              <a:rPr lang="en-US" smtClean="0"/>
              <a:pPr/>
              <a:t>115</a:t>
            </a:fld>
            <a:endParaRPr lang="en-US"/>
          </a:p>
        </p:txBody>
      </p:sp>
      <p:pic>
        <p:nvPicPr>
          <p:cNvPr id="16386" name="Picture 2" descr="C:\Users\Mehran\Documents\Bluetooth Folder\Screenshot_2016-11-17-16-59-09-1.png"/>
          <p:cNvPicPr>
            <a:picLocks noGrp="1" noChangeAspect="1" noChangeArrowheads="1"/>
          </p:cNvPicPr>
          <p:nvPr>
            <p:ph idx="1"/>
          </p:nvPr>
        </p:nvPicPr>
        <p:blipFill>
          <a:blip r:embed="rId2"/>
          <a:srcRect/>
          <a:stretch>
            <a:fillRect/>
          </a:stretch>
        </p:blipFill>
        <p:spPr bwMode="auto">
          <a:xfrm>
            <a:off x="1981200" y="1200150"/>
            <a:ext cx="6858000" cy="3429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zoom/>
  </p:transition>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sz="2000" b="1" dirty="0" smtClean="0"/>
              <a:t>نمادها:</a:t>
            </a:r>
            <a:endParaRPr lang="en-US" sz="2000" b="1" dirty="0"/>
          </a:p>
        </p:txBody>
      </p:sp>
      <p:sp>
        <p:nvSpPr>
          <p:cNvPr id="4" name="Slide Number Placeholder 3"/>
          <p:cNvSpPr>
            <a:spLocks noGrp="1"/>
          </p:cNvSpPr>
          <p:nvPr>
            <p:ph type="sldNum" sz="quarter" idx="12"/>
          </p:nvPr>
        </p:nvSpPr>
        <p:spPr/>
        <p:txBody>
          <a:bodyPr/>
          <a:lstStyle/>
          <a:p>
            <a:fld id="{1195FCE8-A431-46C9-9895-E9E5576EA88A}" type="slidenum">
              <a:rPr lang="en-US" smtClean="0"/>
              <a:pPr/>
              <a:t>116</a:t>
            </a:fld>
            <a:endParaRPr lang="en-US"/>
          </a:p>
        </p:txBody>
      </p:sp>
      <p:pic>
        <p:nvPicPr>
          <p:cNvPr id="17410" name="Picture 2" descr="C:\Users\Mehran\Documents\Bluetooth Folder\Screenshot_2016-11-17-16-59-09-2.png"/>
          <p:cNvPicPr>
            <a:picLocks noChangeAspect="1" noChangeArrowheads="1"/>
          </p:cNvPicPr>
          <p:nvPr/>
        </p:nvPicPr>
        <p:blipFill>
          <a:blip r:embed="rId2"/>
          <a:srcRect/>
          <a:stretch>
            <a:fillRect/>
          </a:stretch>
        </p:blipFill>
        <p:spPr bwMode="auto">
          <a:xfrm>
            <a:off x="2438400" y="1047750"/>
            <a:ext cx="5772150" cy="13049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7411" name="Picture 3" descr="C:\Users\Mehran\Documents\Bluetooth Folder\Screenshot_2016-11-17-16-59-09-3.png"/>
          <p:cNvPicPr>
            <a:picLocks noChangeAspect="1" noChangeArrowheads="1"/>
          </p:cNvPicPr>
          <p:nvPr/>
        </p:nvPicPr>
        <p:blipFill>
          <a:blip r:embed="rId3"/>
          <a:srcRect/>
          <a:stretch>
            <a:fillRect/>
          </a:stretch>
        </p:blipFill>
        <p:spPr bwMode="auto">
          <a:xfrm>
            <a:off x="2438400" y="2419350"/>
            <a:ext cx="5791201" cy="23907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zoom/>
  </p:transition>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sz="2000" b="1" dirty="0" smtClean="0"/>
              <a:t>متغیرهای عدد صحیح:</a:t>
            </a:r>
            <a:endParaRPr lang="en-US" sz="2000" b="1" dirty="0"/>
          </a:p>
        </p:txBody>
      </p:sp>
      <p:sp>
        <p:nvSpPr>
          <p:cNvPr id="4" name="Slide Number Placeholder 3"/>
          <p:cNvSpPr>
            <a:spLocks noGrp="1"/>
          </p:cNvSpPr>
          <p:nvPr>
            <p:ph type="sldNum" sz="quarter" idx="12"/>
          </p:nvPr>
        </p:nvSpPr>
        <p:spPr/>
        <p:txBody>
          <a:bodyPr/>
          <a:lstStyle/>
          <a:p>
            <a:fld id="{1195FCE8-A431-46C9-9895-E9E5576EA88A}" type="slidenum">
              <a:rPr lang="en-US" smtClean="0"/>
              <a:pPr/>
              <a:t>117</a:t>
            </a:fld>
            <a:endParaRPr lang="en-US"/>
          </a:p>
        </p:txBody>
      </p:sp>
      <p:pic>
        <p:nvPicPr>
          <p:cNvPr id="18434" name="Picture 2" descr="C:\Users\Mehran\Documents\Bluetooth Folder\Screenshot_2016-11-17-17-02-57-1.png"/>
          <p:cNvPicPr>
            <a:picLocks noGrp="1" noChangeAspect="1" noChangeArrowheads="1"/>
          </p:cNvPicPr>
          <p:nvPr>
            <p:ph idx="1"/>
          </p:nvPr>
        </p:nvPicPr>
        <p:blipFill>
          <a:blip r:embed="rId2"/>
          <a:srcRect r="6667"/>
          <a:stretch>
            <a:fillRect/>
          </a:stretch>
        </p:blipFill>
        <p:spPr bwMode="auto">
          <a:xfrm>
            <a:off x="2133600" y="1047750"/>
            <a:ext cx="6629400" cy="137379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extBox 5"/>
          <p:cNvSpPr txBox="1"/>
          <p:nvPr/>
        </p:nvSpPr>
        <p:spPr>
          <a:xfrm>
            <a:off x="6019800" y="2952750"/>
            <a:ext cx="2590800" cy="400110"/>
          </a:xfrm>
          <a:prstGeom prst="rect">
            <a:avLst/>
          </a:prstGeom>
          <a:noFill/>
        </p:spPr>
        <p:txBody>
          <a:bodyPr wrap="square" rtlCol="0">
            <a:spAutoFit/>
          </a:bodyPr>
          <a:lstStyle/>
          <a:p>
            <a:pPr algn="r" rtl="1"/>
            <a:r>
              <a:rPr lang="fa-IR" sz="2000" b="1" dirty="0" smtClean="0"/>
              <a:t>متغیرپیوسته:</a:t>
            </a:r>
            <a:endParaRPr lang="en-US" sz="2000" b="1" dirty="0"/>
          </a:p>
        </p:txBody>
      </p:sp>
      <p:pic>
        <p:nvPicPr>
          <p:cNvPr id="18435" name="Picture 3" descr="C:\Users\Mehran\Documents\Bluetooth Folder\Screenshot_2016-11-17-17-02-57-2.png"/>
          <p:cNvPicPr>
            <a:picLocks noChangeAspect="1" noChangeArrowheads="1"/>
          </p:cNvPicPr>
          <p:nvPr/>
        </p:nvPicPr>
        <p:blipFill>
          <a:blip r:embed="rId3"/>
          <a:srcRect t="31736" b="23802"/>
          <a:stretch>
            <a:fillRect/>
          </a:stretch>
        </p:blipFill>
        <p:spPr bwMode="auto">
          <a:xfrm>
            <a:off x="3200400" y="3547102"/>
            <a:ext cx="5562600" cy="51245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zoom/>
  </p:transition>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sz="2000" b="1" dirty="0" smtClean="0"/>
              <a:t>متغیرهای صفر و یک:</a:t>
            </a:r>
            <a:endParaRPr lang="en-US" sz="2000" b="1" dirty="0"/>
          </a:p>
        </p:txBody>
      </p:sp>
      <p:sp>
        <p:nvSpPr>
          <p:cNvPr id="4" name="Slide Number Placeholder 3"/>
          <p:cNvSpPr>
            <a:spLocks noGrp="1"/>
          </p:cNvSpPr>
          <p:nvPr>
            <p:ph type="sldNum" sz="quarter" idx="12"/>
          </p:nvPr>
        </p:nvSpPr>
        <p:spPr/>
        <p:txBody>
          <a:bodyPr/>
          <a:lstStyle/>
          <a:p>
            <a:fld id="{1195FCE8-A431-46C9-9895-E9E5576EA88A}" type="slidenum">
              <a:rPr lang="en-US" smtClean="0"/>
              <a:pPr/>
              <a:t>118</a:t>
            </a:fld>
            <a:endParaRPr lang="en-US"/>
          </a:p>
        </p:txBody>
      </p:sp>
      <p:pic>
        <p:nvPicPr>
          <p:cNvPr id="19458" name="Picture 2" descr="C:\Users\Mehran\Documents\Bluetooth Folder\Screenshot_2016-11-17-17-02-57-3.png"/>
          <p:cNvPicPr>
            <a:picLocks noGrp="1" noChangeAspect="1" noChangeArrowheads="1"/>
          </p:cNvPicPr>
          <p:nvPr>
            <p:ph idx="1"/>
          </p:nvPr>
        </p:nvPicPr>
        <p:blipFill>
          <a:blip r:embed="rId2"/>
          <a:srcRect/>
          <a:stretch>
            <a:fillRect/>
          </a:stretch>
        </p:blipFill>
        <p:spPr bwMode="auto">
          <a:xfrm>
            <a:off x="1981200" y="1200150"/>
            <a:ext cx="6781800" cy="33940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zoom/>
  </p:transition>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195FCE8-A431-46C9-9895-E9E5576EA88A}" type="slidenum">
              <a:rPr lang="en-US" smtClean="0"/>
              <a:pPr/>
              <a:t>119</a:t>
            </a:fld>
            <a:endParaRPr lang="en-US"/>
          </a:p>
        </p:txBody>
      </p:sp>
      <p:pic>
        <p:nvPicPr>
          <p:cNvPr id="20482" name="Picture 2" descr="C:\Users\Mehran\Documents\Bluetooth Folder\Screenshot_2016-11-17-17-06-40-1.png"/>
          <p:cNvPicPr>
            <a:picLocks noGrp="1" noChangeAspect="1" noChangeArrowheads="1"/>
          </p:cNvPicPr>
          <p:nvPr>
            <p:ph idx="1"/>
          </p:nvPr>
        </p:nvPicPr>
        <p:blipFill>
          <a:blip r:embed="rId2"/>
          <a:srcRect/>
          <a:stretch>
            <a:fillRect/>
          </a:stretch>
        </p:blipFill>
        <p:spPr bwMode="auto">
          <a:xfrm>
            <a:off x="1905001" y="209550"/>
            <a:ext cx="7010400" cy="4495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zo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r"/>
            <a:r>
              <a:rPr lang="fa-IR" sz="3600" b="1" dirty="0" smtClean="0"/>
              <a:t>فرضیات یک مساله  </a:t>
            </a:r>
            <a:r>
              <a:rPr lang="en-US" sz="3600" b="1" dirty="0" smtClean="0"/>
              <a:t>VRP</a:t>
            </a:r>
            <a:r>
              <a:rPr lang="fa-IR" sz="3600" b="1" dirty="0" smtClean="0"/>
              <a:t>کلاسیک:</a:t>
            </a:r>
            <a:endParaRPr lang="en-US" sz="3600" b="1" dirty="0"/>
          </a:p>
        </p:txBody>
      </p:sp>
      <p:sp>
        <p:nvSpPr>
          <p:cNvPr id="3" name="Content Placeholder 2"/>
          <p:cNvSpPr>
            <a:spLocks noGrp="1"/>
          </p:cNvSpPr>
          <p:nvPr>
            <p:ph idx="1"/>
          </p:nvPr>
        </p:nvSpPr>
        <p:spPr>
          <a:xfrm>
            <a:off x="1828800" y="1200151"/>
            <a:ext cx="7162800" cy="3505199"/>
          </a:xfrm>
        </p:spPr>
        <p:style>
          <a:lnRef idx="2">
            <a:schemeClr val="accent5"/>
          </a:lnRef>
          <a:fillRef idx="1">
            <a:schemeClr val="lt1"/>
          </a:fillRef>
          <a:effectRef idx="0">
            <a:schemeClr val="accent5"/>
          </a:effectRef>
          <a:fontRef idx="minor">
            <a:schemeClr val="dk1"/>
          </a:fontRef>
        </p:style>
        <p:txBody>
          <a:bodyPr>
            <a:normAutofit fontScale="77500" lnSpcReduction="20000"/>
          </a:bodyPr>
          <a:lstStyle/>
          <a:p>
            <a:pPr lvl="0"/>
            <a:r>
              <a:rPr lang="fa-IR" dirty="0" smtClean="0"/>
              <a:t>هر مشتری </a:t>
            </a:r>
            <a:r>
              <a:rPr lang="fa-IR" dirty="0" smtClean="0">
                <a:solidFill>
                  <a:srgbClr val="FF0000"/>
                </a:solidFill>
              </a:rPr>
              <a:t>دقیقا یکبار </a:t>
            </a:r>
            <a:r>
              <a:rPr lang="fa-IR" dirty="0" smtClean="0"/>
              <a:t>و </a:t>
            </a:r>
            <a:r>
              <a:rPr lang="fa-IR" dirty="0" smtClean="0">
                <a:solidFill>
                  <a:srgbClr val="FF0000"/>
                </a:solidFill>
              </a:rPr>
              <a:t>دقیقا توسط یک وسیله نقلیه </a:t>
            </a:r>
            <a:r>
              <a:rPr lang="fa-IR" dirty="0" smtClean="0"/>
              <a:t>باید ملاقات شود.</a:t>
            </a:r>
            <a:endParaRPr lang="en-US" dirty="0" smtClean="0"/>
          </a:p>
          <a:p>
            <a:pPr lvl="0"/>
            <a:r>
              <a:rPr lang="fa-IR" dirty="0" smtClean="0"/>
              <a:t>همه جریانات وسایل نقلیه باید </a:t>
            </a:r>
            <a:r>
              <a:rPr lang="fa-IR" dirty="0" smtClean="0">
                <a:solidFill>
                  <a:srgbClr val="FF0000"/>
                </a:solidFill>
              </a:rPr>
              <a:t>از دپو شروع شده و به آن نیز ختم </a:t>
            </a:r>
            <a:r>
              <a:rPr lang="fa-IR" dirty="0" smtClean="0"/>
              <a:t>گردد. </a:t>
            </a:r>
            <a:endParaRPr lang="en-US" dirty="0" smtClean="0"/>
          </a:p>
          <a:p>
            <a:pPr lvl="0"/>
            <a:r>
              <a:rPr lang="fa-IR" dirty="0" smtClean="0"/>
              <a:t>برای هر مسیر و یا جریانی که توسط یک وسیله نقلیه از دپو شروع می شود و به همان نیز ختم می گردد، </a:t>
            </a:r>
            <a:r>
              <a:rPr lang="fa-IR" dirty="0" smtClean="0">
                <a:solidFill>
                  <a:srgbClr val="FF0000"/>
                </a:solidFill>
              </a:rPr>
              <a:t>نباید مجموع تقاضای مشتریانی که در طول مسیر هستند از ظرفیت وسیله نقلیه تجاوز کند</a:t>
            </a:r>
            <a:r>
              <a:rPr lang="fa-IR" dirty="0" smtClean="0"/>
              <a:t>. </a:t>
            </a:r>
            <a:endParaRPr lang="en-US" dirty="0" smtClean="0"/>
          </a:p>
          <a:p>
            <a:r>
              <a:rPr lang="fa-IR" dirty="0" smtClean="0">
                <a:solidFill>
                  <a:srgbClr val="FF0000"/>
                </a:solidFill>
              </a:rPr>
              <a:t>کل مسافت و یا زمان طی شده در طول یک مسیر یا جریان برای هر وسیله نقلیه نباید از حداکثر مجاز آن تجاوز کند</a:t>
            </a:r>
            <a:r>
              <a:rPr lang="fa-IR" dirty="0" smtClean="0"/>
              <a:t>.</a:t>
            </a:r>
            <a:endParaRPr lang="en-US" dirty="0"/>
          </a:p>
        </p:txBody>
      </p:sp>
      <p:sp>
        <p:nvSpPr>
          <p:cNvPr id="4" name="Slide Number Placeholder 3"/>
          <p:cNvSpPr>
            <a:spLocks noGrp="1"/>
          </p:cNvSpPr>
          <p:nvPr>
            <p:ph type="sldNum" sz="quarter" idx="12"/>
          </p:nvPr>
        </p:nvSpPr>
        <p:spPr/>
        <p:txBody>
          <a:bodyPr/>
          <a:lstStyle/>
          <a:p>
            <a:fld id="{1195FCE8-A431-46C9-9895-E9E5576EA88A}" type="slidenum">
              <a:rPr lang="en-US" smtClean="0"/>
              <a:pPr/>
              <a:t>12</a:t>
            </a:fld>
            <a:endParaRPr lang="en-US"/>
          </a:p>
        </p:txBody>
      </p:sp>
    </p:spTree>
  </p:cSld>
  <p:clrMapOvr>
    <a:masterClrMapping/>
  </p:clrMapOvr>
  <p:transition>
    <p:zoom/>
  </p:transition>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sz="2000" b="1" dirty="0" smtClean="0"/>
              <a:t>تابع هدف:</a:t>
            </a:r>
            <a:endParaRPr lang="en-US" sz="2000" b="1" dirty="0"/>
          </a:p>
        </p:txBody>
      </p:sp>
      <p:sp>
        <p:nvSpPr>
          <p:cNvPr id="4" name="Slide Number Placeholder 3"/>
          <p:cNvSpPr>
            <a:spLocks noGrp="1"/>
          </p:cNvSpPr>
          <p:nvPr>
            <p:ph type="sldNum" sz="quarter" idx="12"/>
          </p:nvPr>
        </p:nvSpPr>
        <p:spPr/>
        <p:txBody>
          <a:bodyPr/>
          <a:lstStyle/>
          <a:p>
            <a:fld id="{1195FCE8-A431-46C9-9895-E9E5576EA88A}" type="slidenum">
              <a:rPr lang="en-US" smtClean="0"/>
              <a:pPr/>
              <a:t>120</a:t>
            </a:fld>
            <a:endParaRPr lang="en-US"/>
          </a:p>
        </p:txBody>
      </p:sp>
      <p:pic>
        <p:nvPicPr>
          <p:cNvPr id="21506" name="Picture 2" descr="C:\Users\Mehran\Documents\Bluetooth Folder\Screenshot_2016-11-17-17-08-12-1.png"/>
          <p:cNvPicPr>
            <a:picLocks noChangeAspect="1" noChangeArrowheads="1"/>
          </p:cNvPicPr>
          <p:nvPr/>
        </p:nvPicPr>
        <p:blipFill>
          <a:blip r:embed="rId2"/>
          <a:srcRect t="31736" r="61060" b="23802"/>
          <a:stretch>
            <a:fillRect/>
          </a:stretch>
        </p:blipFill>
        <p:spPr bwMode="auto">
          <a:xfrm>
            <a:off x="2133600" y="438150"/>
            <a:ext cx="3429000" cy="762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extBox 5"/>
          <p:cNvSpPr txBox="1"/>
          <p:nvPr/>
        </p:nvSpPr>
        <p:spPr>
          <a:xfrm>
            <a:off x="7467600" y="1428750"/>
            <a:ext cx="1447800" cy="400110"/>
          </a:xfrm>
          <a:prstGeom prst="rect">
            <a:avLst/>
          </a:prstGeom>
          <a:noFill/>
        </p:spPr>
        <p:txBody>
          <a:bodyPr wrap="square" rtlCol="0">
            <a:spAutoFit/>
          </a:bodyPr>
          <a:lstStyle/>
          <a:p>
            <a:r>
              <a:rPr lang="fa-IR" sz="2000" b="1" dirty="0" smtClean="0"/>
              <a:t>محدودیت ها:</a:t>
            </a:r>
            <a:endParaRPr lang="en-US" sz="2000" b="1" dirty="0"/>
          </a:p>
        </p:txBody>
      </p:sp>
      <p:pic>
        <p:nvPicPr>
          <p:cNvPr id="21508" name="Picture 4" descr="C:\Users\Mehran\Documents\Bluetooth Folder\Screenshot_2016-11-17-17-08-12-2-1.png"/>
          <p:cNvPicPr>
            <a:picLocks noChangeAspect="1" noChangeArrowheads="1"/>
          </p:cNvPicPr>
          <p:nvPr/>
        </p:nvPicPr>
        <p:blipFill>
          <a:blip r:embed="rId3"/>
          <a:srcRect/>
          <a:stretch>
            <a:fillRect/>
          </a:stretch>
        </p:blipFill>
        <p:spPr bwMode="auto">
          <a:xfrm>
            <a:off x="2133600" y="1962150"/>
            <a:ext cx="6705600" cy="2819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zoom/>
  </p:transition>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195FCE8-A431-46C9-9895-E9E5576EA88A}" type="slidenum">
              <a:rPr lang="en-US" smtClean="0"/>
              <a:pPr/>
              <a:t>121</a:t>
            </a:fld>
            <a:endParaRPr lang="en-US"/>
          </a:p>
        </p:txBody>
      </p:sp>
      <p:pic>
        <p:nvPicPr>
          <p:cNvPr id="22530" name="Picture 2" descr="C:\Users\Mehran\Documents\Bluetooth Folder\Screenshot_2016-11-17-17-08-12-2-2.png"/>
          <p:cNvPicPr>
            <a:picLocks noGrp="1" noChangeAspect="1" noChangeArrowheads="1"/>
          </p:cNvPicPr>
          <p:nvPr>
            <p:ph idx="1"/>
          </p:nvPr>
        </p:nvPicPr>
        <p:blipFill>
          <a:blip r:embed="rId2"/>
          <a:srcRect/>
          <a:stretch>
            <a:fillRect/>
          </a:stretch>
        </p:blipFill>
        <p:spPr bwMode="auto">
          <a:xfrm>
            <a:off x="1981200" y="209550"/>
            <a:ext cx="6858000" cy="293499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2531" name="Picture 3" descr="C:\Users\Mehran\Documents\Bluetooth Folder\Screenshot_2016-11-17-17-13-09-1.png"/>
          <p:cNvPicPr>
            <a:picLocks noChangeAspect="1" noChangeArrowheads="1"/>
          </p:cNvPicPr>
          <p:nvPr/>
        </p:nvPicPr>
        <p:blipFill>
          <a:blip r:embed="rId3"/>
          <a:srcRect/>
          <a:stretch>
            <a:fillRect/>
          </a:stretch>
        </p:blipFill>
        <p:spPr bwMode="auto">
          <a:xfrm>
            <a:off x="1981200" y="3181350"/>
            <a:ext cx="6858000" cy="1828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zoom/>
  </p:transition>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96200" y="133350"/>
            <a:ext cx="1229072" cy="857250"/>
          </a:xfrm>
        </p:spPr>
        <p:txBody>
          <a:bodyPr>
            <a:normAutofit/>
          </a:bodyPr>
          <a:lstStyle/>
          <a:p>
            <a:pPr algn="r"/>
            <a:r>
              <a:rPr lang="fa-IR" sz="2000" b="1" dirty="0" smtClean="0"/>
              <a:t>مقاله ی:</a:t>
            </a:r>
            <a:endParaRPr lang="en-US" sz="2000" b="1" dirty="0"/>
          </a:p>
        </p:txBody>
      </p:sp>
      <p:sp>
        <p:nvSpPr>
          <p:cNvPr id="4" name="Slide Number Placeholder 3"/>
          <p:cNvSpPr>
            <a:spLocks noGrp="1"/>
          </p:cNvSpPr>
          <p:nvPr>
            <p:ph type="sldNum" sz="quarter" idx="12"/>
          </p:nvPr>
        </p:nvSpPr>
        <p:spPr/>
        <p:txBody>
          <a:bodyPr/>
          <a:lstStyle/>
          <a:p>
            <a:fld id="{1195FCE8-A431-46C9-9895-E9E5576EA88A}" type="slidenum">
              <a:rPr lang="en-US" smtClean="0"/>
              <a:pPr/>
              <a:t>122</a:t>
            </a:fld>
            <a:endParaRPr lang="en-US"/>
          </a:p>
        </p:txBody>
      </p:sp>
      <p:sp>
        <p:nvSpPr>
          <p:cNvPr id="5" name="TextBox 4"/>
          <p:cNvSpPr txBox="1"/>
          <p:nvPr/>
        </p:nvSpPr>
        <p:spPr>
          <a:xfrm>
            <a:off x="1905000" y="209550"/>
            <a:ext cx="6172200"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smtClean="0"/>
              <a:t>Applying an adaptive </a:t>
            </a:r>
            <a:r>
              <a:rPr lang="en-US" dirty="0" err="1" smtClean="0"/>
              <a:t>tabu</a:t>
            </a:r>
            <a:r>
              <a:rPr lang="en-US" dirty="0" smtClean="0"/>
              <a:t> search algorithm to optimize truck-dock assignment in the </a:t>
            </a:r>
            <a:r>
              <a:rPr lang="en-US" dirty="0" err="1" smtClean="0"/>
              <a:t>crossdock</a:t>
            </a:r>
            <a:r>
              <a:rPr lang="en-US" dirty="0" smtClean="0"/>
              <a:t> management system</a:t>
            </a:r>
            <a:endParaRPr lang="en-US" dirty="0"/>
          </a:p>
        </p:txBody>
      </p:sp>
      <p:pic>
        <p:nvPicPr>
          <p:cNvPr id="4098" name="Picture 2" descr="C:\Users\Mehran\Documents\Bluetooth Folder\Screenshot_2016-11-17-15-57-30-1.png"/>
          <p:cNvPicPr>
            <a:picLocks noChangeAspect="1" noChangeArrowheads="1"/>
          </p:cNvPicPr>
          <p:nvPr/>
        </p:nvPicPr>
        <p:blipFill>
          <a:blip r:embed="rId2"/>
          <a:srcRect/>
          <a:stretch>
            <a:fillRect/>
          </a:stretch>
        </p:blipFill>
        <p:spPr bwMode="auto">
          <a:xfrm>
            <a:off x="1981200" y="1047750"/>
            <a:ext cx="7010400" cy="3924300"/>
          </a:xfrm>
          <a:prstGeom prst="rect">
            <a:avLst/>
          </a:prstGeom>
          <a:noFill/>
        </p:spPr>
      </p:pic>
    </p:spTree>
  </p:cSld>
  <p:clrMapOvr>
    <a:masterClrMapping/>
  </p:clrMapOvr>
  <p:transition>
    <p:zoom/>
  </p:transition>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80928" y="0"/>
            <a:ext cx="6563072" cy="666750"/>
          </a:xfrm>
        </p:spPr>
        <p:txBody>
          <a:bodyPr>
            <a:normAutofit/>
          </a:bodyPr>
          <a:lstStyle/>
          <a:p>
            <a:pPr algn="r"/>
            <a:r>
              <a:rPr lang="fa-IR" sz="2000" b="1" dirty="0" smtClean="0"/>
              <a:t>اندیس ها و پارامترها:</a:t>
            </a:r>
            <a:endParaRPr lang="en-US" sz="2000" b="1" dirty="0"/>
          </a:p>
        </p:txBody>
      </p:sp>
      <p:sp>
        <p:nvSpPr>
          <p:cNvPr id="4" name="Slide Number Placeholder 3"/>
          <p:cNvSpPr>
            <a:spLocks noGrp="1"/>
          </p:cNvSpPr>
          <p:nvPr>
            <p:ph type="sldNum" sz="quarter" idx="12"/>
          </p:nvPr>
        </p:nvSpPr>
        <p:spPr/>
        <p:txBody>
          <a:bodyPr/>
          <a:lstStyle/>
          <a:p>
            <a:fld id="{1195FCE8-A431-46C9-9895-E9E5576EA88A}" type="slidenum">
              <a:rPr lang="en-US" smtClean="0"/>
              <a:pPr/>
              <a:t>123</a:t>
            </a:fld>
            <a:endParaRPr lang="en-US"/>
          </a:p>
        </p:txBody>
      </p:sp>
      <p:pic>
        <p:nvPicPr>
          <p:cNvPr id="5122" name="Picture 2" descr="C:\Users\Mehran\Documents\Bluetooth Folder\Screenshot_2016-11-17-16-01-09-1.png"/>
          <p:cNvPicPr>
            <a:picLocks noGrp="1" noChangeAspect="1" noChangeArrowheads="1"/>
          </p:cNvPicPr>
          <p:nvPr>
            <p:ph idx="1"/>
          </p:nvPr>
        </p:nvPicPr>
        <p:blipFill>
          <a:blip r:embed="rId2"/>
          <a:srcRect b="23802"/>
          <a:stretch>
            <a:fillRect/>
          </a:stretch>
        </p:blipFill>
        <p:spPr bwMode="auto">
          <a:xfrm>
            <a:off x="2133600" y="666750"/>
            <a:ext cx="6019800" cy="914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123" name="Picture 3" descr="C:\Users\Mehran\Documents\Bluetooth Folder\Screenshot_2016-11-17-16-02-33-1.png"/>
          <p:cNvPicPr>
            <a:picLocks noChangeAspect="1" noChangeArrowheads="1"/>
          </p:cNvPicPr>
          <p:nvPr/>
        </p:nvPicPr>
        <p:blipFill>
          <a:blip r:embed="rId3"/>
          <a:srcRect/>
          <a:stretch>
            <a:fillRect/>
          </a:stretch>
        </p:blipFill>
        <p:spPr bwMode="auto">
          <a:xfrm>
            <a:off x="2133600" y="1657350"/>
            <a:ext cx="6000750" cy="3352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zoom/>
  </p:transition>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0"/>
            <a:ext cx="6563072" cy="857250"/>
          </a:xfrm>
        </p:spPr>
        <p:txBody>
          <a:bodyPr>
            <a:normAutofit/>
          </a:bodyPr>
          <a:lstStyle/>
          <a:p>
            <a:pPr algn="r"/>
            <a:r>
              <a:rPr lang="fa-IR" sz="2000" b="1" dirty="0" smtClean="0"/>
              <a:t>متغیرهای تصمیم:</a:t>
            </a:r>
            <a:endParaRPr lang="en-US" sz="2000" b="1" dirty="0"/>
          </a:p>
        </p:txBody>
      </p:sp>
      <p:sp>
        <p:nvSpPr>
          <p:cNvPr id="4" name="Slide Number Placeholder 3"/>
          <p:cNvSpPr>
            <a:spLocks noGrp="1"/>
          </p:cNvSpPr>
          <p:nvPr>
            <p:ph type="sldNum" sz="quarter" idx="12"/>
          </p:nvPr>
        </p:nvSpPr>
        <p:spPr/>
        <p:txBody>
          <a:bodyPr/>
          <a:lstStyle/>
          <a:p>
            <a:fld id="{1195FCE8-A431-46C9-9895-E9E5576EA88A}" type="slidenum">
              <a:rPr lang="en-US" smtClean="0"/>
              <a:pPr/>
              <a:t>124</a:t>
            </a:fld>
            <a:endParaRPr lang="en-US"/>
          </a:p>
        </p:txBody>
      </p:sp>
      <p:pic>
        <p:nvPicPr>
          <p:cNvPr id="6146" name="Picture 2" descr="C:\Users\Mehran\Documents\Bluetooth Folder\Screenshot_2016-11-17-16-04-54-1.png"/>
          <p:cNvPicPr>
            <a:picLocks noGrp="1" noChangeAspect="1" noChangeArrowheads="1"/>
          </p:cNvPicPr>
          <p:nvPr>
            <p:ph idx="1"/>
          </p:nvPr>
        </p:nvPicPr>
        <p:blipFill>
          <a:blip r:embed="rId2"/>
          <a:srcRect/>
          <a:stretch>
            <a:fillRect/>
          </a:stretch>
        </p:blipFill>
        <p:spPr bwMode="auto">
          <a:xfrm>
            <a:off x="1828800" y="209550"/>
            <a:ext cx="5200650" cy="2286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147" name="Picture 3" descr="C:\Users\Mehran\Documents\Bluetooth Folder\Screenshot_2016-11-17-16-06-10-1.png"/>
          <p:cNvPicPr>
            <a:picLocks noChangeAspect="1" noChangeArrowheads="1"/>
          </p:cNvPicPr>
          <p:nvPr/>
        </p:nvPicPr>
        <p:blipFill>
          <a:blip r:embed="rId3"/>
          <a:srcRect/>
          <a:stretch>
            <a:fillRect/>
          </a:stretch>
        </p:blipFill>
        <p:spPr bwMode="auto">
          <a:xfrm>
            <a:off x="1905000" y="2781300"/>
            <a:ext cx="5105400" cy="20764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TextBox 6"/>
          <p:cNvSpPr txBox="1"/>
          <p:nvPr/>
        </p:nvSpPr>
        <p:spPr>
          <a:xfrm>
            <a:off x="7467600" y="2800350"/>
            <a:ext cx="1447800" cy="400110"/>
          </a:xfrm>
          <a:prstGeom prst="rect">
            <a:avLst/>
          </a:prstGeom>
          <a:noFill/>
        </p:spPr>
        <p:txBody>
          <a:bodyPr wrap="square" rtlCol="0">
            <a:spAutoFit/>
          </a:bodyPr>
          <a:lstStyle/>
          <a:p>
            <a:r>
              <a:rPr lang="fa-IR" sz="2000" b="1" dirty="0" smtClean="0"/>
              <a:t>تابع هدف:</a:t>
            </a:r>
            <a:endParaRPr lang="en-US" sz="2000" b="1" dirty="0"/>
          </a:p>
        </p:txBody>
      </p:sp>
    </p:spTree>
  </p:cSld>
  <p:clrMapOvr>
    <a:masterClrMapping/>
  </p:clrMapOvr>
  <p:transition>
    <p:zoom/>
  </p:transition>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43800" y="285750"/>
            <a:ext cx="1229072" cy="857250"/>
          </a:xfrm>
        </p:spPr>
        <p:txBody>
          <a:bodyPr>
            <a:normAutofit/>
          </a:bodyPr>
          <a:lstStyle/>
          <a:p>
            <a:pPr algn="r"/>
            <a:r>
              <a:rPr lang="fa-IR" sz="2000" b="1" dirty="0" smtClean="0"/>
              <a:t>محدودیتها:</a:t>
            </a:r>
            <a:endParaRPr lang="en-US" sz="2000" b="1" dirty="0"/>
          </a:p>
        </p:txBody>
      </p:sp>
      <p:sp>
        <p:nvSpPr>
          <p:cNvPr id="4" name="Slide Number Placeholder 3"/>
          <p:cNvSpPr>
            <a:spLocks noGrp="1"/>
          </p:cNvSpPr>
          <p:nvPr>
            <p:ph type="sldNum" sz="quarter" idx="12"/>
          </p:nvPr>
        </p:nvSpPr>
        <p:spPr/>
        <p:txBody>
          <a:bodyPr/>
          <a:lstStyle/>
          <a:p>
            <a:fld id="{1195FCE8-A431-46C9-9895-E9E5576EA88A}" type="slidenum">
              <a:rPr lang="en-US" smtClean="0"/>
              <a:pPr/>
              <a:t>125</a:t>
            </a:fld>
            <a:endParaRPr lang="en-US"/>
          </a:p>
        </p:txBody>
      </p:sp>
      <p:pic>
        <p:nvPicPr>
          <p:cNvPr id="7170" name="Picture 2" descr="C:\Users\Mehran\Documents\Bluetooth Folder\Screenshot_2016-11-17-16-06-10-2.png"/>
          <p:cNvPicPr>
            <a:picLocks noGrp="1" noChangeAspect="1" noChangeArrowheads="1"/>
          </p:cNvPicPr>
          <p:nvPr>
            <p:ph idx="1"/>
          </p:nvPr>
        </p:nvPicPr>
        <p:blipFill>
          <a:blip r:embed="rId2"/>
          <a:srcRect/>
          <a:stretch>
            <a:fillRect/>
          </a:stretch>
        </p:blipFill>
        <p:spPr bwMode="auto">
          <a:xfrm>
            <a:off x="1981200" y="590550"/>
            <a:ext cx="5562600" cy="4191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zoom/>
  </p:transition>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195FCE8-A431-46C9-9895-E9E5576EA88A}" type="slidenum">
              <a:rPr lang="en-US" smtClean="0"/>
              <a:pPr/>
              <a:t>126</a:t>
            </a:fld>
            <a:endParaRPr lang="en-US"/>
          </a:p>
        </p:txBody>
      </p:sp>
      <p:pic>
        <p:nvPicPr>
          <p:cNvPr id="8194" name="Picture 2" descr="C:\Users\Mehran\Documents\Bluetooth Folder\Screenshot_2016-11-17-16-08-42-1.png"/>
          <p:cNvPicPr>
            <a:picLocks noGrp="1" noChangeAspect="1" noChangeArrowheads="1"/>
          </p:cNvPicPr>
          <p:nvPr>
            <p:ph idx="1"/>
          </p:nvPr>
        </p:nvPicPr>
        <p:blipFill>
          <a:blip r:embed="rId2"/>
          <a:srcRect/>
          <a:stretch>
            <a:fillRect/>
          </a:stretch>
        </p:blipFill>
        <p:spPr bwMode="auto">
          <a:xfrm>
            <a:off x="2133600" y="285750"/>
            <a:ext cx="6629400" cy="4857750"/>
          </a:xfrm>
          <a:prstGeom prst="rect">
            <a:avLst/>
          </a:prstGeom>
          <a:noFill/>
        </p:spPr>
      </p:pic>
    </p:spTree>
  </p:cSld>
  <p:clrMapOvr>
    <a:masterClrMapping/>
  </p:clrMapOvr>
  <p:transition>
    <p:zoom/>
  </p:transition>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fa-IR" dirty="0" smtClean="0"/>
              <a:t>چندنمونه ازفرصت های مطالعاتی بیشتر </a:t>
            </a:r>
            <a:endParaRPr lang="en-US" dirty="0"/>
          </a:p>
        </p:txBody>
      </p:sp>
      <p:sp>
        <p:nvSpPr>
          <p:cNvPr id="4" name="Slide Number Placeholder 3"/>
          <p:cNvSpPr>
            <a:spLocks noGrp="1"/>
          </p:cNvSpPr>
          <p:nvPr>
            <p:ph type="sldNum" sz="quarter" idx="12"/>
          </p:nvPr>
        </p:nvSpPr>
        <p:spPr/>
        <p:txBody>
          <a:bodyPr/>
          <a:lstStyle/>
          <a:p>
            <a:fld id="{1195FCE8-A431-46C9-9895-E9E5576EA88A}" type="slidenum">
              <a:rPr lang="en-US" smtClean="0"/>
              <a:pPr/>
              <a:t>127</a:t>
            </a:fld>
            <a:endParaRPr lang="en-US"/>
          </a:p>
        </p:txBody>
      </p:sp>
    </p:spTree>
  </p:cSld>
  <p:clrMapOvr>
    <a:masterClrMapping/>
  </p:clrMapOvr>
  <p:transition>
    <p:zoom/>
  </p:transition>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1905000" y="209550"/>
          <a:ext cx="7086600" cy="3291840"/>
        </p:xfrm>
        <a:graphic>
          <a:graphicData uri="http://schemas.openxmlformats.org/drawingml/2006/table">
            <a:tbl>
              <a:tblPr firstRow="1" bandRow="1">
                <a:tableStyleId>{775DCB02-9BB8-47FD-8907-85C794F793BA}</a:tableStyleId>
              </a:tblPr>
              <a:tblGrid>
                <a:gridCol w="3543300"/>
                <a:gridCol w="3543300"/>
              </a:tblGrid>
              <a:tr h="1074526">
                <a:tc>
                  <a:txBody>
                    <a:bodyPr/>
                    <a:lstStyle/>
                    <a:p>
                      <a:pPr algn="ctr"/>
                      <a:r>
                        <a:rPr lang="fa-IR" dirty="0" smtClean="0"/>
                        <a:t>مدلسازی و حل مساله مسیریابی وسایل نقلیه در سیستم باراندازی متقاطع با لحاظ</a:t>
                      </a:r>
                      <a:r>
                        <a:rPr lang="fa-IR" baseline="0" dirty="0" smtClean="0"/>
                        <a:t> کردن محدودیت زمانی برای شبکه توزیع چند محصولی</a:t>
                      </a:r>
                      <a:endParaRPr lang="en-US" dirty="0"/>
                    </a:p>
                  </a:txBody>
                  <a:tcPr/>
                </a:tc>
                <a:tc>
                  <a:txBody>
                    <a:bodyPr/>
                    <a:lstStyle/>
                    <a:p>
                      <a:pPr algn="ctr"/>
                      <a:r>
                        <a:rPr lang="fa-IR" dirty="0" smtClean="0"/>
                        <a:t>عنوان مقاله</a:t>
                      </a:r>
                      <a:endParaRPr lang="en-US" dirty="0"/>
                    </a:p>
                  </a:txBody>
                  <a:tcPr/>
                </a:tc>
              </a:tr>
              <a:tr h="1570461">
                <a:tc>
                  <a:txBody>
                    <a:bodyPr/>
                    <a:lstStyle/>
                    <a:p>
                      <a:r>
                        <a:rPr lang="fa-IR" dirty="0" smtClean="0"/>
                        <a:t>در این تحقیق به مدلسازی و حل مسئله </a:t>
                      </a:r>
                      <a:r>
                        <a:rPr lang="en-US" dirty="0" smtClean="0"/>
                        <a:t>VRPCD </a:t>
                      </a:r>
                      <a:r>
                        <a:rPr lang="fa-IR" dirty="0" smtClean="0"/>
                        <a:t>برای شبکه ی توزیع چند محصولی پرداخته می شود.مدل برنامه ریزی خطی عدد صحیح(</a:t>
                      </a:r>
                      <a:r>
                        <a:rPr lang="en-US" dirty="0" smtClean="0"/>
                        <a:t>MILP</a:t>
                      </a:r>
                      <a:r>
                        <a:rPr lang="fa-IR" dirty="0" smtClean="0"/>
                        <a:t>)ارائه شده قابل حل در ابعاد کوچک و بزرگ</a:t>
                      </a:r>
                      <a:r>
                        <a:rPr lang="fa-IR" baseline="0" dirty="0" smtClean="0"/>
                        <a:t> توسط </a:t>
                      </a:r>
                      <a:r>
                        <a:rPr lang="en-US" baseline="0" dirty="0" smtClean="0"/>
                        <a:t>CPLEX</a:t>
                      </a:r>
                      <a:r>
                        <a:rPr lang="fa-IR" baseline="0" dirty="0" smtClean="0"/>
                        <a:t> و رویکردهای فرابتکاری است.</a:t>
                      </a:r>
                      <a:endParaRPr lang="en-US" dirty="0"/>
                    </a:p>
                  </a:txBody>
                  <a:tcPr/>
                </a:tc>
                <a:tc>
                  <a:txBody>
                    <a:bodyPr/>
                    <a:lstStyle/>
                    <a:p>
                      <a:r>
                        <a:rPr lang="fa-IR" dirty="0" smtClean="0"/>
                        <a:t>خلاصه مقاله</a:t>
                      </a:r>
                      <a:endParaRPr lang="en-US" dirty="0"/>
                    </a:p>
                  </a:txBody>
                  <a:tcPr/>
                </a:tc>
              </a:tr>
              <a:tr h="330623">
                <a:tc>
                  <a:txBody>
                    <a:bodyPr/>
                    <a:lstStyle/>
                    <a:p>
                      <a:r>
                        <a:rPr lang="fa-IR" dirty="0" smtClean="0"/>
                        <a:t>2015</a:t>
                      </a:r>
                      <a:endParaRPr lang="en-US" dirty="0"/>
                    </a:p>
                  </a:txBody>
                  <a:tcPr/>
                </a:tc>
                <a:tc>
                  <a:txBody>
                    <a:bodyPr/>
                    <a:lstStyle/>
                    <a:p>
                      <a:r>
                        <a:rPr lang="fa-IR" dirty="0" smtClean="0"/>
                        <a:t>سال انتشار</a:t>
                      </a:r>
                      <a:endParaRPr lang="en-US" dirty="0"/>
                    </a:p>
                  </a:txBody>
                  <a:tcPr/>
                </a:tc>
              </a:tr>
            </a:tbl>
          </a:graphicData>
        </a:graphic>
      </p:graphicFrame>
      <p:sp>
        <p:nvSpPr>
          <p:cNvPr id="4" name="Slide Number Placeholder 3"/>
          <p:cNvSpPr>
            <a:spLocks noGrp="1"/>
          </p:cNvSpPr>
          <p:nvPr>
            <p:ph type="sldNum" sz="quarter" idx="12"/>
          </p:nvPr>
        </p:nvSpPr>
        <p:spPr/>
        <p:txBody>
          <a:bodyPr/>
          <a:lstStyle/>
          <a:p>
            <a:fld id="{1195FCE8-A431-46C9-9895-E9E5576EA88A}" type="slidenum">
              <a:rPr lang="en-US" smtClean="0"/>
              <a:pPr/>
              <a:t>128</a:t>
            </a:fld>
            <a:endParaRPr lang="en-US"/>
          </a:p>
        </p:txBody>
      </p:sp>
      <p:pic>
        <p:nvPicPr>
          <p:cNvPr id="23554" name="Picture 2" descr="C:\Users\Mehran\Documents\Bluetooth Folder\Screenshot_2016-11-17-17-28-32-1.png"/>
          <p:cNvPicPr>
            <a:picLocks noChangeAspect="1" noChangeArrowheads="1"/>
          </p:cNvPicPr>
          <p:nvPr/>
        </p:nvPicPr>
        <p:blipFill>
          <a:blip r:embed="rId3"/>
          <a:srcRect/>
          <a:stretch>
            <a:fillRect/>
          </a:stretch>
        </p:blipFill>
        <p:spPr bwMode="auto">
          <a:xfrm>
            <a:off x="1828800" y="3562350"/>
            <a:ext cx="7315200" cy="1581150"/>
          </a:xfrm>
          <a:prstGeom prst="rect">
            <a:avLst/>
          </a:prstGeom>
          <a:noFill/>
        </p:spPr>
      </p:pic>
    </p:spTree>
  </p:cSld>
  <p:clrMapOvr>
    <a:masterClrMapping/>
  </p:clrMapOvr>
  <p:transition>
    <p:zoom/>
  </p:transition>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1905000" y="590550"/>
          <a:ext cx="7010400" cy="3845560"/>
        </p:xfrm>
        <a:graphic>
          <a:graphicData uri="http://schemas.openxmlformats.org/drawingml/2006/table">
            <a:tbl>
              <a:tblPr firstRow="1" bandRow="1">
                <a:tableStyleId>{F5AB1C69-6EDB-4FF4-983F-18BD219EF322}</a:tableStyleId>
              </a:tblPr>
              <a:tblGrid>
                <a:gridCol w="3505200"/>
                <a:gridCol w="3505200"/>
              </a:tblGrid>
              <a:tr h="370840">
                <a:tc>
                  <a:txBody>
                    <a:bodyPr/>
                    <a:lstStyle/>
                    <a:p>
                      <a:pPr algn="ctr"/>
                      <a:r>
                        <a:rPr lang="en-US" dirty="0" smtClean="0"/>
                        <a:t>A  solution  framework for</a:t>
                      </a:r>
                      <a:r>
                        <a:rPr lang="en-US" baseline="0" dirty="0" smtClean="0"/>
                        <a:t> the multi-mode  resource-constrained cross-dock scheduling problem</a:t>
                      </a:r>
                      <a:endParaRPr lang="en-US" dirty="0"/>
                    </a:p>
                  </a:txBody>
                  <a:tcPr/>
                </a:tc>
                <a:tc>
                  <a:txBody>
                    <a:bodyPr/>
                    <a:lstStyle/>
                    <a:p>
                      <a:pPr algn="ctr"/>
                      <a:r>
                        <a:rPr lang="fa-IR" dirty="0" smtClean="0"/>
                        <a:t>عنوان مقاله</a:t>
                      </a:r>
                      <a:endParaRPr lang="en-US" dirty="0"/>
                    </a:p>
                  </a:txBody>
                  <a:tcPr/>
                </a:tc>
              </a:tr>
              <a:tr h="370840">
                <a:tc>
                  <a:txBody>
                    <a:bodyPr/>
                    <a:lstStyle/>
                    <a:p>
                      <a:r>
                        <a:rPr lang="fa-IR" dirty="0" smtClean="0"/>
                        <a:t>در این مقاله  یک چارچوبی</a:t>
                      </a:r>
                      <a:r>
                        <a:rPr lang="fa-IR" baseline="0" dirty="0" smtClean="0"/>
                        <a:t> برای جابه جایی میزان زمانبندی کانتیرها و تصمیمات مربوط به تخصیص منابع در یک بارانداز متقاطع ارائه می شود .رویکرد</a:t>
                      </a:r>
                      <a:r>
                        <a:rPr lang="en-US" baseline="0" dirty="0" smtClean="0"/>
                        <a:t>MRCDSP</a:t>
                      </a:r>
                      <a:r>
                        <a:rPr lang="fa-IR" baseline="0" dirty="0" smtClean="0"/>
                        <a:t> جریان مواد را حداقل می کند و کانتینرهای تخلیه شده و تخلیه نشده به درهای بارانداز متقاطع را چنان زمانبندی می کند که زمان کل فرآیند با توجه به محدودیت منابع در بارانداز تقاطعی حداقل شود.</a:t>
                      </a:r>
                      <a:endParaRPr lang="en-US" dirty="0"/>
                    </a:p>
                  </a:txBody>
                  <a:tcPr/>
                </a:tc>
                <a:tc>
                  <a:txBody>
                    <a:bodyPr/>
                    <a:lstStyle/>
                    <a:p>
                      <a:r>
                        <a:rPr lang="fa-IR" dirty="0" smtClean="0"/>
                        <a:t>خلاصه</a:t>
                      </a:r>
                      <a:r>
                        <a:rPr lang="fa-IR" baseline="0" dirty="0" smtClean="0"/>
                        <a:t> ی مقاله</a:t>
                      </a:r>
                      <a:endParaRPr lang="en-US" dirty="0"/>
                    </a:p>
                  </a:txBody>
                  <a:tcPr/>
                </a:tc>
              </a:tr>
              <a:tr h="370840">
                <a:tc>
                  <a:txBody>
                    <a:bodyPr/>
                    <a:lstStyle/>
                    <a:p>
                      <a:r>
                        <a:rPr lang="fa-IR" dirty="0" smtClean="0"/>
                        <a:t>2016</a:t>
                      </a:r>
                      <a:endParaRPr lang="en-US" dirty="0"/>
                    </a:p>
                  </a:txBody>
                  <a:tcPr/>
                </a:tc>
                <a:tc>
                  <a:txBody>
                    <a:bodyPr/>
                    <a:lstStyle/>
                    <a:p>
                      <a:r>
                        <a:rPr lang="fa-IR" dirty="0" smtClean="0"/>
                        <a:t>سال انتشار</a:t>
                      </a:r>
                      <a:endParaRPr lang="en-US" dirty="0"/>
                    </a:p>
                  </a:txBody>
                  <a:tcPr/>
                </a:tc>
              </a:tr>
            </a:tbl>
          </a:graphicData>
        </a:graphic>
      </p:graphicFrame>
      <p:sp>
        <p:nvSpPr>
          <p:cNvPr id="4" name="Slide Number Placeholder 3"/>
          <p:cNvSpPr>
            <a:spLocks noGrp="1"/>
          </p:cNvSpPr>
          <p:nvPr>
            <p:ph type="sldNum" sz="quarter" idx="12"/>
          </p:nvPr>
        </p:nvSpPr>
        <p:spPr/>
        <p:txBody>
          <a:bodyPr/>
          <a:lstStyle/>
          <a:p>
            <a:fld id="{1195FCE8-A431-46C9-9895-E9E5576EA88A}" type="slidenum">
              <a:rPr lang="en-US" smtClean="0"/>
              <a:pPr/>
              <a:t>129</a:t>
            </a:fld>
            <a:endParaRPr lang="en-US"/>
          </a:p>
        </p:txBody>
      </p:sp>
    </p:spTree>
  </p:cSld>
  <p:clrMapOvr>
    <a:masterClrMapping/>
  </p:clrMapOvr>
  <p:transition>
    <p:zo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42950"/>
            <a:ext cx="8229600" cy="857250"/>
          </a:xfrm>
        </p:spPr>
        <p:txBody>
          <a:bodyPr>
            <a:noAutofit/>
          </a:bodyPr>
          <a:lstStyle/>
          <a:p>
            <a:r>
              <a:rPr lang="fa-IR" sz="3600" b="1" dirty="0" smtClean="0"/>
              <a:t>یک ورودی ویک خروجی برای مساله  </a:t>
            </a:r>
            <a:r>
              <a:rPr lang="en-US" sz="3600" b="1" dirty="0" smtClean="0"/>
              <a:t>VRP</a:t>
            </a:r>
            <a:endParaRPr lang="en-US" sz="3600" b="1" dirty="0"/>
          </a:p>
        </p:txBody>
      </p:sp>
      <p:pic>
        <p:nvPicPr>
          <p:cNvPr id="5" name="Content Placeholder 4" descr="E:\kehtari\2 001.jpg"/>
          <p:cNvPicPr>
            <a:picLocks noGrp="1"/>
          </p:cNvPicPr>
          <p:nvPr>
            <p:ph idx="1"/>
          </p:nvPr>
        </p:nvPicPr>
        <p:blipFill>
          <a:blip r:embed="rId2"/>
          <a:srcRect/>
          <a:stretch>
            <a:fillRect/>
          </a:stretch>
        </p:blipFill>
        <p:spPr bwMode="auto">
          <a:xfrm>
            <a:off x="4648200" y="1674991"/>
            <a:ext cx="4049713" cy="257315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descr="E:\kehtari\2 0011.jpg"/>
          <p:cNvPicPr/>
          <p:nvPr/>
        </p:nvPicPr>
        <p:blipFill>
          <a:blip r:embed="rId3"/>
          <a:srcRect/>
          <a:stretch>
            <a:fillRect/>
          </a:stretch>
        </p:blipFill>
        <p:spPr bwMode="auto">
          <a:xfrm>
            <a:off x="381000" y="1657350"/>
            <a:ext cx="3962400" cy="2590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TextBox 7"/>
          <p:cNvSpPr txBox="1"/>
          <p:nvPr/>
        </p:nvSpPr>
        <p:spPr>
          <a:xfrm>
            <a:off x="4876800" y="4400550"/>
            <a:ext cx="3276600" cy="369332"/>
          </a:xfrm>
          <a:prstGeom prst="rect">
            <a:avLst/>
          </a:prstGeom>
          <a:noFill/>
        </p:spPr>
        <p:txBody>
          <a:bodyPr wrap="square" rtlCol="0">
            <a:spAutoFit/>
          </a:bodyPr>
          <a:lstStyle/>
          <a:p>
            <a:pPr algn="r" rtl="1"/>
            <a:r>
              <a:rPr lang="ar-SA" dirty="0" smtClean="0"/>
              <a:t>یک نمونه ورودی برای مساله </a:t>
            </a:r>
            <a:r>
              <a:rPr lang="en-US" dirty="0" smtClean="0"/>
              <a:t>VRP</a:t>
            </a:r>
            <a:endParaRPr lang="en-US" dirty="0"/>
          </a:p>
        </p:txBody>
      </p:sp>
      <p:sp>
        <p:nvSpPr>
          <p:cNvPr id="9" name="TextBox 8"/>
          <p:cNvSpPr txBox="1"/>
          <p:nvPr/>
        </p:nvSpPr>
        <p:spPr>
          <a:xfrm>
            <a:off x="0" y="4400550"/>
            <a:ext cx="3733800" cy="369332"/>
          </a:xfrm>
          <a:prstGeom prst="rect">
            <a:avLst/>
          </a:prstGeom>
          <a:noFill/>
        </p:spPr>
        <p:txBody>
          <a:bodyPr wrap="square" rtlCol="0">
            <a:spAutoFit/>
          </a:bodyPr>
          <a:lstStyle/>
          <a:p>
            <a:pPr algn="r" rtl="1"/>
            <a:r>
              <a:rPr lang="ar-SA" dirty="0" smtClean="0"/>
              <a:t>یک نمونه خروجی برای مساله </a:t>
            </a:r>
            <a:r>
              <a:rPr lang="en-US" dirty="0" smtClean="0"/>
              <a:t>VRP</a:t>
            </a:r>
            <a:endParaRPr lang="en-US" dirty="0"/>
          </a:p>
        </p:txBody>
      </p:sp>
      <p:sp>
        <p:nvSpPr>
          <p:cNvPr id="10" name="Slide Number Placeholder 9"/>
          <p:cNvSpPr>
            <a:spLocks noGrp="1"/>
          </p:cNvSpPr>
          <p:nvPr>
            <p:ph type="sldNum" sz="quarter" idx="12"/>
          </p:nvPr>
        </p:nvSpPr>
        <p:spPr/>
        <p:txBody>
          <a:bodyPr/>
          <a:lstStyle/>
          <a:p>
            <a:fld id="{1195FCE8-A431-46C9-9895-E9E5576EA88A}" type="slidenum">
              <a:rPr lang="en-US" smtClean="0"/>
              <a:pPr/>
              <a:t>13</a:t>
            </a:fld>
            <a:endParaRPr lang="en-US"/>
          </a:p>
        </p:txBody>
      </p:sp>
    </p:spTree>
  </p:cSld>
  <p:clrMapOvr>
    <a:masterClrMapping/>
  </p:clrMapOvr>
  <p:transition>
    <p:zoom/>
  </p:transition>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1905000" y="819150"/>
          <a:ext cx="7010400" cy="3296920"/>
        </p:xfrm>
        <a:graphic>
          <a:graphicData uri="http://schemas.openxmlformats.org/drawingml/2006/table">
            <a:tbl>
              <a:tblPr firstRow="1" bandRow="1">
                <a:tableStyleId>{35758FB7-9AC5-4552-8A53-C91805E547FA}</a:tableStyleId>
              </a:tblPr>
              <a:tblGrid>
                <a:gridCol w="3505200"/>
                <a:gridCol w="3505200"/>
              </a:tblGrid>
              <a:tr h="370840">
                <a:tc>
                  <a:txBody>
                    <a:bodyPr/>
                    <a:lstStyle/>
                    <a:p>
                      <a:pPr algn="ctr"/>
                      <a:r>
                        <a:rPr lang="en-US" dirty="0" smtClean="0"/>
                        <a:t>The</a:t>
                      </a:r>
                      <a:r>
                        <a:rPr lang="en-US" baseline="0" dirty="0" smtClean="0"/>
                        <a:t> Self-Learning  Particle Swarm Optimization approach for routing pickup and delivery of multiple products with material handling in multiple cross-dock</a:t>
                      </a:r>
                      <a:endParaRPr lang="en-US" dirty="0"/>
                    </a:p>
                  </a:txBody>
                  <a:tcPr/>
                </a:tc>
                <a:tc>
                  <a:txBody>
                    <a:bodyPr/>
                    <a:lstStyle/>
                    <a:p>
                      <a:pPr algn="ctr"/>
                      <a:r>
                        <a:rPr lang="fa-IR" dirty="0" smtClean="0"/>
                        <a:t>عنوان مقاله</a:t>
                      </a:r>
                      <a:endParaRPr lang="en-US" dirty="0"/>
                    </a:p>
                  </a:txBody>
                  <a:tcPr/>
                </a:tc>
              </a:tr>
              <a:tr h="370840">
                <a:tc>
                  <a:txBody>
                    <a:bodyPr/>
                    <a:lstStyle/>
                    <a:p>
                      <a:r>
                        <a:rPr lang="fa-IR" dirty="0" smtClean="0"/>
                        <a:t>هدف</a:t>
                      </a:r>
                      <a:r>
                        <a:rPr lang="fa-IR" baseline="0" dirty="0" smtClean="0"/>
                        <a:t> این مقاله آدرسدهی </a:t>
                      </a:r>
                      <a:r>
                        <a:rPr lang="en-US" baseline="0" dirty="0" smtClean="0"/>
                        <a:t>VRP</a:t>
                      </a:r>
                      <a:r>
                        <a:rPr lang="fa-IR" baseline="0" dirty="0" smtClean="0"/>
                        <a:t> مراکز توزیع با انبارهای متقاطع چندگانه برای پردازش محصولات چندگانه است.مدل ریاضی در این مقاله به دنبال حداقل کردن هزینه کل عملیات با یکسری از محدودیت هامی باشد.</a:t>
                      </a:r>
                      <a:endParaRPr lang="en-US" dirty="0"/>
                    </a:p>
                  </a:txBody>
                  <a:tcPr/>
                </a:tc>
                <a:tc>
                  <a:txBody>
                    <a:bodyPr/>
                    <a:lstStyle/>
                    <a:p>
                      <a:r>
                        <a:rPr lang="fa-IR" dirty="0" smtClean="0"/>
                        <a:t>خلاصه ی مقاله</a:t>
                      </a:r>
                      <a:endParaRPr lang="en-US" dirty="0"/>
                    </a:p>
                  </a:txBody>
                  <a:tcPr/>
                </a:tc>
              </a:tr>
              <a:tr h="370840">
                <a:tc>
                  <a:txBody>
                    <a:bodyPr/>
                    <a:lstStyle/>
                    <a:p>
                      <a:r>
                        <a:rPr lang="fa-IR" dirty="0" smtClean="0"/>
                        <a:t>2016</a:t>
                      </a:r>
                      <a:endParaRPr lang="en-US" dirty="0"/>
                    </a:p>
                  </a:txBody>
                  <a:tcPr/>
                </a:tc>
                <a:tc>
                  <a:txBody>
                    <a:bodyPr/>
                    <a:lstStyle/>
                    <a:p>
                      <a:r>
                        <a:rPr lang="fa-IR" dirty="0" smtClean="0"/>
                        <a:t>سال</a:t>
                      </a:r>
                      <a:r>
                        <a:rPr lang="fa-IR" baseline="0" dirty="0" smtClean="0"/>
                        <a:t> انتشار</a:t>
                      </a:r>
                      <a:endParaRPr lang="en-US" dirty="0"/>
                    </a:p>
                  </a:txBody>
                  <a:tcPr/>
                </a:tc>
              </a:tr>
            </a:tbl>
          </a:graphicData>
        </a:graphic>
      </p:graphicFrame>
      <p:sp>
        <p:nvSpPr>
          <p:cNvPr id="4" name="Slide Number Placeholder 3"/>
          <p:cNvSpPr>
            <a:spLocks noGrp="1"/>
          </p:cNvSpPr>
          <p:nvPr>
            <p:ph type="sldNum" sz="quarter" idx="12"/>
          </p:nvPr>
        </p:nvSpPr>
        <p:spPr/>
        <p:txBody>
          <a:bodyPr/>
          <a:lstStyle/>
          <a:p>
            <a:fld id="{1195FCE8-A431-46C9-9895-E9E5576EA88A}" type="slidenum">
              <a:rPr lang="en-US" smtClean="0"/>
              <a:pPr/>
              <a:t>130</a:t>
            </a:fld>
            <a:endParaRPr lang="en-US"/>
          </a:p>
        </p:txBody>
      </p:sp>
    </p:spTree>
  </p:cSld>
  <p:clrMapOvr>
    <a:masterClrMapping/>
  </p:clrMapOvr>
  <p:transition>
    <p:zoom/>
  </p:transition>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195FCE8-A431-46C9-9895-E9E5576EA88A}" type="slidenum">
              <a:rPr lang="en-US" smtClean="0"/>
              <a:pPr/>
              <a:t>131</a:t>
            </a:fld>
            <a:endParaRPr lang="en-US"/>
          </a:p>
        </p:txBody>
      </p:sp>
      <p:pic>
        <p:nvPicPr>
          <p:cNvPr id="24578" name="Picture 2" descr="C:\Users\Mehran\Documents\Bluetooth Folder\Screenshot_2016-11-17-18-08-13-1.png"/>
          <p:cNvPicPr>
            <a:picLocks noChangeAspect="1" noChangeArrowheads="1"/>
          </p:cNvPicPr>
          <p:nvPr/>
        </p:nvPicPr>
        <p:blipFill>
          <a:blip r:embed="rId2"/>
          <a:srcRect/>
          <a:stretch>
            <a:fillRect/>
          </a:stretch>
        </p:blipFill>
        <p:spPr bwMode="auto">
          <a:xfrm>
            <a:off x="2057400" y="133350"/>
            <a:ext cx="6858000" cy="4876800"/>
          </a:xfrm>
          <a:prstGeom prst="rect">
            <a:avLst/>
          </a:prstGeom>
          <a:noFill/>
        </p:spPr>
      </p:pic>
    </p:spTree>
  </p:cSld>
  <p:clrMapOvr>
    <a:masterClrMapping/>
  </p:clrMapOvr>
  <p:transition>
    <p:zoom/>
  </p:transition>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1981200" y="666750"/>
          <a:ext cx="6934200" cy="3296920"/>
        </p:xfrm>
        <a:graphic>
          <a:graphicData uri="http://schemas.openxmlformats.org/drawingml/2006/table">
            <a:tbl>
              <a:tblPr firstRow="1" bandRow="1">
                <a:tableStyleId>{08FB837D-C827-4EFA-A057-4D05807E0F7C}</a:tableStyleId>
              </a:tblPr>
              <a:tblGrid>
                <a:gridCol w="3467100"/>
                <a:gridCol w="3467100"/>
              </a:tblGrid>
              <a:tr h="370840">
                <a:tc>
                  <a:txBody>
                    <a:bodyPr/>
                    <a:lstStyle/>
                    <a:p>
                      <a:pPr algn="ctr"/>
                      <a:r>
                        <a:rPr lang="fa-IR" dirty="0" smtClean="0"/>
                        <a:t>مدلسازی مساله مکانیابی-مسیریابی</a:t>
                      </a:r>
                      <a:r>
                        <a:rPr lang="fa-IR" baseline="0" dirty="0" smtClean="0"/>
                        <a:t> انبارهای متقاطع درشبکه جمع آوری پسماند شهری</a:t>
                      </a:r>
                      <a:endParaRPr lang="en-US" dirty="0"/>
                    </a:p>
                  </a:txBody>
                  <a:tcPr/>
                </a:tc>
                <a:tc>
                  <a:txBody>
                    <a:bodyPr/>
                    <a:lstStyle/>
                    <a:p>
                      <a:pPr algn="ctr"/>
                      <a:r>
                        <a:rPr lang="fa-IR" dirty="0" smtClean="0"/>
                        <a:t>عنوان مقاله</a:t>
                      </a:r>
                      <a:endParaRPr lang="en-US" dirty="0"/>
                    </a:p>
                  </a:txBody>
                  <a:tcPr/>
                </a:tc>
              </a:tr>
              <a:tr h="370840">
                <a:tc>
                  <a:txBody>
                    <a:bodyPr/>
                    <a:lstStyle/>
                    <a:p>
                      <a:r>
                        <a:rPr lang="fa-IR" dirty="0" smtClean="0"/>
                        <a:t>این مقاله یک مدل ریاضی  برنامه ریزی عدد صحیح مختلط در یک شبکه طراحی لجستیک معکوس چندسطحی به منظور بهینه سازی  هزینه های کل شامل هزینه های ثابت</a:t>
                      </a:r>
                      <a:r>
                        <a:rPr lang="fa-IR" baseline="0" dirty="0" smtClean="0"/>
                        <a:t> احداث باراندازهای متقاطع و هزینه های حمل و نقل ارائه می دهد و با استفاده از نرم افزار </a:t>
                      </a:r>
                      <a:r>
                        <a:rPr lang="en-US" baseline="0" dirty="0" smtClean="0"/>
                        <a:t>LINGO 12</a:t>
                      </a:r>
                      <a:r>
                        <a:rPr lang="fa-IR" baseline="0" dirty="0" smtClean="0"/>
                        <a:t>حل می شود.</a:t>
                      </a:r>
                      <a:endParaRPr lang="en-US" dirty="0"/>
                    </a:p>
                  </a:txBody>
                  <a:tcPr/>
                </a:tc>
                <a:tc>
                  <a:txBody>
                    <a:bodyPr/>
                    <a:lstStyle/>
                    <a:p>
                      <a:r>
                        <a:rPr lang="fa-IR" dirty="0" smtClean="0"/>
                        <a:t>خلاصه مقاله</a:t>
                      </a:r>
                      <a:endParaRPr lang="en-US" dirty="0"/>
                    </a:p>
                  </a:txBody>
                  <a:tcPr/>
                </a:tc>
              </a:tr>
              <a:tr h="370840">
                <a:tc>
                  <a:txBody>
                    <a:bodyPr/>
                    <a:lstStyle/>
                    <a:p>
                      <a:r>
                        <a:rPr lang="fa-IR" dirty="0" smtClean="0"/>
                        <a:t>2014</a:t>
                      </a:r>
                      <a:endParaRPr lang="en-US" dirty="0"/>
                    </a:p>
                  </a:txBody>
                  <a:tcPr/>
                </a:tc>
                <a:tc>
                  <a:txBody>
                    <a:bodyPr/>
                    <a:lstStyle/>
                    <a:p>
                      <a:r>
                        <a:rPr lang="fa-IR" dirty="0" smtClean="0"/>
                        <a:t>سال انتشار</a:t>
                      </a:r>
                      <a:endParaRPr lang="en-US" dirty="0"/>
                    </a:p>
                  </a:txBody>
                  <a:tcPr/>
                </a:tc>
              </a:tr>
            </a:tbl>
          </a:graphicData>
        </a:graphic>
      </p:graphicFrame>
      <p:sp>
        <p:nvSpPr>
          <p:cNvPr id="4" name="Slide Number Placeholder 3"/>
          <p:cNvSpPr>
            <a:spLocks noGrp="1"/>
          </p:cNvSpPr>
          <p:nvPr>
            <p:ph type="sldNum" sz="quarter" idx="12"/>
          </p:nvPr>
        </p:nvSpPr>
        <p:spPr/>
        <p:txBody>
          <a:bodyPr/>
          <a:lstStyle/>
          <a:p>
            <a:fld id="{1195FCE8-A431-46C9-9895-E9E5576EA88A}" type="slidenum">
              <a:rPr lang="en-US" smtClean="0"/>
              <a:pPr/>
              <a:t>132</a:t>
            </a:fld>
            <a:endParaRPr lang="en-US"/>
          </a:p>
        </p:txBody>
      </p:sp>
    </p:spTree>
  </p:cSld>
  <p:clrMapOvr>
    <a:masterClrMapping/>
  </p:clrMapOvr>
  <p:transition>
    <p:zoom/>
  </p:transition>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sz="3600" b="1" dirty="0" smtClean="0"/>
              <a:t>مقالات دیگر:</a:t>
            </a:r>
            <a:endParaRPr lang="en-US" sz="3600" b="1" dirty="0"/>
          </a:p>
        </p:txBody>
      </p:sp>
      <p:sp>
        <p:nvSpPr>
          <p:cNvPr id="3" name="Content Placeholder 2"/>
          <p:cNvSpPr>
            <a:spLocks noGrp="1"/>
          </p:cNvSpPr>
          <p:nvPr>
            <p:ph idx="1"/>
          </p:nvPr>
        </p:nvSpPr>
        <p:spPr/>
        <p:style>
          <a:lnRef idx="2">
            <a:schemeClr val="accent1"/>
          </a:lnRef>
          <a:fillRef idx="1">
            <a:schemeClr val="lt1"/>
          </a:fillRef>
          <a:effectRef idx="0">
            <a:schemeClr val="accent1"/>
          </a:effectRef>
          <a:fontRef idx="minor">
            <a:schemeClr val="dk1"/>
          </a:fontRef>
        </p:style>
        <p:txBody>
          <a:bodyPr>
            <a:normAutofit fontScale="92500" lnSpcReduction="20000"/>
          </a:bodyPr>
          <a:lstStyle/>
          <a:p>
            <a:pPr marL="514350" indent="-514350" algn="l" rtl="0">
              <a:buFont typeface="+mj-lt"/>
              <a:buAutoNum type="arabicPeriod"/>
            </a:pPr>
            <a:r>
              <a:rPr lang="en-US" dirty="0" smtClean="0"/>
              <a:t>Iterated local search heuristics for the vehicle routing problem with cross-docking</a:t>
            </a:r>
          </a:p>
          <a:p>
            <a:pPr marL="514350" indent="-514350" algn="l" rtl="0">
              <a:buFont typeface="+mj-lt"/>
              <a:buAutoNum type="arabicPeriod"/>
            </a:pPr>
            <a:r>
              <a:rPr lang="en-US" dirty="0" smtClean="0"/>
              <a:t>Cost-stable truck scheduling at a cross-dock facility with unknown truck arrivals: A meta-heuristic approach</a:t>
            </a:r>
          </a:p>
          <a:p>
            <a:pPr marL="514350" indent="-514350" algn="l" rtl="0">
              <a:buFont typeface="+mj-lt"/>
              <a:buAutoNum type="arabicPeriod"/>
            </a:pPr>
            <a:r>
              <a:rPr lang="en-US" dirty="0" smtClean="0"/>
              <a:t>…..</a:t>
            </a:r>
            <a:endParaRPr lang="en-US" dirty="0"/>
          </a:p>
        </p:txBody>
      </p:sp>
      <p:sp>
        <p:nvSpPr>
          <p:cNvPr id="4" name="Slide Number Placeholder 3"/>
          <p:cNvSpPr>
            <a:spLocks noGrp="1"/>
          </p:cNvSpPr>
          <p:nvPr>
            <p:ph type="sldNum" sz="quarter" idx="12"/>
          </p:nvPr>
        </p:nvSpPr>
        <p:spPr/>
        <p:txBody>
          <a:bodyPr/>
          <a:lstStyle/>
          <a:p>
            <a:fld id="{1195FCE8-A431-46C9-9895-E9E5576EA88A}" type="slidenum">
              <a:rPr lang="en-US" smtClean="0"/>
              <a:pPr/>
              <a:t>133</a:t>
            </a:fld>
            <a:endParaRPr lang="en-US"/>
          </a:p>
        </p:txBody>
      </p:sp>
    </p:spTree>
  </p:cSld>
  <p:clrMapOvr>
    <a:masterClrMapping/>
  </p:clrMapOvr>
  <p:transition>
    <p:zoom/>
  </p:transition>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sz="3600" b="1" dirty="0" smtClean="0"/>
              <a:t>منابع:</a:t>
            </a:r>
            <a:endParaRPr lang="en-US" sz="3600" b="1" dirty="0"/>
          </a:p>
        </p:txBody>
      </p:sp>
      <p:sp>
        <p:nvSpPr>
          <p:cNvPr id="3" name="Content Placeholder 2"/>
          <p:cNvSpPr>
            <a:spLocks noGrp="1"/>
          </p:cNvSpPr>
          <p:nvPr>
            <p:ph idx="1"/>
          </p:nvPr>
        </p:nvSpPr>
        <p:spPr/>
        <p:style>
          <a:lnRef idx="2">
            <a:schemeClr val="accent1"/>
          </a:lnRef>
          <a:fillRef idx="1">
            <a:schemeClr val="lt1"/>
          </a:fillRef>
          <a:effectRef idx="0">
            <a:schemeClr val="accent1"/>
          </a:effectRef>
          <a:fontRef idx="minor">
            <a:schemeClr val="dk1"/>
          </a:fontRef>
        </p:style>
        <p:txBody>
          <a:bodyPr>
            <a:normAutofit/>
          </a:bodyPr>
          <a:lstStyle/>
          <a:p>
            <a:pPr algn="l" rtl="0"/>
            <a:r>
              <a:rPr lang="en-US" sz="1600" dirty="0" smtClean="0"/>
              <a:t>Cross-docking</a:t>
            </a:r>
            <a:r>
              <a:rPr lang="fa-IR" sz="1600" dirty="0" smtClean="0"/>
              <a:t> </a:t>
            </a:r>
            <a:r>
              <a:rPr lang="en-US" sz="1600" dirty="0" smtClean="0"/>
              <a:t>operations</a:t>
            </a:r>
            <a:r>
              <a:rPr lang="fa-IR" sz="1600" dirty="0" smtClean="0"/>
              <a:t> </a:t>
            </a:r>
            <a:r>
              <a:rPr lang="en-US" sz="1600" dirty="0" smtClean="0"/>
              <a:t>Current</a:t>
            </a:r>
            <a:r>
              <a:rPr lang="fa-IR" sz="1600" dirty="0" smtClean="0"/>
              <a:t> </a:t>
            </a:r>
            <a:r>
              <a:rPr lang="en-US" sz="1600" dirty="0" smtClean="0"/>
              <a:t>research</a:t>
            </a:r>
            <a:r>
              <a:rPr lang="fa-IR" sz="1600" dirty="0" smtClean="0"/>
              <a:t> </a:t>
            </a:r>
            <a:r>
              <a:rPr lang="en-US" sz="1600" dirty="0" smtClean="0"/>
              <a:t>versus</a:t>
            </a:r>
            <a:r>
              <a:rPr lang="fa-IR" sz="1600" dirty="0" smtClean="0"/>
              <a:t> </a:t>
            </a:r>
            <a:r>
              <a:rPr lang="en-US" sz="1600" dirty="0" smtClean="0"/>
              <a:t>industry</a:t>
            </a:r>
            <a:r>
              <a:rPr lang="fa-IR" sz="1600" dirty="0" smtClean="0"/>
              <a:t> </a:t>
            </a:r>
            <a:r>
              <a:rPr lang="en-US" sz="1600" dirty="0" smtClean="0"/>
              <a:t>practice</a:t>
            </a:r>
            <a:r>
              <a:rPr lang="fa-IR" sz="1600" dirty="0" smtClean="0"/>
              <a:t>/</a:t>
            </a:r>
            <a:r>
              <a:rPr lang="en-US" sz="1600" dirty="0" smtClean="0"/>
              <a:t>2016</a:t>
            </a:r>
            <a:r>
              <a:rPr lang="fa-IR" sz="1600" dirty="0" smtClean="0"/>
              <a:t>/</a:t>
            </a:r>
            <a:r>
              <a:rPr lang="en-US" sz="1600" dirty="0" smtClean="0"/>
              <a:t>Omega</a:t>
            </a:r>
            <a:endParaRPr lang="fa-IR" sz="1600" dirty="0" smtClean="0"/>
          </a:p>
          <a:p>
            <a:pPr algn="l" rtl="0"/>
            <a:r>
              <a:rPr lang="en-US" sz="1600" dirty="0" smtClean="0"/>
              <a:t>Cross-docking</a:t>
            </a:r>
            <a:r>
              <a:rPr lang="fa-IR" sz="1600" dirty="0" smtClean="0"/>
              <a:t> </a:t>
            </a:r>
            <a:r>
              <a:rPr lang="en-US" sz="1600" dirty="0" smtClean="0"/>
              <a:t>State</a:t>
            </a:r>
            <a:r>
              <a:rPr lang="fa-IR" sz="1600" dirty="0" smtClean="0"/>
              <a:t> </a:t>
            </a:r>
            <a:r>
              <a:rPr lang="en-US" sz="1600" dirty="0" smtClean="0"/>
              <a:t>of</a:t>
            </a:r>
            <a:r>
              <a:rPr lang="fa-IR" sz="1600" dirty="0" smtClean="0"/>
              <a:t> </a:t>
            </a:r>
            <a:r>
              <a:rPr lang="en-US" sz="1600" dirty="0" smtClean="0"/>
              <a:t>the</a:t>
            </a:r>
            <a:r>
              <a:rPr lang="fa-IR" sz="1600" dirty="0" smtClean="0"/>
              <a:t> </a:t>
            </a:r>
            <a:r>
              <a:rPr lang="en-US" sz="1600" dirty="0" smtClean="0"/>
              <a:t>art</a:t>
            </a:r>
            <a:r>
              <a:rPr lang="fa-IR" sz="1600" dirty="0" smtClean="0"/>
              <a:t>/</a:t>
            </a:r>
            <a:r>
              <a:rPr lang="en-US" sz="1600" dirty="0" smtClean="0"/>
              <a:t>2012</a:t>
            </a:r>
            <a:r>
              <a:rPr lang="fa-IR" sz="1600" dirty="0" smtClean="0"/>
              <a:t>/</a:t>
            </a:r>
            <a:r>
              <a:rPr lang="en-US" sz="1600" dirty="0" smtClean="0"/>
              <a:t>Omega</a:t>
            </a:r>
            <a:endParaRPr lang="fa-IR" sz="1600" dirty="0" smtClean="0"/>
          </a:p>
          <a:p>
            <a:r>
              <a:rPr lang="fa-IR" sz="1600" dirty="0" smtClean="0"/>
              <a:t>پایان نامه مسئله تعیین مسیر حرکت خودروهادرباراندازدوطرفه/احمدجعفریان/دی ماه 1389</a:t>
            </a:r>
          </a:p>
          <a:p>
            <a:r>
              <a:rPr lang="fa-IR" sz="1600" dirty="0" smtClean="0"/>
              <a:t>مقاله مدلسازی مساله مکانیابی-مسیریابی انبارهای متقاطع درشبکه جمع آوری پسماند شهری/سجاد مظاهری،سیدمهدی همایونی/1393</a:t>
            </a:r>
          </a:p>
          <a:p>
            <a:r>
              <a:rPr lang="fa-IR" sz="1600" dirty="0" smtClean="0"/>
              <a:t>مقاله ارائه مدل مسیریابی حمل و نقل در زنجیره تامین دارای بارانداز متقاطع  و حل آن با الگوریتم </a:t>
            </a:r>
            <a:r>
              <a:rPr lang="en-US" sz="1600" dirty="0" smtClean="0"/>
              <a:t>ICA</a:t>
            </a:r>
            <a:r>
              <a:rPr lang="fa-IR" sz="1600" dirty="0" smtClean="0"/>
              <a:t>توسعه یافته/احسان عرب زاده،محسن شیخ سجادیه،محمدتقی فاطمی قمی/2016</a:t>
            </a:r>
            <a:endParaRPr lang="en-US" sz="1600" dirty="0" smtClean="0"/>
          </a:p>
          <a:p>
            <a:r>
              <a:rPr lang="fa-IR" sz="1600" dirty="0" smtClean="0"/>
              <a:t>مقاله ی بارانداز متقاطع /</a:t>
            </a:r>
            <a:r>
              <a:rPr lang="ar-SA" sz="1600" dirty="0" smtClean="0"/>
              <a:t>گروه آموزشی نشرعلم </a:t>
            </a:r>
            <a:endParaRPr lang="fa-IR" sz="1600" dirty="0" smtClean="0"/>
          </a:p>
          <a:p>
            <a:r>
              <a:rPr lang="ar-SA" sz="1600" dirty="0" smtClean="0"/>
              <a:t>مقاله مقدمه ای بر مدیریت زنجیره تامین</a:t>
            </a:r>
            <a:r>
              <a:rPr lang="fa-IR" sz="1600" dirty="0" smtClean="0"/>
              <a:t>/</a:t>
            </a:r>
            <a:r>
              <a:rPr lang="ar-SA" sz="1600" dirty="0" smtClean="0"/>
              <a:t>جواد فیض آبادی</a:t>
            </a:r>
            <a:r>
              <a:rPr lang="fa-IR" sz="1600" dirty="0" smtClean="0"/>
              <a:t>/</a:t>
            </a:r>
            <a:r>
              <a:rPr lang="ar-SA" sz="1600" dirty="0" smtClean="0"/>
              <a:t>ماهنامه تدبیر، شماره  131</a:t>
            </a:r>
            <a:endParaRPr lang="fa-IR" sz="1600" dirty="0" smtClean="0"/>
          </a:p>
          <a:p>
            <a:r>
              <a:rPr lang="fa-IR" sz="1600" b="1" dirty="0" smtClean="0"/>
              <a:t>*کلیه ی مقالات ارائه شده درون متن</a:t>
            </a:r>
            <a:r>
              <a:rPr lang="ar-SA" sz="1600" b="1" dirty="0" smtClean="0"/>
              <a:t/>
            </a:r>
            <a:br>
              <a:rPr lang="ar-SA" sz="1600" b="1" dirty="0" smtClean="0"/>
            </a:br>
            <a:endParaRPr lang="fa-IR" sz="1600" b="1" dirty="0" smtClean="0"/>
          </a:p>
          <a:p>
            <a:endParaRPr lang="en-US" sz="1600" dirty="0"/>
          </a:p>
        </p:txBody>
      </p:sp>
      <p:sp>
        <p:nvSpPr>
          <p:cNvPr id="4" name="Slide Number Placeholder 3"/>
          <p:cNvSpPr>
            <a:spLocks noGrp="1"/>
          </p:cNvSpPr>
          <p:nvPr>
            <p:ph type="sldNum" sz="quarter" idx="12"/>
          </p:nvPr>
        </p:nvSpPr>
        <p:spPr/>
        <p:txBody>
          <a:bodyPr/>
          <a:lstStyle/>
          <a:p>
            <a:fld id="{1195FCE8-A431-46C9-9895-E9E5576EA88A}" type="slidenum">
              <a:rPr lang="en-US" smtClean="0"/>
              <a:pPr/>
              <a:t>134</a:t>
            </a:fld>
            <a:endParaRPr lang="en-US"/>
          </a:p>
        </p:txBody>
      </p:sp>
    </p:spTree>
  </p:cSld>
  <p:clrMapOvr>
    <a:masterClrMapping/>
  </p:clrMapOvr>
  <p:transition>
    <p:zoom/>
  </p:transition>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1195FCE8-A431-46C9-9895-E9E5576EA88A}" type="slidenum">
              <a:rPr lang="en-US" smtClean="0"/>
              <a:pPr/>
              <a:t>135</a:t>
            </a:fld>
            <a:endParaRPr lang="en-US"/>
          </a:p>
        </p:txBody>
      </p:sp>
      <p:sp>
        <p:nvSpPr>
          <p:cNvPr id="5" name="Title 4"/>
          <p:cNvSpPr>
            <a:spLocks noGrp="1"/>
          </p:cNvSpPr>
          <p:nvPr>
            <p:ph type="title"/>
          </p:nvPr>
        </p:nvSpPr>
        <p:spPr/>
        <p:txBody>
          <a:bodyPr/>
          <a:lstStyle/>
          <a:p>
            <a:endParaRPr lang="en-US"/>
          </a:p>
        </p:txBody>
      </p:sp>
      <p:pic>
        <p:nvPicPr>
          <p:cNvPr id="8194" name="Picture 2" descr="C:\Users\Mehran\Documents\Bluetooth Folder\images-1.jpg"/>
          <p:cNvPicPr>
            <a:picLocks noChangeAspect="1" noChangeArrowheads="1"/>
          </p:cNvPicPr>
          <p:nvPr/>
        </p:nvPicPr>
        <p:blipFill>
          <a:blip r:embed="rId2"/>
          <a:srcRect/>
          <a:stretch>
            <a:fillRect/>
          </a:stretch>
        </p:blipFill>
        <p:spPr bwMode="auto">
          <a:xfrm>
            <a:off x="0" y="0"/>
            <a:ext cx="9144000" cy="5143500"/>
          </a:xfrm>
          <a:prstGeom prst="rect">
            <a:avLst/>
          </a:prstGeom>
          <a:noFill/>
        </p:spPr>
      </p:pic>
    </p:spTree>
  </p:cSld>
  <p:clrMapOvr>
    <a:masterClrMapping/>
  </p:clrMapOvr>
  <p:transition>
    <p:zo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209550"/>
            <a:ext cx="6781800" cy="857250"/>
          </a:xfrm>
        </p:spPr>
        <p:txBody>
          <a:bodyPr>
            <a:normAutofit/>
          </a:bodyPr>
          <a:lstStyle/>
          <a:p>
            <a:pPr algn="r"/>
            <a:r>
              <a:rPr lang="fa-IR" sz="2800" b="1" dirty="0" smtClean="0"/>
              <a:t>تاریخچه بر اساس تکامل مساله مسیریابی وسایل نقلیه</a:t>
            </a:r>
            <a:endParaRPr lang="en-US" sz="2800" dirty="0"/>
          </a:p>
        </p:txBody>
      </p:sp>
      <p:sp>
        <p:nvSpPr>
          <p:cNvPr id="3" name="Content Placeholder 2"/>
          <p:cNvSpPr>
            <a:spLocks noGrp="1"/>
          </p:cNvSpPr>
          <p:nvPr>
            <p:ph idx="1"/>
          </p:nvPr>
        </p:nvSpPr>
        <p:spPr>
          <a:xfrm>
            <a:off x="1828800" y="1200151"/>
            <a:ext cx="7162800" cy="3581399"/>
          </a:xfrm>
        </p:spPr>
        <p:style>
          <a:lnRef idx="2">
            <a:schemeClr val="accent1"/>
          </a:lnRef>
          <a:fillRef idx="1">
            <a:schemeClr val="lt1"/>
          </a:fillRef>
          <a:effectRef idx="0">
            <a:schemeClr val="accent1"/>
          </a:effectRef>
          <a:fontRef idx="minor">
            <a:schemeClr val="dk1"/>
          </a:fontRef>
        </p:style>
        <p:txBody>
          <a:bodyPr>
            <a:normAutofit fontScale="70000" lnSpcReduction="20000"/>
          </a:bodyPr>
          <a:lstStyle/>
          <a:p>
            <a:pPr>
              <a:buNone/>
            </a:pPr>
            <a:r>
              <a:rPr lang="fa-IR" dirty="0" smtClean="0"/>
              <a:t>ایده اولیه مساله مسیریابی وسایل نقلیه برای اولین بار توسط </a:t>
            </a:r>
            <a:r>
              <a:rPr lang="fa-IR" dirty="0" smtClean="0">
                <a:solidFill>
                  <a:srgbClr val="FF0000"/>
                </a:solidFill>
              </a:rPr>
              <a:t>دنتزیگ و رامسر</a:t>
            </a:r>
            <a:r>
              <a:rPr lang="fa-IR" dirty="0" smtClean="0"/>
              <a:t> در </a:t>
            </a:r>
            <a:r>
              <a:rPr lang="fa-IR" dirty="0" smtClean="0">
                <a:solidFill>
                  <a:srgbClr val="FF0000"/>
                </a:solidFill>
              </a:rPr>
              <a:t>سال 1959</a:t>
            </a:r>
            <a:r>
              <a:rPr lang="fa-IR" dirty="0" smtClean="0"/>
              <a:t> در قالب یک مساله مرکزی در حوزه حمل ونقل، توزیع و تدارکات مطرح گردید و نشان داد که بکارگیری روش های مدیریتی و مباحث بهینه سازی در بحث حمل و نقل تاثیر بسزایی در کاهش هزینه های مربوط به کالا را دارد. </a:t>
            </a:r>
          </a:p>
          <a:p>
            <a:pPr>
              <a:buNone/>
            </a:pPr>
            <a:endParaRPr lang="fa-IR" dirty="0" smtClean="0"/>
          </a:p>
          <a:p>
            <a:pPr>
              <a:buNone/>
            </a:pPr>
            <a:endParaRPr lang="fa-IR" dirty="0" smtClean="0"/>
          </a:p>
          <a:p>
            <a:pPr>
              <a:buNone/>
            </a:pPr>
            <a:r>
              <a:rPr lang="fa-IR" dirty="0" smtClean="0"/>
              <a:t>اوک و سارجس در سال 1992 نشان داده اند که هزینه های حمل و نقل نزدیک 11تا 13% از هزینه کل محصولات را تشکیل داده و با توجه به مطالعات توس و ویگو در سال 2001 بهره برداری و بکارگیری روش های صحیح و مدرن در حمل ونقل به میزان 5 تا20% صرفه جویی در کل هزینه های تولید ایجاد می نماید.</a:t>
            </a:r>
            <a:endParaRPr lang="en-US" dirty="0"/>
          </a:p>
        </p:txBody>
      </p:sp>
      <p:sp>
        <p:nvSpPr>
          <p:cNvPr id="4" name="Slide Number Placeholder 3"/>
          <p:cNvSpPr>
            <a:spLocks noGrp="1"/>
          </p:cNvSpPr>
          <p:nvPr>
            <p:ph type="sldNum" sz="quarter" idx="12"/>
          </p:nvPr>
        </p:nvSpPr>
        <p:spPr/>
        <p:txBody>
          <a:bodyPr/>
          <a:lstStyle/>
          <a:p>
            <a:fld id="{1195FCE8-A431-46C9-9895-E9E5576EA88A}" type="slidenum">
              <a:rPr lang="en-US" smtClean="0"/>
              <a:pPr/>
              <a:t>14</a:t>
            </a:fld>
            <a:endParaRPr lang="en-US"/>
          </a:p>
        </p:txBody>
      </p:sp>
      <p:pic>
        <p:nvPicPr>
          <p:cNvPr id="5122" name="Picture 2" descr="C:\Users\Mehran\Documents\Bluetooth Folder\history1.jpg"/>
          <p:cNvPicPr>
            <a:picLocks noChangeAspect="1" noChangeArrowheads="1"/>
          </p:cNvPicPr>
          <p:nvPr/>
        </p:nvPicPr>
        <p:blipFill>
          <a:blip r:embed="rId3"/>
          <a:srcRect/>
          <a:stretch>
            <a:fillRect/>
          </a:stretch>
        </p:blipFill>
        <p:spPr bwMode="auto">
          <a:xfrm>
            <a:off x="3048000" y="2343150"/>
            <a:ext cx="1676400" cy="911087"/>
          </a:xfrm>
          <a:prstGeom prst="rect">
            <a:avLst/>
          </a:prstGeom>
          <a:noFill/>
        </p:spPr>
      </p:pic>
    </p:spTree>
  </p:cSld>
  <p:clrMapOvr>
    <a:masterClrMapping/>
  </p:clrMapOvr>
  <p:transition>
    <p:zo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2133600" y="438151"/>
          <a:ext cx="6562726" cy="4267198"/>
        </p:xfrm>
        <a:graphic>
          <a:graphicData uri="http://schemas.openxmlformats.org/drawingml/2006/table">
            <a:tbl>
              <a:tblPr firstRow="1" bandRow="1">
                <a:tableStyleId>{21E4AEA4-8DFA-4A89-87EB-49C32662AFE0}</a:tableStyleId>
              </a:tblPr>
              <a:tblGrid>
                <a:gridCol w="3281363"/>
                <a:gridCol w="3281363"/>
              </a:tblGrid>
              <a:tr h="410957">
                <a:tc>
                  <a:txBody>
                    <a:bodyPr/>
                    <a:lstStyle/>
                    <a:p>
                      <a:pPr algn="ctr"/>
                      <a:r>
                        <a:rPr lang="fa-IR" dirty="0" smtClean="0"/>
                        <a:t>نوع</a:t>
                      </a:r>
                      <a:r>
                        <a:rPr lang="fa-IR" baseline="0" dirty="0" smtClean="0"/>
                        <a:t> مسئله مطرح شده</a:t>
                      </a:r>
                      <a:endParaRPr lang="en-US" dirty="0"/>
                    </a:p>
                  </a:txBody>
                  <a:tcPr/>
                </a:tc>
                <a:tc>
                  <a:txBody>
                    <a:bodyPr/>
                    <a:lstStyle/>
                    <a:p>
                      <a:pPr algn="ctr"/>
                      <a:r>
                        <a:rPr lang="fa-IR" dirty="0" smtClean="0"/>
                        <a:t>دانشمندان</a:t>
                      </a:r>
                      <a:endParaRPr lang="en-US" dirty="0"/>
                    </a:p>
                  </a:txBody>
                  <a:tcPr/>
                </a:tc>
              </a:tr>
              <a:tr h="709323">
                <a:tc>
                  <a:txBody>
                    <a:bodyPr/>
                    <a:lstStyle/>
                    <a:p>
                      <a:r>
                        <a:rPr lang="fa-IR" sz="1800" kern="1200" dirty="0" smtClean="0"/>
                        <a:t>هر مشتری اجازه دارد توسط وسایل نقلیه متفاوت سرویس ببیند</a:t>
                      </a:r>
                      <a:endParaRPr lang="en-US" dirty="0"/>
                    </a:p>
                  </a:txBody>
                  <a:tcPr/>
                </a:tc>
                <a:tc>
                  <a:txBody>
                    <a:bodyPr/>
                    <a:lstStyle/>
                    <a:p>
                      <a:r>
                        <a:rPr lang="fa-IR" sz="1800" kern="1200" dirty="0" smtClean="0"/>
                        <a:t>ترودئو و همکارانش در سال1994 </a:t>
                      </a:r>
                      <a:endParaRPr lang="en-US" dirty="0"/>
                    </a:p>
                  </a:txBody>
                  <a:tcPr/>
                </a:tc>
              </a:tr>
              <a:tr h="1317315">
                <a:tc>
                  <a:txBody>
                    <a:bodyPr/>
                    <a:lstStyle/>
                    <a:p>
                      <a:r>
                        <a:rPr lang="fa-IR" sz="1100" kern="1200" dirty="0" smtClean="0"/>
                        <a:t>از</a:t>
                      </a:r>
                      <a:r>
                        <a:rPr lang="fa-IR" sz="1800" kern="1200" dirty="0" smtClean="0"/>
                        <a:t> چندین دپو برای سرویس به مشتریان استفاده شده است و همچنین دوره برنامه ریزی به جای یک دوره یک روزه، </a:t>
                      </a:r>
                      <a:r>
                        <a:rPr lang="en-US" sz="1800" kern="1200" dirty="0" smtClean="0"/>
                        <a:t>M</a:t>
                      </a:r>
                      <a:r>
                        <a:rPr lang="fa-IR" sz="1800" kern="1200" dirty="0" smtClean="0"/>
                        <a:t> روزه فرض شده است</a:t>
                      </a:r>
                      <a:endParaRPr lang="en-US" dirty="0"/>
                    </a:p>
                  </a:txBody>
                  <a:tcPr/>
                </a:tc>
                <a:tc>
                  <a:txBody>
                    <a:bodyPr/>
                    <a:lstStyle/>
                    <a:p>
                      <a:r>
                        <a:rPr lang="fa-IR" sz="1800" kern="1200" dirty="0" smtClean="0"/>
                        <a:t>در سال 1997 لاپورته و همکارانش</a:t>
                      </a:r>
                      <a:endParaRPr lang="en-US" dirty="0"/>
                    </a:p>
                  </a:txBody>
                  <a:tcPr/>
                </a:tc>
              </a:tr>
              <a:tr h="410957">
                <a:tc>
                  <a:txBody>
                    <a:bodyPr/>
                    <a:lstStyle/>
                    <a:p>
                      <a:r>
                        <a:rPr lang="fa-IR" sz="1800" kern="1200" dirty="0" smtClean="0"/>
                        <a:t>مساله </a:t>
                      </a:r>
                      <a:r>
                        <a:rPr lang="en-US" sz="1800" kern="1200" dirty="0" smtClean="0"/>
                        <a:t>SVRP</a:t>
                      </a:r>
                      <a:r>
                        <a:rPr lang="fa-IR" sz="1800" kern="1200" dirty="0" smtClean="0"/>
                        <a:t>را مطرح نمودند</a:t>
                      </a:r>
                      <a:endParaRPr lang="en-US" dirty="0"/>
                    </a:p>
                  </a:txBody>
                  <a:tcPr/>
                </a:tc>
                <a:tc>
                  <a:txBody>
                    <a:bodyPr/>
                    <a:lstStyle/>
                    <a:p>
                      <a:r>
                        <a:rPr lang="fa-IR" sz="1800" kern="1200" dirty="0" smtClean="0"/>
                        <a:t>لاپورته و یوکس در سال 1998</a:t>
                      </a:r>
                      <a:endParaRPr lang="en-US" dirty="0"/>
                    </a:p>
                  </a:txBody>
                  <a:tcPr/>
                </a:tc>
              </a:tr>
              <a:tr h="709323">
                <a:tc>
                  <a:txBody>
                    <a:bodyPr/>
                    <a:lstStyle/>
                    <a:p>
                      <a:r>
                        <a:rPr lang="fa-IR" sz="1800" kern="1200" dirty="0" smtClean="0"/>
                        <a:t>مساله</a:t>
                      </a:r>
                      <a:r>
                        <a:rPr lang="en-US" sz="1800" kern="1200" dirty="0" smtClean="0"/>
                        <a:t>VRP</a:t>
                      </a:r>
                      <a:r>
                        <a:rPr lang="fa-IR" sz="1800" kern="1200" dirty="0" smtClean="0"/>
                        <a:t> همراه با کالاهای مرجوعی را مطرح نمودند</a:t>
                      </a:r>
                      <a:endParaRPr lang="en-US" dirty="0"/>
                    </a:p>
                  </a:txBody>
                  <a:tcPr/>
                </a:tc>
                <a:tc>
                  <a:txBody>
                    <a:bodyPr/>
                    <a:lstStyle/>
                    <a:p>
                      <a:r>
                        <a:rPr lang="fa-IR" sz="1800" kern="1200" dirty="0" smtClean="0"/>
                        <a:t>در سال 2002 توس و ویگو</a:t>
                      </a:r>
                      <a:endParaRPr lang="en-US" dirty="0"/>
                    </a:p>
                  </a:txBody>
                  <a:tcPr/>
                </a:tc>
              </a:tr>
              <a:tr h="709323">
                <a:tc>
                  <a:txBody>
                    <a:bodyPr/>
                    <a:lstStyle/>
                    <a:p>
                      <a:r>
                        <a:rPr lang="fa-IR" sz="1800" kern="1200" dirty="0" smtClean="0"/>
                        <a:t>مساله مسیریابی وسایل نقلیه همراه با پنجره زمانی </a:t>
                      </a:r>
                      <a:endParaRPr lang="en-US" dirty="0"/>
                    </a:p>
                  </a:txBody>
                  <a:tcPr/>
                </a:tc>
                <a:tc>
                  <a:txBody>
                    <a:bodyPr/>
                    <a:lstStyle/>
                    <a:p>
                      <a:r>
                        <a:rPr lang="fa-IR" sz="1800" kern="1200" dirty="0" smtClean="0"/>
                        <a:t>کوردئو و همکارانش در سال 2002 </a:t>
                      </a:r>
                      <a:endParaRPr lang="en-US" dirty="0"/>
                    </a:p>
                  </a:txBody>
                  <a:tcPr/>
                </a:tc>
              </a:tr>
            </a:tbl>
          </a:graphicData>
        </a:graphic>
      </p:graphicFrame>
      <p:sp>
        <p:nvSpPr>
          <p:cNvPr id="4" name="Slide Number Placeholder 3"/>
          <p:cNvSpPr>
            <a:spLocks noGrp="1"/>
          </p:cNvSpPr>
          <p:nvPr>
            <p:ph type="sldNum" sz="quarter" idx="12"/>
          </p:nvPr>
        </p:nvSpPr>
        <p:spPr/>
        <p:txBody>
          <a:bodyPr/>
          <a:lstStyle/>
          <a:p>
            <a:fld id="{1195FCE8-A431-46C9-9895-E9E5576EA88A}" type="slidenum">
              <a:rPr lang="en-US" smtClean="0"/>
              <a:pPr/>
              <a:t>15</a:t>
            </a:fld>
            <a:endParaRPr lang="en-US"/>
          </a:p>
        </p:txBody>
      </p:sp>
    </p:spTree>
  </p:cSld>
  <p:clrMapOvr>
    <a:masterClrMapping/>
  </p:clrMapOvr>
  <p:transition>
    <p:zo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09550"/>
            <a:ext cx="6563072" cy="857250"/>
          </a:xfrm>
        </p:spPr>
        <p:txBody>
          <a:bodyPr>
            <a:noAutofit/>
          </a:bodyPr>
          <a:lstStyle/>
          <a:p>
            <a:pPr algn="r"/>
            <a:r>
              <a:rPr lang="fa-IR" sz="3600" b="1" dirty="0" smtClean="0"/>
              <a:t>تاریخچه بر اساس روش های حل</a:t>
            </a:r>
            <a:r>
              <a:rPr lang="en-US" sz="3600" b="1" dirty="0" smtClean="0"/>
              <a:t>VRP</a:t>
            </a:r>
            <a:br>
              <a:rPr lang="en-US" sz="3600" b="1" dirty="0" smtClean="0"/>
            </a:br>
            <a:endParaRPr lang="en-US" sz="3600" b="1" dirty="0"/>
          </a:p>
        </p:txBody>
      </p:sp>
      <p:sp>
        <p:nvSpPr>
          <p:cNvPr id="4" name="Slide Number Placeholder 3"/>
          <p:cNvSpPr>
            <a:spLocks noGrp="1"/>
          </p:cNvSpPr>
          <p:nvPr>
            <p:ph type="sldNum" sz="quarter" idx="12"/>
          </p:nvPr>
        </p:nvSpPr>
        <p:spPr/>
        <p:txBody>
          <a:bodyPr/>
          <a:lstStyle/>
          <a:p>
            <a:fld id="{1195FCE8-A431-46C9-9895-E9E5576EA88A}" type="slidenum">
              <a:rPr lang="en-US" smtClean="0"/>
              <a:pPr/>
              <a:t>16</a:t>
            </a:fld>
            <a:endParaRPr lang="en-US"/>
          </a:p>
        </p:txBody>
      </p:sp>
      <p:graphicFrame>
        <p:nvGraphicFramePr>
          <p:cNvPr id="6" name="Table 5"/>
          <p:cNvGraphicFramePr>
            <a:graphicFrameLocks noGrp="1"/>
          </p:cNvGraphicFramePr>
          <p:nvPr/>
        </p:nvGraphicFramePr>
        <p:xfrm>
          <a:off x="1905000" y="1657350"/>
          <a:ext cx="7010400" cy="3162609"/>
        </p:xfrm>
        <a:graphic>
          <a:graphicData uri="http://schemas.openxmlformats.org/drawingml/2006/table">
            <a:tbl>
              <a:tblPr firstRow="1" bandRow="1">
                <a:tableStyleId>{F5AB1C69-6EDB-4FF4-983F-18BD219EF322}</a:tableStyleId>
              </a:tblPr>
              <a:tblGrid>
                <a:gridCol w="2484698"/>
                <a:gridCol w="4525702"/>
              </a:tblGrid>
              <a:tr h="304798">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fa-IR" sz="1100" dirty="0" smtClean="0"/>
                        <a:t>الگوریتم های حل</a:t>
                      </a:r>
                      <a:endParaRPr lang="en-US" sz="1100" dirty="0" smtClean="0"/>
                    </a:p>
                    <a:p>
                      <a:endParaRPr lang="en-US" sz="1100" dirty="0"/>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fa-IR" sz="1100" dirty="0" smtClean="0"/>
                        <a:t>دانشمندان</a:t>
                      </a:r>
                      <a:endParaRPr lang="en-US" sz="1100" dirty="0" smtClean="0"/>
                    </a:p>
                    <a:p>
                      <a:pPr algn="ctr"/>
                      <a:endParaRPr lang="en-US" sz="1100" dirty="0"/>
                    </a:p>
                  </a:txBody>
                  <a:tcPr/>
                </a:tc>
              </a:tr>
              <a:tr h="487680">
                <a:tc>
                  <a:txBody>
                    <a:bodyPr/>
                    <a:lstStyle/>
                    <a:p>
                      <a:r>
                        <a:rPr lang="fa-IR" sz="1100" kern="1200" dirty="0" smtClean="0"/>
                        <a:t>الگوریتم های دقیق، الگوریتم های ابتکاری کلاسیک و الگوریتم های فرا ابتکاری</a:t>
                      </a:r>
                      <a:endParaRPr lang="en-US" sz="1100" dirty="0"/>
                    </a:p>
                  </a:txBody>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1100" kern="1200" dirty="0" smtClean="0"/>
                        <a:t>کوردئو و لاپورته در سال 2003/گندریو و همکارانش در سال1999/ لاپورته و سمت در سال 1999/برایسی و گندریو در سال 2001</a:t>
                      </a:r>
                      <a:endParaRPr lang="en-US" sz="1100" dirty="0" smtClean="0"/>
                    </a:p>
                    <a:p>
                      <a:endParaRPr lang="en-US" sz="1100" dirty="0"/>
                    </a:p>
                  </a:txBody>
                  <a:tcPr/>
                </a:tc>
              </a:tr>
              <a:tr h="280046">
                <a:tc>
                  <a:txBody>
                    <a:bodyPr/>
                    <a:lstStyle/>
                    <a:p>
                      <a:r>
                        <a:rPr lang="fa-IR" sz="1100" kern="1200" dirty="0" smtClean="0"/>
                        <a:t>مدل</a:t>
                      </a:r>
                      <a:r>
                        <a:rPr lang="en-US" sz="1100" kern="1200" baseline="0" dirty="0" smtClean="0"/>
                        <a:t> </a:t>
                      </a:r>
                      <a:r>
                        <a:rPr lang="fa-IR" sz="1100" kern="1200" dirty="0" smtClean="0"/>
                        <a:t>های ابتکاری برای </a:t>
                      </a:r>
                      <a:r>
                        <a:rPr lang="en-US" sz="1100" kern="1200" dirty="0" smtClean="0"/>
                        <a:t>VRP</a:t>
                      </a:r>
                      <a:endParaRPr lang="en-US" sz="1100" dirty="0"/>
                    </a:p>
                  </a:txBody>
                  <a:tcPr/>
                </a:tc>
                <a:tc>
                  <a:txBody>
                    <a:bodyPr/>
                    <a:lstStyle/>
                    <a:p>
                      <a:r>
                        <a:rPr lang="fa-IR" sz="1100" kern="1200" dirty="0" smtClean="0"/>
                        <a:t>هیزل در سال 2003 </a:t>
                      </a:r>
                      <a:endParaRPr lang="en-US" sz="1100" dirty="0"/>
                    </a:p>
                  </a:txBody>
                  <a:tcPr/>
                </a:tc>
              </a:tr>
              <a:tr h="280046">
                <a:tc>
                  <a:txBody>
                    <a:bodyPr/>
                    <a:lstStyle/>
                    <a:p>
                      <a:r>
                        <a:rPr lang="fa-IR" sz="1100" kern="1200" dirty="0" smtClean="0"/>
                        <a:t>روش های عمومی برای </a:t>
                      </a:r>
                      <a:r>
                        <a:rPr lang="en-US" sz="1100" kern="1200" dirty="0" smtClean="0"/>
                        <a:t>VRP</a:t>
                      </a:r>
                      <a:endParaRPr lang="en-US" sz="1100" dirty="0"/>
                    </a:p>
                  </a:txBody>
                  <a:tcPr/>
                </a:tc>
                <a:tc>
                  <a:txBody>
                    <a:bodyPr/>
                    <a:lstStyle/>
                    <a:p>
                      <a:r>
                        <a:rPr lang="fa-IR" sz="1100" kern="1200" dirty="0" smtClean="0"/>
                        <a:t>پیسینگر و روپکه در سال 2005</a:t>
                      </a:r>
                      <a:endParaRPr lang="en-US" sz="1100" dirty="0"/>
                    </a:p>
                  </a:txBody>
                  <a:tcPr/>
                </a:tc>
              </a:tr>
              <a:tr h="280046">
                <a:tc>
                  <a:txBody>
                    <a:bodyPr/>
                    <a:lstStyle/>
                    <a:p>
                      <a:r>
                        <a:rPr lang="fa-IR" sz="1100" kern="1200" dirty="0" smtClean="0"/>
                        <a:t>الگوریتم های حل مساله </a:t>
                      </a:r>
                      <a:r>
                        <a:rPr lang="en-US" sz="1100" kern="1200" dirty="0" smtClean="0"/>
                        <a:t>VRPTW</a:t>
                      </a:r>
                      <a:endParaRPr lang="en-US" sz="1100" dirty="0"/>
                    </a:p>
                  </a:txBody>
                  <a:tcPr/>
                </a:tc>
                <a:tc>
                  <a:txBody>
                    <a:bodyPr/>
                    <a:lstStyle/>
                    <a:p>
                      <a:r>
                        <a:rPr lang="fa-IR" sz="1100" kern="1200" dirty="0" smtClean="0"/>
                        <a:t>2002 نیز سبح و واسیس </a:t>
                      </a:r>
                      <a:endParaRPr lang="en-US" sz="1100" dirty="0"/>
                    </a:p>
                  </a:txBody>
                  <a:tcPr/>
                </a:tc>
              </a:tr>
              <a:tr h="280046">
                <a:tc>
                  <a:txBody>
                    <a:bodyPr/>
                    <a:lstStyle/>
                    <a:p>
                      <a:r>
                        <a:rPr lang="fa-IR" sz="1100" kern="1200" dirty="0" smtClean="0"/>
                        <a:t>الگوریتمهای حل مساله </a:t>
                      </a:r>
                      <a:r>
                        <a:rPr lang="en-US" sz="1100" kern="1200" dirty="0" smtClean="0"/>
                        <a:t>VRP</a:t>
                      </a:r>
                      <a:r>
                        <a:rPr lang="fa-IR" sz="1100" kern="1200" dirty="0" smtClean="0"/>
                        <a:t> </a:t>
                      </a:r>
                      <a:endParaRPr lang="en-US" sz="1100" dirty="0"/>
                    </a:p>
                  </a:txBody>
                  <a:tcPr/>
                </a:tc>
                <a:tc>
                  <a:txBody>
                    <a:bodyPr/>
                    <a:lstStyle/>
                    <a:p>
                      <a:r>
                        <a:rPr lang="fa-IR" sz="1100" kern="1200" dirty="0" smtClean="0"/>
                        <a:t> 1995 آرونسون</a:t>
                      </a:r>
                      <a:endParaRPr lang="en-US" sz="1100" dirty="0"/>
                    </a:p>
                  </a:txBody>
                  <a:tcPr/>
                </a:tc>
              </a:tr>
              <a:tr h="461253">
                <a:tc>
                  <a:txBody>
                    <a:bodyPr/>
                    <a:lstStyle/>
                    <a:p>
                      <a:r>
                        <a:rPr lang="fa-IR" sz="1100" kern="1200" dirty="0" smtClean="0"/>
                        <a:t>الگوریتم</a:t>
                      </a:r>
                      <a:r>
                        <a:rPr lang="en-US" sz="1100" kern="1200" baseline="0" dirty="0" smtClean="0"/>
                        <a:t> </a:t>
                      </a:r>
                      <a:r>
                        <a:rPr lang="fa-IR" sz="1100" kern="1200" dirty="0" smtClean="0"/>
                        <a:t>های دقیق </a:t>
                      </a:r>
                      <a:endParaRPr lang="en-US" sz="1100" dirty="0"/>
                    </a:p>
                  </a:txBody>
                  <a:tcPr/>
                </a:tc>
                <a:tc>
                  <a:txBody>
                    <a:bodyPr/>
                    <a:lstStyle/>
                    <a:p>
                      <a:r>
                        <a:rPr lang="fa-IR" sz="1100" kern="1200" dirty="0" smtClean="0"/>
                        <a:t>کریستوفایدز و مینگوزی در سال 1995، کریستوفایدز و همکارانش در سال 1981 و توس و ویگو در سال 2002 </a:t>
                      </a:r>
                      <a:endParaRPr lang="en-US" sz="1100" dirty="0"/>
                    </a:p>
                  </a:txBody>
                  <a:tcPr/>
                </a:tc>
              </a:tr>
              <a:tr h="280046">
                <a:tc>
                  <a:txBody>
                    <a:bodyPr/>
                    <a:lstStyle/>
                    <a:p>
                      <a:r>
                        <a:rPr lang="fa-IR" sz="1100" kern="1200" dirty="0" smtClean="0"/>
                        <a:t>الگوریتم شاخه و کران </a:t>
                      </a:r>
                      <a:endParaRPr lang="en-US" sz="1100" dirty="0"/>
                    </a:p>
                  </a:txBody>
                  <a:tcPr/>
                </a:tc>
                <a:tc>
                  <a:txBody>
                    <a:bodyPr/>
                    <a:lstStyle/>
                    <a:p>
                      <a:r>
                        <a:rPr lang="fa-IR" sz="1100" kern="1200" dirty="0" smtClean="0"/>
                        <a:t>فیشر در سال 1994 </a:t>
                      </a:r>
                      <a:endParaRPr lang="en-US" sz="1100" dirty="0"/>
                    </a:p>
                  </a:txBody>
                  <a:tcPr/>
                </a:tc>
              </a:tr>
              <a:tr h="280046">
                <a:tc>
                  <a:txBody>
                    <a:bodyPr/>
                    <a:lstStyle/>
                    <a:p>
                      <a:r>
                        <a:rPr lang="fa-IR" sz="1100" dirty="0" smtClean="0"/>
                        <a:t>دیگر</a:t>
                      </a:r>
                      <a:r>
                        <a:rPr lang="fa-IR" sz="1100" baseline="0" dirty="0" smtClean="0"/>
                        <a:t> روش های حل......</a:t>
                      </a:r>
                      <a:endParaRPr lang="fa-IR" sz="1100" dirty="0" smtClean="0"/>
                    </a:p>
                  </a:txBody>
                  <a:tcPr/>
                </a:tc>
                <a:tc>
                  <a:txBody>
                    <a:bodyPr/>
                    <a:lstStyle/>
                    <a:p>
                      <a:r>
                        <a:rPr lang="fa-IR" sz="1100" dirty="0" smtClean="0"/>
                        <a:t>................</a:t>
                      </a:r>
                      <a:endParaRPr lang="en-US" sz="1100" dirty="0"/>
                    </a:p>
                  </a:txBody>
                  <a:tcPr/>
                </a:tc>
              </a:tr>
            </a:tbl>
          </a:graphicData>
        </a:graphic>
      </p:graphicFrame>
      <p:sp>
        <p:nvSpPr>
          <p:cNvPr id="8" name="TextBox 7"/>
          <p:cNvSpPr txBox="1"/>
          <p:nvPr/>
        </p:nvSpPr>
        <p:spPr>
          <a:xfrm>
            <a:off x="1981200" y="742950"/>
            <a:ext cx="6934200" cy="83099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rtl="1"/>
            <a:r>
              <a:rPr lang="fa-IR" sz="1600" dirty="0" smtClean="0"/>
              <a:t>بررسی روند مساله </a:t>
            </a:r>
            <a:r>
              <a:rPr lang="en-US" sz="1600" dirty="0" smtClean="0"/>
              <a:t>VRP</a:t>
            </a:r>
            <a:r>
              <a:rPr lang="fa-IR" sz="1600" dirty="0" smtClean="0"/>
              <a:t>از دیدگاه روش های حل در مقاطع مختلف زمانی محققان بسیاری ایده های متفاوتی را برای حل مساله </a:t>
            </a:r>
            <a:r>
              <a:rPr lang="en-US" sz="1600" dirty="0" smtClean="0"/>
              <a:t>VRP</a:t>
            </a:r>
            <a:r>
              <a:rPr lang="fa-IR" sz="1600" dirty="0" smtClean="0"/>
              <a:t>و انواع آن ارائه نموده اند که هر کدام به نوبه خود منجر به افزایش کیفیت جواب حاصله و یا کاهش زمان حل مورد نیاز برای حل آن گردیده است.</a:t>
            </a:r>
            <a:endParaRPr lang="en-US" sz="1600" dirty="0"/>
          </a:p>
        </p:txBody>
      </p:sp>
    </p:spTree>
  </p:cSld>
  <p:clrMapOvr>
    <a:masterClrMapping/>
  </p:clrMapOvr>
  <p:transition>
    <p:zo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3600" b="1" dirty="0" smtClean="0"/>
              <a:t>مسئله </a:t>
            </a:r>
            <a:r>
              <a:rPr lang="en-US" sz="3600" b="1" dirty="0" smtClean="0"/>
              <a:t>VRP</a:t>
            </a:r>
            <a:endParaRPr lang="en-US" sz="3600" b="1" dirty="0"/>
          </a:p>
        </p:txBody>
      </p:sp>
      <p:sp>
        <p:nvSpPr>
          <p:cNvPr id="3" name="Content Placeholder 2"/>
          <p:cNvSpPr>
            <a:spLocks noGrp="1"/>
          </p:cNvSpPr>
          <p:nvPr>
            <p:ph idx="1"/>
          </p:nvPr>
        </p:nvSpPr>
        <p:spPr>
          <a:xfrm>
            <a:off x="1981200" y="1200151"/>
            <a:ext cx="6934200" cy="3124199"/>
          </a:xfrm>
        </p:spPr>
        <p:style>
          <a:lnRef idx="2">
            <a:schemeClr val="accent1"/>
          </a:lnRef>
          <a:fillRef idx="1">
            <a:schemeClr val="lt1"/>
          </a:fillRef>
          <a:effectRef idx="0">
            <a:schemeClr val="accent1"/>
          </a:effectRef>
          <a:fontRef idx="minor">
            <a:schemeClr val="dk1"/>
          </a:fontRef>
        </p:style>
        <p:txBody>
          <a:bodyPr>
            <a:normAutofit fontScale="77500" lnSpcReduction="20000"/>
          </a:bodyPr>
          <a:lstStyle/>
          <a:p>
            <a:pPr>
              <a:buFont typeface="Wingdings" pitchFamily="2" charset="2"/>
              <a:buChar char="v"/>
            </a:pPr>
            <a:r>
              <a:rPr lang="en-US" dirty="0" smtClean="0"/>
              <a:t>VRP</a:t>
            </a:r>
            <a:r>
              <a:rPr lang="ar-SA" dirty="0" smtClean="0"/>
              <a:t>یکی از مسائل معروف </a:t>
            </a:r>
            <a:r>
              <a:rPr lang="ar-SA" dirty="0" smtClean="0">
                <a:solidFill>
                  <a:srgbClr val="FF0000"/>
                </a:solidFill>
              </a:rPr>
              <a:t>برنامه ریزی عدد صحیح </a:t>
            </a:r>
            <a:r>
              <a:rPr lang="ar-SA" dirty="0" smtClean="0"/>
              <a:t>می باشد که در طبقه </a:t>
            </a:r>
            <a:r>
              <a:rPr lang="ar-SA" dirty="0" smtClean="0">
                <a:solidFill>
                  <a:srgbClr val="FF0000"/>
                </a:solidFill>
              </a:rPr>
              <a:t>مسائل </a:t>
            </a:r>
            <a:r>
              <a:rPr lang="en-US" dirty="0" smtClean="0">
                <a:solidFill>
                  <a:srgbClr val="FF0000"/>
                </a:solidFill>
              </a:rPr>
              <a:t>NP-HARD</a:t>
            </a:r>
            <a:r>
              <a:rPr lang="ar-SA" dirty="0" smtClean="0"/>
              <a:t> قرار دارد بدین معنی که تلاش محاسباتی مورد نیاز برای حل این مسائل به طور نمایی با بزرگی مساله افزایش می یابد. </a:t>
            </a:r>
            <a:endParaRPr lang="fa-IR" dirty="0" smtClean="0"/>
          </a:p>
          <a:p>
            <a:pPr>
              <a:buNone/>
            </a:pPr>
            <a:endParaRPr lang="fa-IR" dirty="0" smtClean="0"/>
          </a:p>
          <a:p>
            <a:pPr>
              <a:buFont typeface="Wingdings" pitchFamily="2" charset="2"/>
              <a:buChar char="v"/>
            </a:pPr>
            <a:r>
              <a:rPr lang="ar-SA" dirty="0" smtClean="0"/>
              <a:t>برای چنین مسائلی اغلب بدست آوردن یکسری جواب های تقریبی یا تخمینی که می تواند سریع و با دقت کافی پیدا شوند مطلوب می باشد</a:t>
            </a:r>
            <a:r>
              <a:rPr lang="fa-IR" dirty="0" smtClean="0"/>
              <a:t>.</a:t>
            </a:r>
            <a:r>
              <a:rPr lang="en-US" dirty="0" smtClean="0"/>
              <a:t> </a:t>
            </a:r>
            <a:r>
              <a:rPr lang="ar-SA" dirty="0" smtClean="0"/>
              <a:t>معمولا این کار توسط متدهای ابتکاری که متکی بر بینش طبیعت مساله است انجام می شود</a:t>
            </a:r>
            <a:r>
              <a:rPr lang="fa-IR" dirty="0" smtClean="0"/>
              <a:t>.</a:t>
            </a:r>
            <a:endParaRPr lang="en-US" dirty="0"/>
          </a:p>
        </p:txBody>
      </p:sp>
      <p:sp>
        <p:nvSpPr>
          <p:cNvPr id="4" name="Slide Number Placeholder 3"/>
          <p:cNvSpPr>
            <a:spLocks noGrp="1"/>
          </p:cNvSpPr>
          <p:nvPr>
            <p:ph type="sldNum" sz="quarter" idx="12"/>
          </p:nvPr>
        </p:nvSpPr>
        <p:spPr/>
        <p:txBody>
          <a:bodyPr/>
          <a:lstStyle/>
          <a:p>
            <a:fld id="{1195FCE8-A431-46C9-9895-E9E5576EA88A}" type="slidenum">
              <a:rPr lang="en-US" smtClean="0"/>
              <a:pPr/>
              <a:t>17</a:t>
            </a:fld>
            <a:endParaRPr lang="en-US"/>
          </a:p>
        </p:txBody>
      </p:sp>
    </p:spTree>
  </p:cSld>
  <p:clrMapOvr>
    <a:masterClrMapping/>
  </p:clrMapOvr>
  <p:transition>
    <p:zo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23950"/>
            <a:ext cx="8229600" cy="857250"/>
          </a:xfrm>
        </p:spPr>
        <p:txBody>
          <a:bodyPr>
            <a:noAutofit/>
          </a:bodyPr>
          <a:lstStyle/>
          <a:p>
            <a:r>
              <a:rPr lang="ar-SA" sz="3200" b="1" dirty="0" smtClean="0"/>
              <a:t>این مسئله بهینه سازی ترکیباتی به طور مفهومی روی فصل مشترک دو مسأله معروف زیر می باش</a:t>
            </a:r>
            <a:r>
              <a:rPr lang="fa-IR" sz="3200" b="1" dirty="0" smtClean="0"/>
              <a:t>د:</a:t>
            </a:r>
            <a:endParaRPr lang="en-US" sz="3200" b="1" dirty="0"/>
          </a:p>
        </p:txBody>
      </p:sp>
      <p:sp>
        <p:nvSpPr>
          <p:cNvPr id="3" name="Content Placeholder 2"/>
          <p:cNvSpPr>
            <a:spLocks noGrp="1"/>
          </p:cNvSpPr>
          <p:nvPr>
            <p:ph idx="1"/>
          </p:nvPr>
        </p:nvSpPr>
        <p:spPr>
          <a:xfrm>
            <a:off x="2133600" y="2419350"/>
            <a:ext cx="4953000" cy="1828800"/>
          </a:xfrm>
        </p:spPr>
        <p:style>
          <a:lnRef idx="2">
            <a:schemeClr val="accent1"/>
          </a:lnRef>
          <a:fillRef idx="1">
            <a:schemeClr val="lt1"/>
          </a:fillRef>
          <a:effectRef idx="0">
            <a:schemeClr val="accent1"/>
          </a:effectRef>
          <a:fontRef idx="minor">
            <a:schemeClr val="dk1"/>
          </a:fontRef>
        </p:style>
        <p:txBody>
          <a:bodyPr>
            <a:normAutofit/>
          </a:bodyPr>
          <a:lstStyle/>
          <a:p>
            <a:pPr algn="r">
              <a:buFont typeface="Wingdings" pitchFamily="2" charset="2"/>
              <a:buChar char="v"/>
            </a:pPr>
            <a:r>
              <a:rPr lang="fa-IR" sz="2400" b="1" dirty="0" smtClean="0"/>
              <a:t>مساله فروشنده دوره گرد (</a:t>
            </a:r>
            <a:r>
              <a:rPr lang="en-US" sz="2400" b="1" dirty="0" smtClean="0"/>
              <a:t>TSP</a:t>
            </a:r>
            <a:r>
              <a:rPr lang="fa-IR" sz="2400" b="1" dirty="0" smtClean="0"/>
              <a:t>)</a:t>
            </a:r>
            <a:r>
              <a:rPr lang="fa-IR" sz="2400" dirty="0" smtClean="0"/>
              <a:t>:</a:t>
            </a:r>
            <a:endParaRPr lang="en-US" sz="2400" dirty="0" smtClean="0"/>
          </a:p>
          <a:p>
            <a:pPr algn="r"/>
            <a:r>
              <a:rPr lang="en-US" sz="2400" dirty="0" smtClean="0"/>
              <a:t>Traveling Salesman Problem</a:t>
            </a:r>
          </a:p>
          <a:p>
            <a:pPr algn="r">
              <a:buFont typeface="Wingdings" pitchFamily="2" charset="2"/>
              <a:buChar char="v"/>
            </a:pPr>
            <a:r>
              <a:rPr lang="fa-IR" sz="2400" b="1" dirty="0" smtClean="0"/>
              <a:t>مساله پرکردن ظرف (</a:t>
            </a:r>
            <a:r>
              <a:rPr lang="en-US" sz="2400" b="1" dirty="0" smtClean="0"/>
              <a:t>BPP</a:t>
            </a:r>
            <a:r>
              <a:rPr lang="fa-IR" sz="2400" b="1" dirty="0" smtClean="0"/>
              <a:t>):</a:t>
            </a:r>
          </a:p>
          <a:p>
            <a:pPr algn="r"/>
            <a:r>
              <a:rPr lang="en-US" sz="2400" dirty="0" smtClean="0"/>
              <a:t> Bin Packing Problem</a:t>
            </a:r>
          </a:p>
          <a:p>
            <a:pPr>
              <a:buFont typeface="Wingdings" pitchFamily="2" charset="2"/>
              <a:buChar char="v"/>
            </a:pPr>
            <a:endParaRPr lang="en-US" sz="2400" dirty="0"/>
          </a:p>
        </p:txBody>
      </p:sp>
      <p:sp>
        <p:nvSpPr>
          <p:cNvPr id="4" name="Slide Number Placeholder 3"/>
          <p:cNvSpPr>
            <a:spLocks noGrp="1"/>
          </p:cNvSpPr>
          <p:nvPr>
            <p:ph type="sldNum" sz="quarter" idx="12"/>
          </p:nvPr>
        </p:nvSpPr>
        <p:spPr/>
        <p:txBody>
          <a:bodyPr/>
          <a:lstStyle/>
          <a:p>
            <a:fld id="{1195FCE8-A431-46C9-9895-E9E5576EA88A}" type="slidenum">
              <a:rPr lang="en-US" smtClean="0"/>
              <a:pPr/>
              <a:t>18</a:t>
            </a:fld>
            <a:endParaRPr lang="en-US"/>
          </a:p>
        </p:txBody>
      </p:sp>
    </p:spTree>
  </p:cSld>
  <p:clrMapOvr>
    <a:masterClrMapping/>
  </p:clrMapOvr>
  <p:transition>
    <p:zo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dirty="0" smtClean="0"/>
              <a:t>مساله فروشنده دوره گرد</a:t>
            </a:r>
            <a:endParaRPr lang="en-US" b="1" dirty="0"/>
          </a:p>
        </p:txBody>
      </p:sp>
      <p:sp>
        <p:nvSpPr>
          <p:cNvPr id="3" name="Content Placeholder 2"/>
          <p:cNvSpPr>
            <a:spLocks noGrp="1"/>
          </p:cNvSpPr>
          <p:nvPr>
            <p:ph idx="1"/>
          </p:nvPr>
        </p:nvSpPr>
        <p:spPr>
          <a:xfrm>
            <a:off x="1905000" y="1200151"/>
            <a:ext cx="6934200" cy="1904999"/>
          </a:xfrm>
        </p:spPr>
        <p:style>
          <a:lnRef idx="2">
            <a:schemeClr val="accent1"/>
          </a:lnRef>
          <a:fillRef idx="1">
            <a:schemeClr val="lt1"/>
          </a:fillRef>
          <a:effectRef idx="0">
            <a:schemeClr val="accent1"/>
          </a:effectRef>
          <a:fontRef idx="minor">
            <a:schemeClr val="dk1"/>
          </a:fontRef>
        </p:style>
        <p:txBody>
          <a:bodyPr>
            <a:noAutofit/>
          </a:bodyPr>
          <a:lstStyle/>
          <a:p>
            <a:pPr>
              <a:buNone/>
            </a:pPr>
            <a:r>
              <a:rPr lang="ar-SA" sz="2400" dirty="0" smtClean="0"/>
              <a:t>این مساله در ارتباط با فروشنده ای است که از شهر و یا خانه خود شروع به سفر نموده و پس از طی کوتاهترین مسیر ممکن در بین مجموعه ای از شهرها و یا مشتریان به شهر خود باز می گردد با این شرط که هر شهر و یا مشتری می بایست دقیقا یکبار ملاقات گردند</a:t>
            </a:r>
            <a:r>
              <a:rPr lang="fa-IR" sz="2400" dirty="0" smtClean="0"/>
              <a:t>.</a:t>
            </a:r>
            <a:endParaRPr lang="en-US" sz="2400" dirty="0"/>
          </a:p>
        </p:txBody>
      </p:sp>
      <p:sp>
        <p:nvSpPr>
          <p:cNvPr id="4" name="Slide Number Placeholder 3"/>
          <p:cNvSpPr>
            <a:spLocks noGrp="1"/>
          </p:cNvSpPr>
          <p:nvPr>
            <p:ph type="sldNum" sz="quarter" idx="12"/>
          </p:nvPr>
        </p:nvSpPr>
        <p:spPr/>
        <p:txBody>
          <a:bodyPr/>
          <a:lstStyle/>
          <a:p>
            <a:fld id="{1195FCE8-A431-46C9-9895-E9E5576EA88A}" type="slidenum">
              <a:rPr lang="en-US" smtClean="0"/>
              <a:pPr/>
              <a:t>19</a:t>
            </a:fld>
            <a:endParaRPr lang="en-US"/>
          </a:p>
        </p:txBody>
      </p:sp>
    </p:spTree>
  </p:cSld>
  <p:clrMapOvr>
    <a:masterClrMapping/>
  </p:clrMapOvr>
  <p:transition>
    <p:zo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3600" b="1" dirty="0" smtClean="0"/>
              <a:t>مقدمه</a:t>
            </a:r>
            <a:endParaRPr lang="en-US" sz="3600" b="1" dirty="0"/>
          </a:p>
        </p:txBody>
      </p:sp>
      <p:sp>
        <p:nvSpPr>
          <p:cNvPr id="3" name="Content Placeholder 2"/>
          <p:cNvSpPr>
            <a:spLocks noGrp="1"/>
          </p:cNvSpPr>
          <p:nvPr>
            <p:ph idx="1"/>
          </p:nvPr>
        </p:nvSpPr>
        <p:spPr>
          <a:xfrm>
            <a:off x="533400" y="1428750"/>
            <a:ext cx="8153400" cy="3124200"/>
          </a:xfrm>
        </p:spPr>
        <p:style>
          <a:lnRef idx="2">
            <a:schemeClr val="accent1"/>
          </a:lnRef>
          <a:fillRef idx="1">
            <a:schemeClr val="lt1"/>
          </a:fillRef>
          <a:effectRef idx="0">
            <a:schemeClr val="accent1"/>
          </a:effectRef>
          <a:fontRef idx="minor">
            <a:schemeClr val="dk1"/>
          </a:fontRef>
        </p:style>
        <p:txBody>
          <a:bodyPr>
            <a:normAutofit fontScale="70000" lnSpcReduction="20000"/>
          </a:bodyPr>
          <a:lstStyle/>
          <a:p>
            <a:pPr algn="r"/>
            <a:r>
              <a:rPr lang="ar-SA" dirty="0" smtClean="0"/>
              <a:t>مسئله‌ی مسیریابی وسیله‌ی نقلیه از مهم‌ترین مسائل در مدیریت </a:t>
            </a:r>
            <a:r>
              <a:rPr lang="ar-SA" dirty="0" smtClean="0">
                <a:solidFill>
                  <a:srgbClr val="FF0000"/>
                </a:solidFill>
              </a:rPr>
              <a:t>توزیع</a:t>
            </a:r>
            <a:r>
              <a:rPr lang="ar-SA" dirty="0" smtClean="0"/>
              <a:t> است و هدف آن، </a:t>
            </a:r>
            <a:r>
              <a:rPr lang="ar-SA" dirty="0" smtClean="0">
                <a:solidFill>
                  <a:srgbClr val="FF0000"/>
                </a:solidFill>
              </a:rPr>
              <a:t>یافتن مسیرهای بهینه برای توزیع محموله‌های مختلف </a:t>
            </a:r>
            <a:r>
              <a:rPr lang="ar-SA" dirty="0" smtClean="0"/>
              <a:t>می‌باشد‌.</a:t>
            </a:r>
            <a:endParaRPr lang="fa-IR" dirty="0" smtClean="0"/>
          </a:p>
          <a:p>
            <a:pPr algn="r"/>
            <a:endParaRPr lang="fa-IR" dirty="0" smtClean="0"/>
          </a:p>
          <a:p>
            <a:pPr algn="r"/>
            <a:r>
              <a:rPr lang="ar-SA" dirty="0" smtClean="0"/>
              <a:t>یکی از استراتژی‌های نو که طی دهه اخیر پتانسیل بسیار خوبی برای کنترل هزینه‌های شبکه توزیع محصولات در زنجیره تامین از خود نشان داده است</a:t>
            </a:r>
            <a:r>
              <a:rPr lang="fa-IR" dirty="0" smtClean="0"/>
              <a:t>،</a:t>
            </a:r>
            <a:r>
              <a:rPr lang="ar-SA" dirty="0" smtClean="0"/>
              <a:t> رویکرد استفاده از </a:t>
            </a:r>
            <a:r>
              <a:rPr lang="ar-SA" dirty="0" smtClean="0">
                <a:solidFill>
                  <a:srgbClr val="C00000"/>
                </a:solidFill>
              </a:rPr>
              <a:t>باراندازهای متقاطع </a:t>
            </a:r>
            <a:r>
              <a:rPr lang="ar-SA" dirty="0" smtClean="0"/>
              <a:t>به عنوان حلقه واسط میان تولید کنندگان نهایی محصولات و خرده فروشان می باشد. این مراکز قادراند ضمن افزایش گردش موجودی در زنجیره، از طریق تسهیل حمل و نقل در مقیاس اقتصادی کاهش هزینه‌ های لجستیکی را سبب شوند</a:t>
            </a:r>
            <a:r>
              <a:rPr lang="fa-IR" dirty="0" smtClean="0"/>
              <a:t>.</a:t>
            </a:r>
          </a:p>
          <a:p>
            <a:pPr algn="r"/>
            <a:r>
              <a:rPr lang="ar-SA" dirty="0" smtClean="0"/>
              <a:t> یکی از مواردی که تاثیر زیادی بر هزینه های بارانداز متقاطع دارد، </a:t>
            </a:r>
            <a:r>
              <a:rPr lang="ar-SA" dirty="0" smtClean="0">
                <a:solidFill>
                  <a:srgbClr val="C00000"/>
                </a:solidFill>
              </a:rPr>
              <a:t>مساله تعیین مسیر حرکت خودروها</a:t>
            </a:r>
            <a:r>
              <a:rPr lang="en-US" dirty="0" smtClean="0">
                <a:solidFill>
                  <a:srgbClr val="C00000"/>
                </a:solidFill>
              </a:rPr>
              <a:t> (VRP) </a:t>
            </a:r>
            <a:r>
              <a:rPr lang="ar-SA" dirty="0" smtClean="0"/>
              <a:t>در محیط بیرونی بارانداز متقاطع می باشد</a:t>
            </a:r>
            <a:r>
              <a:rPr lang="fa-IR" dirty="0" smtClean="0"/>
              <a:t>.</a:t>
            </a:r>
            <a:r>
              <a:rPr lang="ar-SA" dirty="0" smtClean="0"/>
              <a:t> </a:t>
            </a:r>
            <a:endParaRPr lang="fa-IR" dirty="0" smtClean="0"/>
          </a:p>
        </p:txBody>
      </p:sp>
      <p:sp>
        <p:nvSpPr>
          <p:cNvPr id="4" name="Slide Number Placeholder 3"/>
          <p:cNvSpPr>
            <a:spLocks noGrp="1"/>
          </p:cNvSpPr>
          <p:nvPr>
            <p:ph type="sldNum" sz="quarter" idx="12"/>
          </p:nvPr>
        </p:nvSpPr>
        <p:spPr/>
        <p:txBody>
          <a:bodyPr/>
          <a:lstStyle/>
          <a:p>
            <a:fld id="{1195FCE8-A431-46C9-9895-E9E5576EA88A}" type="slidenum">
              <a:rPr lang="en-US" smtClean="0"/>
              <a:pPr/>
              <a:t>2</a:t>
            </a:fld>
            <a:endParaRPr lang="en-US"/>
          </a:p>
        </p:txBody>
      </p:sp>
    </p:spTree>
  </p:cSld>
  <p:clrMapOvr>
    <a:masterClrMapping/>
  </p:clrMapOvr>
  <p:transition>
    <p:zo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90550"/>
            <a:ext cx="8229600" cy="857250"/>
          </a:xfrm>
        </p:spPr>
        <p:txBody>
          <a:bodyPr/>
          <a:lstStyle/>
          <a:p>
            <a:r>
              <a:rPr lang="fa-IR" b="1" dirty="0" smtClean="0"/>
              <a:t>تابع هدف</a:t>
            </a:r>
            <a:endParaRPr lang="en-US" b="1" dirty="0"/>
          </a:p>
        </p:txBody>
      </p:sp>
      <p:sp>
        <p:nvSpPr>
          <p:cNvPr id="3" name="Content Placeholder 2"/>
          <p:cNvSpPr>
            <a:spLocks noGrp="1"/>
          </p:cNvSpPr>
          <p:nvPr>
            <p:ph idx="1"/>
          </p:nvPr>
        </p:nvSpPr>
        <p:spPr>
          <a:xfrm>
            <a:off x="228600" y="1428750"/>
            <a:ext cx="8610600" cy="1613520"/>
          </a:xfrm>
        </p:spPr>
        <p:style>
          <a:lnRef idx="2">
            <a:schemeClr val="accent1"/>
          </a:lnRef>
          <a:fillRef idx="1">
            <a:schemeClr val="lt1"/>
          </a:fillRef>
          <a:effectRef idx="0">
            <a:schemeClr val="accent1"/>
          </a:effectRef>
          <a:fontRef idx="minor">
            <a:schemeClr val="dk1"/>
          </a:fontRef>
        </p:style>
        <p:txBody>
          <a:bodyPr>
            <a:normAutofit fontScale="70000" lnSpcReduction="20000"/>
          </a:bodyPr>
          <a:lstStyle/>
          <a:p>
            <a:pPr algn="r">
              <a:buFont typeface="Arial" pitchFamily="34" charset="0"/>
              <a:buChar char="•"/>
            </a:pPr>
            <a:r>
              <a:rPr lang="ar-SA" dirty="0" smtClean="0"/>
              <a:t>در این مساله به هر کناره مقدار </a:t>
            </a:r>
            <a:r>
              <a:rPr lang="en-US" dirty="0" smtClean="0"/>
              <a:t>d</a:t>
            </a:r>
            <a:r>
              <a:rPr lang="ar-SA" dirty="0" smtClean="0"/>
              <a:t> تخصیص داده می شود که طول کناره ( </a:t>
            </a:r>
            <a:r>
              <a:rPr lang="en-US" dirty="0" err="1" smtClean="0"/>
              <a:t>I,j</a:t>
            </a:r>
            <a:r>
              <a:rPr lang="ar-SA" dirty="0" smtClean="0"/>
              <a:t>) بوده و نشان دهنده مسافت بین شهر </a:t>
            </a:r>
            <a:r>
              <a:rPr lang="en-US" dirty="0" err="1" smtClean="0"/>
              <a:t>i</a:t>
            </a:r>
            <a:r>
              <a:rPr lang="ar-SA" dirty="0" smtClean="0"/>
              <a:t>و </a:t>
            </a:r>
            <a:r>
              <a:rPr lang="en-US" dirty="0" smtClean="0"/>
              <a:t>j</a:t>
            </a:r>
            <a:r>
              <a:rPr lang="ar-SA" dirty="0" smtClean="0"/>
              <a:t> می باشد. </a:t>
            </a:r>
            <a:endParaRPr lang="en-US" dirty="0" smtClean="0"/>
          </a:p>
          <a:p>
            <a:pPr algn="r">
              <a:buFont typeface="Arial" pitchFamily="34" charset="0"/>
              <a:buChar char="•"/>
            </a:pPr>
            <a:r>
              <a:rPr lang="ar-SA" dirty="0" smtClean="0"/>
              <a:t>در</a:t>
            </a:r>
            <a:r>
              <a:rPr lang="en-US" dirty="0" smtClean="0"/>
              <a:t>TSP</a:t>
            </a:r>
            <a:r>
              <a:rPr lang="ar-SA" dirty="0" smtClean="0"/>
              <a:t>هدف پیدا نمودن سیکل هامیلت</a:t>
            </a:r>
            <a:r>
              <a:rPr lang="fa-IR" dirty="0" smtClean="0"/>
              <a:t>و</a:t>
            </a:r>
            <a:r>
              <a:rPr lang="ar-SA" dirty="0" smtClean="0"/>
              <a:t>نی با کمترین طول در گراف می باشد</a:t>
            </a:r>
            <a:r>
              <a:rPr lang="en-US" dirty="0" smtClean="0"/>
              <a:t>.</a:t>
            </a:r>
            <a:r>
              <a:rPr lang="ar-SA" dirty="0" smtClean="0"/>
              <a:t> </a:t>
            </a:r>
            <a:endParaRPr lang="en-US" dirty="0" smtClean="0"/>
          </a:p>
          <a:p>
            <a:pPr algn="r">
              <a:buFont typeface="Arial" pitchFamily="34" charset="0"/>
              <a:buChar char="•"/>
            </a:pPr>
            <a:r>
              <a:rPr lang="ar-SA" dirty="0" smtClean="0"/>
              <a:t>تابع هدف در </a:t>
            </a:r>
            <a:r>
              <a:rPr lang="en-US" dirty="0" smtClean="0"/>
              <a:t>TSP</a:t>
            </a:r>
            <a:r>
              <a:rPr lang="ar-SA" dirty="0" smtClean="0"/>
              <a:t>به فرم رابطه زیر می باشد که </a:t>
            </a:r>
            <a:r>
              <a:rPr lang="en-US" dirty="0" smtClean="0"/>
              <a:t>x</a:t>
            </a:r>
            <a:r>
              <a:rPr lang="ar-SA" dirty="0" smtClean="0"/>
              <a:t> برابر با یک است </a:t>
            </a:r>
            <a:r>
              <a:rPr lang="fa-IR" dirty="0" smtClean="0"/>
              <a:t>،</a:t>
            </a:r>
            <a:r>
              <a:rPr lang="ar-SA" dirty="0" smtClean="0"/>
              <a:t>اگر تور تشکیل شده </a:t>
            </a:r>
            <a:r>
              <a:rPr lang="en-US" dirty="0" smtClean="0"/>
              <a:t>TSP</a:t>
            </a:r>
            <a:r>
              <a:rPr lang="ar-SA" dirty="0" smtClean="0"/>
              <a:t> شامل کناره ( </a:t>
            </a:r>
            <a:r>
              <a:rPr lang="en-US" dirty="0" err="1" smtClean="0"/>
              <a:t>i,j</a:t>
            </a:r>
            <a:r>
              <a:rPr lang="ar-SA" dirty="0" smtClean="0"/>
              <a:t>) بوده ودر غیر اینصورت برابر با صفر می باشد</a:t>
            </a:r>
            <a:r>
              <a:rPr lang="fa-IR" dirty="0" smtClean="0"/>
              <a:t>.</a:t>
            </a:r>
            <a:endParaRPr lang="en-US" dirty="0" smtClean="0"/>
          </a:p>
          <a:p>
            <a:endParaRPr lang="en-US" dirty="0"/>
          </a:p>
        </p:txBody>
      </p:sp>
      <p:sp>
        <p:nvSpPr>
          <p:cNvPr id="4" name="Slide Number Placeholder 3"/>
          <p:cNvSpPr>
            <a:spLocks noGrp="1"/>
          </p:cNvSpPr>
          <p:nvPr>
            <p:ph type="sldNum" sz="quarter" idx="12"/>
          </p:nvPr>
        </p:nvSpPr>
        <p:spPr/>
        <p:txBody>
          <a:bodyPr/>
          <a:lstStyle/>
          <a:p>
            <a:fld id="{1195FCE8-A431-46C9-9895-E9E5576EA88A}" type="slidenum">
              <a:rPr lang="en-US" smtClean="0"/>
              <a:pPr/>
              <a:t>20</a:t>
            </a:fld>
            <a:endParaRPr lang="en-US"/>
          </a:p>
        </p:txBody>
      </p:sp>
      <p:pic>
        <p:nvPicPr>
          <p:cNvPr id="1027" name="Picture 3" descr="C:\Users\Mehran\Documents\Bluetooth Folder\Screenshot_2016-11-15-19-45-24-1.png"/>
          <p:cNvPicPr>
            <a:picLocks noChangeAspect="1" noChangeArrowheads="1"/>
          </p:cNvPicPr>
          <p:nvPr/>
        </p:nvPicPr>
        <p:blipFill>
          <a:blip r:embed="rId3"/>
          <a:srcRect t="31475" b="23607"/>
          <a:stretch>
            <a:fillRect/>
          </a:stretch>
        </p:blipFill>
        <p:spPr bwMode="auto">
          <a:xfrm>
            <a:off x="152400" y="3562350"/>
            <a:ext cx="2286000" cy="1143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122" name="Picture 2" descr="C:\Users\Mehran\Documents\Bluetooth Folder\tsp1.gif"/>
          <p:cNvPicPr>
            <a:picLocks noChangeAspect="1" noChangeArrowheads="1"/>
          </p:cNvPicPr>
          <p:nvPr/>
        </p:nvPicPr>
        <p:blipFill>
          <a:blip r:embed="rId4"/>
          <a:srcRect/>
          <a:stretch>
            <a:fillRect/>
          </a:stretch>
        </p:blipFill>
        <p:spPr bwMode="auto">
          <a:xfrm>
            <a:off x="2895600" y="3181350"/>
            <a:ext cx="6086475" cy="1676400"/>
          </a:xfrm>
          <a:prstGeom prst="rect">
            <a:avLst/>
          </a:prstGeom>
          <a:noFill/>
        </p:spPr>
      </p:pic>
    </p:spTree>
  </p:cSld>
  <p:clrMapOvr>
    <a:masterClrMapping/>
  </p:clrMapOvr>
  <p:transition>
    <p:zo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19150"/>
            <a:ext cx="8229600" cy="857250"/>
          </a:xfrm>
        </p:spPr>
        <p:txBody>
          <a:bodyPr>
            <a:normAutofit/>
          </a:bodyPr>
          <a:lstStyle/>
          <a:p>
            <a:r>
              <a:rPr lang="ar-SA" sz="3600" b="1" dirty="0" smtClean="0"/>
              <a:t>یک نمونه ورودی وخروجی برای</a:t>
            </a:r>
            <a:r>
              <a:rPr lang="en-US" sz="3600" b="1" dirty="0" smtClean="0"/>
              <a:t>TSP</a:t>
            </a:r>
            <a:endParaRPr lang="en-US" sz="3600" b="1" dirty="0"/>
          </a:p>
        </p:txBody>
      </p:sp>
      <p:pic>
        <p:nvPicPr>
          <p:cNvPr id="4" name="Content Placeholder 3" descr="E:\kehtari\2 002.jpg"/>
          <p:cNvPicPr>
            <a:picLocks noGrp="1"/>
          </p:cNvPicPr>
          <p:nvPr>
            <p:ph idx="1"/>
          </p:nvPr>
        </p:nvPicPr>
        <p:blipFill>
          <a:blip r:embed="rId2"/>
          <a:srcRect/>
          <a:stretch>
            <a:fillRect/>
          </a:stretch>
        </p:blipFill>
        <p:spPr bwMode="auto">
          <a:xfrm>
            <a:off x="838200" y="1657350"/>
            <a:ext cx="7467600" cy="31623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1195FCE8-A431-46C9-9895-E9E5576EA88A}" type="slidenum">
              <a:rPr lang="en-US" smtClean="0"/>
              <a:pPr/>
              <a:t>21</a:t>
            </a:fld>
            <a:endParaRPr lang="en-US"/>
          </a:p>
        </p:txBody>
      </p:sp>
    </p:spTree>
  </p:cSld>
  <p:clrMapOvr>
    <a:masterClrMapping/>
  </p:clrMapOvr>
  <p:transition>
    <p:zo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3600" b="1" dirty="0" smtClean="0"/>
              <a:t>مساله پرکردن ظرف</a:t>
            </a:r>
            <a:endParaRPr lang="en-US" sz="3600" b="1" dirty="0"/>
          </a:p>
        </p:txBody>
      </p:sp>
      <p:sp>
        <p:nvSpPr>
          <p:cNvPr id="4" name="Slide Number Placeholder 3"/>
          <p:cNvSpPr>
            <a:spLocks noGrp="1"/>
          </p:cNvSpPr>
          <p:nvPr>
            <p:ph type="sldNum" sz="quarter" idx="12"/>
          </p:nvPr>
        </p:nvSpPr>
        <p:spPr/>
        <p:txBody>
          <a:bodyPr/>
          <a:lstStyle/>
          <a:p>
            <a:fld id="{1195FCE8-A431-46C9-9895-E9E5576EA88A}" type="slidenum">
              <a:rPr lang="en-US" smtClean="0"/>
              <a:pPr/>
              <a:t>22</a:t>
            </a:fld>
            <a:endParaRPr lang="en-US"/>
          </a:p>
        </p:txBody>
      </p:sp>
      <p:pic>
        <p:nvPicPr>
          <p:cNvPr id="5" name="Content Placeholder 6"/>
          <p:cNvPicPr>
            <a:picLocks noGrp="1" noChangeAspect="1"/>
          </p:cNvPicPr>
          <p:nvPr>
            <p:ph idx="1"/>
          </p:nvPr>
        </p:nvPicPr>
        <p:blipFill>
          <a:blip r:embed="rId3"/>
          <a:stretch>
            <a:fillRect/>
          </a:stretch>
        </p:blipFill>
        <p:spPr>
          <a:xfrm>
            <a:off x="2738144" y="1200150"/>
            <a:ext cx="5420311" cy="3581400"/>
          </a:xfrm>
          <a:prstGeom prst="rect">
            <a:avLst/>
          </a:prstGeom>
        </p:spPr>
      </p:pic>
    </p:spTree>
  </p:cSld>
  <p:clrMapOvr>
    <a:masterClrMapping/>
  </p:clrMapOvr>
  <p:transition>
    <p:zo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95350"/>
            <a:ext cx="8229600" cy="857250"/>
          </a:xfrm>
        </p:spPr>
        <p:txBody>
          <a:bodyPr>
            <a:normAutofit/>
          </a:bodyPr>
          <a:lstStyle/>
          <a:p>
            <a:r>
              <a:rPr lang="ar-SA" sz="3600" b="1" dirty="0" smtClean="0"/>
              <a:t>یک نمونه ورودی وخروجی برای مساله</a:t>
            </a:r>
            <a:r>
              <a:rPr lang="en-US" sz="3600" b="1" dirty="0" smtClean="0"/>
              <a:t>BPP</a:t>
            </a:r>
            <a:endParaRPr lang="en-US" sz="3600" b="1" dirty="0"/>
          </a:p>
        </p:txBody>
      </p:sp>
      <p:pic>
        <p:nvPicPr>
          <p:cNvPr id="4" name="Content Placeholder 3" descr="E:\kehtari\2 0022.jpg"/>
          <p:cNvPicPr>
            <a:picLocks noGrp="1"/>
          </p:cNvPicPr>
          <p:nvPr>
            <p:ph idx="1"/>
          </p:nvPr>
        </p:nvPicPr>
        <p:blipFill>
          <a:blip r:embed="rId2"/>
          <a:srcRect/>
          <a:stretch>
            <a:fillRect/>
          </a:stretch>
        </p:blipFill>
        <p:spPr bwMode="auto">
          <a:xfrm>
            <a:off x="685800" y="1809750"/>
            <a:ext cx="7620000" cy="310515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1195FCE8-A431-46C9-9895-E9E5576EA88A}" type="slidenum">
              <a:rPr lang="en-US" smtClean="0"/>
              <a:pPr/>
              <a:t>23</a:t>
            </a:fld>
            <a:endParaRPr lang="en-US"/>
          </a:p>
        </p:txBody>
      </p:sp>
    </p:spTree>
  </p:cSld>
  <p:clrMapOvr>
    <a:masterClrMapping/>
  </p:clrMapOvr>
  <p:transition>
    <p:zo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sz="3600" b="1" dirty="0" smtClean="0"/>
              <a:t>محدودیت هایی در مسائل واقعی </a:t>
            </a:r>
            <a:r>
              <a:rPr lang="en-US" sz="3600" b="1" dirty="0" smtClean="0"/>
              <a:t>VRP</a:t>
            </a:r>
            <a:endParaRPr lang="en-US" sz="3600" b="1" dirty="0"/>
          </a:p>
        </p:txBody>
      </p:sp>
      <p:sp>
        <p:nvSpPr>
          <p:cNvPr id="3" name="Content Placeholder 2"/>
          <p:cNvSpPr>
            <a:spLocks noGrp="1"/>
          </p:cNvSpPr>
          <p:nvPr>
            <p:ph idx="1"/>
          </p:nvPr>
        </p:nvSpPr>
        <p:spPr>
          <a:xfrm>
            <a:off x="1905000" y="1200150"/>
            <a:ext cx="7010400" cy="3505199"/>
          </a:xfrm>
        </p:spPr>
        <p:style>
          <a:lnRef idx="2">
            <a:schemeClr val="accent1"/>
          </a:lnRef>
          <a:fillRef idx="1">
            <a:schemeClr val="lt1"/>
          </a:fillRef>
          <a:effectRef idx="0">
            <a:schemeClr val="accent1"/>
          </a:effectRef>
          <a:fontRef idx="minor">
            <a:schemeClr val="dk1"/>
          </a:fontRef>
        </p:style>
        <p:txBody>
          <a:bodyPr>
            <a:normAutofit fontScale="70000" lnSpcReduction="20000"/>
          </a:bodyPr>
          <a:lstStyle/>
          <a:p>
            <a:pPr lvl="0"/>
            <a:r>
              <a:rPr lang="fa-IR" dirty="0" smtClean="0"/>
              <a:t>هر وسیله نقلیه ظرفیت محدودی دارد (</a:t>
            </a:r>
            <a:r>
              <a:rPr lang="en-US" dirty="0" smtClean="0"/>
              <a:t>CVRP</a:t>
            </a:r>
            <a:r>
              <a:rPr lang="fa-IR" dirty="0" smtClean="0"/>
              <a:t>)</a:t>
            </a:r>
            <a:endParaRPr lang="en-US" dirty="0" smtClean="0"/>
          </a:p>
          <a:p>
            <a:pPr lvl="0"/>
            <a:r>
              <a:rPr lang="fa-IR" dirty="0" smtClean="0"/>
              <a:t>به هر مشتری باید در پنجره زمانی خاص خود سرویس داده شود (</a:t>
            </a:r>
            <a:r>
              <a:rPr lang="en-US" dirty="0" smtClean="0"/>
              <a:t>VRPTW</a:t>
            </a:r>
            <a:r>
              <a:rPr lang="fa-IR" dirty="0" smtClean="0"/>
              <a:t>)</a:t>
            </a:r>
            <a:endParaRPr lang="en-US" dirty="0" smtClean="0"/>
          </a:p>
          <a:p>
            <a:pPr lvl="0"/>
            <a:r>
              <a:rPr lang="fa-IR" dirty="0" smtClean="0"/>
              <a:t>عرضه کننده از دپوهای زیادی برای خدمت به مشتریان استفاده می کند (</a:t>
            </a:r>
            <a:r>
              <a:rPr lang="en-US" dirty="0" smtClean="0"/>
              <a:t>MDVRP</a:t>
            </a:r>
            <a:r>
              <a:rPr lang="fa-IR" dirty="0" smtClean="0"/>
              <a:t>) .</a:t>
            </a:r>
            <a:endParaRPr lang="en-US" dirty="0" smtClean="0"/>
          </a:p>
          <a:p>
            <a:pPr lvl="0"/>
            <a:r>
              <a:rPr lang="fa-IR" dirty="0" smtClean="0"/>
              <a:t>مشتریان ممکن است با وسایل نقلیه متفاوت سرویس داده شوند (</a:t>
            </a:r>
            <a:r>
              <a:rPr lang="en-US" dirty="0" smtClean="0"/>
              <a:t>SDVRP</a:t>
            </a:r>
            <a:r>
              <a:rPr lang="fa-IR" dirty="0" smtClean="0"/>
              <a:t>).</a:t>
            </a:r>
            <a:endParaRPr lang="en-US" dirty="0" smtClean="0"/>
          </a:p>
          <a:p>
            <a:pPr lvl="0"/>
            <a:r>
              <a:rPr lang="fa-IR" dirty="0" smtClean="0"/>
              <a:t>بعضی از پارامترها مانندمشتریان، تقاضاهایشان، زمان سرویس دهی و یا زمان سفر غیرثابت و یا احتمالی می باشند (</a:t>
            </a:r>
            <a:r>
              <a:rPr lang="en-US" dirty="0" smtClean="0"/>
              <a:t>SVRP</a:t>
            </a:r>
            <a:r>
              <a:rPr lang="fa-IR" dirty="0" smtClean="0"/>
              <a:t>)</a:t>
            </a:r>
            <a:endParaRPr lang="en-US" dirty="0" smtClean="0"/>
          </a:p>
          <a:p>
            <a:r>
              <a:rPr lang="fa-IR" dirty="0" smtClean="0"/>
              <a:t>عرضه نمودن تقاضای مشتریان ممکن است در طی چندین روز صورت پذیرد ( </a:t>
            </a:r>
            <a:r>
              <a:rPr lang="en-US" dirty="0" smtClean="0"/>
              <a:t>PVRP</a:t>
            </a:r>
            <a:r>
              <a:rPr lang="fa-IR" dirty="0" smtClean="0"/>
              <a:t>) </a:t>
            </a:r>
            <a:endParaRPr lang="en-US" dirty="0"/>
          </a:p>
        </p:txBody>
      </p:sp>
      <p:sp>
        <p:nvSpPr>
          <p:cNvPr id="4" name="Slide Number Placeholder 3"/>
          <p:cNvSpPr>
            <a:spLocks noGrp="1"/>
          </p:cNvSpPr>
          <p:nvPr>
            <p:ph type="sldNum" sz="quarter" idx="12"/>
          </p:nvPr>
        </p:nvSpPr>
        <p:spPr/>
        <p:txBody>
          <a:bodyPr/>
          <a:lstStyle/>
          <a:p>
            <a:fld id="{1195FCE8-A431-46C9-9895-E9E5576EA88A}" type="slidenum">
              <a:rPr lang="en-US" smtClean="0"/>
              <a:pPr/>
              <a:t>24</a:t>
            </a:fld>
            <a:endParaRPr lang="en-US"/>
          </a:p>
        </p:txBody>
      </p:sp>
    </p:spTree>
  </p:cSld>
  <p:clrMapOvr>
    <a:masterClrMapping/>
  </p:clrMapOvr>
  <p:transition>
    <p:zo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05000" y="895350"/>
            <a:ext cx="7086600" cy="3809999"/>
          </a:xfrm>
        </p:spPr>
        <p:style>
          <a:lnRef idx="2">
            <a:schemeClr val="accent1"/>
          </a:lnRef>
          <a:fillRef idx="1">
            <a:schemeClr val="lt1"/>
          </a:fillRef>
          <a:effectRef idx="0">
            <a:schemeClr val="accent1"/>
          </a:effectRef>
          <a:fontRef idx="minor">
            <a:schemeClr val="dk1"/>
          </a:fontRef>
        </p:style>
        <p:txBody>
          <a:bodyPr>
            <a:normAutofit fontScale="85000" lnSpcReduction="20000"/>
          </a:bodyPr>
          <a:lstStyle/>
          <a:p>
            <a:pPr lvl="0"/>
            <a:r>
              <a:rPr lang="ar-SA" dirty="0" smtClean="0"/>
              <a:t>مساله</a:t>
            </a:r>
            <a:r>
              <a:rPr lang="en-US" dirty="0" smtClean="0"/>
              <a:t> VRP</a:t>
            </a:r>
            <a:r>
              <a:rPr lang="ar-SA" dirty="0" smtClean="0"/>
              <a:t>ظرفیت دار (</a:t>
            </a:r>
            <a:r>
              <a:rPr lang="en-US" dirty="0" smtClean="0"/>
              <a:t>CVRP</a:t>
            </a:r>
            <a:r>
              <a:rPr lang="ar-SA" dirty="0" smtClean="0"/>
              <a:t>)</a:t>
            </a:r>
            <a:endParaRPr lang="en-US" dirty="0" smtClean="0"/>
          </a:p>
          <a:p>
            <a:pPr lvl="0"/>
            <a:r>
              <a:rPr lang="ar-SA" dirty="0" smtClean="0"/>
              <a:t>مساله</a:t>
            </a:r>
            <a:r>
              <a:rPr lang="en-US" dirty="0" smtClean="0"/>
              <a:t>VRP</a:t>
            </a:r>
            <a:r>
              <a:rPr lang="ar-SA" dirty="0" smtClean="0"/>
              <a:t> با چندین دپو (</a:t>
            </a:r>
            <a:r>
              <a:rPr lang="en-US" dirty="0" smtClean="0"/>
              <a:t>MDVRP</a:t>
            </a:r>
            <a:r>
              <a:rPr lang="ar-SA" dirty="0" smtClean="0"/>
              <a:t>)</a:t>
            </a:r>
            <a:endParaRPr lang="en-US" dirty="0" smtClean="0"/>
          </a:p>
          <a:p>
            <a:pPr lvl="0"/>
            <a:r>
              <a:rPr lang="ar-SA" dirty="0" smtClean="0"/>
              <a:t>مساله</a:t>
            </a:r>
            <a:r>
              <a:rPr lang="en-US" dirty="0" smtClean="0"/>
              <a:t>VRP</a:t>
            </a:r>
            <a:r>
              <a:rPr lang="ar-SA" dirty="0" smtClean="0"/>
              <a:t> همراه با شکستن عرضه محصولات به مشتریان (</a:t>
            </a:r>
            <a:r>
              <a:rPr lang="en-US" dirty="0" smtClean="0"/>
              <a:t>SDVRP</a:t>
            </a:r>
            <a:r>
              <a:rPr lang="ar-SA" dirty="0" smtClean="0"/>
              <a:t>)</a:t>
            </a:r>
            <a:endParaRPr lang="en-US" dirty="0" smtClean="0"/>
          </a:p>
          <a:p>
            <a:pPr lvl="0"/>
            <a:r>
              <a:rPr lang="ar-SA" dirty="0" smtClean="0"/>
              <a:t>مساله </a:t>
            </a:r>
            <a:r>
              <a:rPr lang="en-US" dirty="0" smtClean="0"/>
              <a:t>VRP</a:t>
            </a:r>
            <a:r>
              <a:rPr lang="ar-SA" dirty="0" smtClean="0"/>
              <a:t> دوره ای (</a:t>
            </a:r>
            <a:r>
              <a:rPr lang="en-US" dirty="0" smtClean="0"/>
              <a:t>PVRP </a:t>
            </a:r>
            <a:r>
              <a:rPr lang="ar-SA" dirty="0" smtClean="0"/>
              <a:t>)</a:t>
            </a:r>
            <a:endParaRPr lang="en-US" dirty="0" smtClean="0"/>
          </a:p>
          <a:p>
            <a:pPr lvl="0"/>
            <a:r>
              <a:rPr lang="ar-SA" dirty="0" smtClean="0"/>
              <a:t>مساله </a:t>
            </a:r>
            <a:r>
              <a:rPr lang="en-US" dirty="0" smtClean="0"/>
              <a:t>VRP</a:t>
            </a:r>
            <a:r>
              <a:rPr lang="ar-SA" dirty="0" smtClean="0"/>
              <a:t> احتمالی (</a:t>
            </a:r>
            <a:r>
              <a:rPr lang="en-US" dirty="0" smtClean="0"/>
              <a:t>SVRP</a:t>
            </a:r>
            <a:r>
              <a:rPr lang="ar-SA" dirty="0" smtClean="0"/>
              <a:t>)</a:t>
            </a:r>
            <a:endParaRPr lang="en-US" dirty="0" smtClean="0"/>
          </a:p>
          <a:p>
            <a:pPr lvl="0"/>
            <a:r>
              <a:rPr lang="ar-SA" dirty="0" smtClean="0"/>
              <a:t>مساله </a:t>
            </a:r>
            <a:r>
              <a:rPr lang="en-US" dirty="0" smtClean="0"/>
              <a:t>VRP</a:t>
            </a:r>
            <a:r>
              <a:rPr lang="ar-SA" dirty="0" smtClean="0"/>
              <a:t> همراه با کالاهای مرجوعی (</a:t>
            </a:r>
            <a:r>
              <a:rPr lang="en-US" dirty="0" smtClean="0"/>
              <a:t>VRPB</a:t>
            </a:r>
            <a:r>
              <a:rPr lang="ar-SA" dirty="0" smtClean="0"/>
              <a:t> )</a:t>
            </a:r>
            <a:endParaRPr lang="en-US" dirty="0" smtClean="0"/>
          </a:p>
          <a:p>
            <a:pPr lvl="0"/>
            <a:r>
              <a:rPr lang="ar-SA" dirty="0" smtClean="0"/>
              <a:t>مساله </a:t>
            </a:r>
            <a:r>
              <a:rPr lang="en-US" dirty="0" smtClean="0"/>
              <a:t>VRP</a:t>
            </a:r>
            <a:r>
              <a:rPr lang="ar-SA" dirty="0" smtClean="0"/>
              <a:t> همراه با سفارش وتحویل ( </a:t>
            </a:r>
            <a:r>
              <a:rPr lang="en-US" dirty="0" smtClean="0"/>
              <a:t>VRPPD</a:t>
            </a:r>
            <a:r>
              <a:rPr lang="ar-SA" dirty="0" smtClean="0"/>
              <a:t>)</a:t>
            </a:r>
            <a:endParaRPr lang="en-US" dirty="0" smtClean="0"/>
          </a:p>
          <a:p>
            <a:r>
              <a:rPr lang="ar-SA" dirty="0" smtClean="0"/>
              <a:t>مساله </a:t>
            </a:r>
            <a:r>
              <a:rPr lang="en-US" dirty="0" smtClean="0"/>
              <a:t>VRP</a:t>
            </a:r>
            <a:r>
              <a:rPr lang="ar-SA" dirty="0" smtClean="0"/>
              <a:t> همراه با پنجره زمانی (</a:t>
            </a:r>
            <a:r>
              <a:rPr lang="en-US" dirty="0" smtClean="0"/>
              <a:t>VRPTW</a:t>
            </a:r>
            <a:r>
              <a:rPr lang="ar-SA" dirty="0" smtClean="0"/>
              <a:t>)</a:t>
            </a:r>
            <a:endParaRPr lang="en-US" dirty="0" smtClean="0"/>
          </a:p>
          <a:p>
            <a:endParaRPr lang="en-US" dirty="0"/>
          </a:p>
        </p:txBody>
      </p:sp>
      <p:sp>
        <p:nvSpPr>
          <p:cNvPr id="4" name="Title 1"/>
          <p:cNvSpPr>
            <a:spLocks noGrp="1"/>
          </p:cNvSpPr>
          <p:nvPr>
            <p:ph type="title"/>
          </p:nvPr>
        </p:nvSpPr>
        <p:spPr>
          <a:xfrm>
            <a:off x="2286000" y="0"/>
            <a:ext cx="6563072" cy="857250"/>
          </a:xfrm>
        </p:spPr>
        <p:txBody>
          <a:bodyPr>
            <a:normAutofit/>
          </a:bodyPr>
          <a:lstStyle/>
          <a:p>
            <a:pPr algn="ctr"/>
            <a:r>
              <a:rPr lang="ar-SA" sz="3600" b="1" dirty="0" smtClean="0"/>
              <a:t>انواع مسئله مسیر حرکت خودرو ها</a:t>
            </a:r>
            <a:endParaRPr lang="en-US" sz="3600" dirty="0"/>
          </a:p>
        </p:txBody>
      </p:sp>
      <p:sp>
        <p:nvSpPr>
          <p:cNvPr id="5" name="Slide Number Placeholder 4"/>
          <p:cNvSpPr>
            <a:spLocks noGrp="1"/>
          </p:cNvSpPr>
          <p:nvPr>
            <p:ph type="sldNum" sz="quarter" idx="12"/>
          </p:nvPr>
        </p:nvSpPr>
        <p:spPr/>
        <p:txBody>
          <a:bodyPr/>
          <a:lstStyle/>
          <a:p>
            <a:fld id="{1195FCE8-A431-46C9-9895-E9E5576EA88A}" type="slidenum">
              <a:rPr lang="en-US" smtClean="0"/>
              <a:pPr/>
              <a:t>25</a:t>
            </a:fld>
            <a:endParaRPr lang="en-US"/>
          </a:p>
        </p:txBody>
      </p:sp>
    </p:spTree>
  </p:cSld>
  <p:clrMapOvr>
    <a:masterClrMapping/>
  </p:clrMapOvr>
  <p:transition>
    <p:zoom/>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42950"/>
            <a:ext cx="8229600" cy="857250"/>
          </a:xfrm>
        </p:spPr>
        <p:txBody>
          <a:bodyPr>
            <a:normAutofit/>
          </a:bodyPr>
          <a:lstStyle/>
          <a:p>
            <a:r>
              <a:rPr lang="ar-SA" sz="3600" b="1" dirty="0" smtClean="0"/>
              <a:t>مساله</a:t>
            </a:r>
            <a:r>
              <a:rPr lang="en-US" sz="3600" b="1" dirty="0" smtClean="0"/>
              <a:t>VRP</a:t>
            </a:r>
            <a:r>
              <a:rPr lang="ar-SA" sz="3600" b="1" dirty="0" smtClean="0"/>
              <a:t>ظرفیت دار (</a:t>
            </a:r>
            <a:r>
              <a:rPr lang="en-US" sz="3600" b="1" dirty="0" smtClean="0"/>
              <a:t>CVRP</a:t>
            </a:r>
            <a:r>
              <a:rPr lang="ar-SA" sz="3600" b="1" dirty="0" smtClean="0"/>
              <a:t>)</a:t>
            </a:r>
            <a:endParaRPr lang="en-US" sz="3600" dirty="0"/>
          </a:p>
        </p:txBody>
      </p:sp>
      <p:sp>
        <p:nvSpPr>
          <p:cNvPr id="3" name="Content Placeholder 2"/>
          <p:cNvSpPr>
            <a:spLocks noGrp="1"/>
          </p:cNvSpPr>
          <p:nvPr>
            <p:ph idx="1"/>
          </p:nvPr>
        </p:nvSpPr>
        <p:spPr>
          <a:xfrm>
            <a:off x="152400" y="1657350"/>
            <a:ext cx="8763000" cy="3124200"/>
          </a:xfrm>
        </p:spPr>
        <p:style>
          <a:lnRef idx="2">
            <a:schemeClr val="accent1"/>
          </a:lnRef>
          <a:fillRef idx="1">
            <a:schemeClr val="lt1"/>
          </a:fillRef>
          <a:effectRef idx="0">
            <a:schemeClr val="accent1"/>
          </a:effectRef>
          <a:fontRef idx="minor">
            <a:schemeClr val="dk1"/>
          </a:fontRef>
        </p:style>
        <p:txBody>
          <a:bodyPr>
            <a:normAutofit fontScale="92500"/>
          </a:bodyPr>
          <a:lstStyle/>
          <a:p>
            <a:r>
              <a:rPr lang="ar-SA" dirty="0" smtClean="0"/>
              <a:t>مساله</a:t>
            </a:r>
            <a:r>
              <a:rPr lang="en-US" dirty="0" smtClean="0"/>
              <a:t>CVRP</a:t>
            </a:r>
            <a:r>
              <a:rPr lang="ar-SA" dirty="0" smtClean="0"/>
              <a:t> یک مساله مسیریابی وسایل نقلیه (</a:t>
            </a:r>
            <a:r>
              <a:rPr lang="en-US" dirty="0" smtClean="0"/>
              <a:t>VRP</a:t>
            </a:r>
            <a:r>
              <a:rPr lang="ar-SA" dirty="0" smtClean="0"/>
              <a:t>) می باشد که درآن </a:t>
            </a:r>
            <a:r>
              <a:rPr lang="ar-SA" dirty="0" smtClean="0">
                <a:solidFill>
                  <a:srgbClr val="FF0000"/>
                </a:solidFill>
              </a:rPr>
              <a:t>جریان ثابتی از وسایل نقلیه </a:t>
            </a:r>
            <a:r>
              <a:rPr lang="ar-SA" dirty="0" smtClean="0"/>
              <a:t>با </a:t>
            </a:r>
            <a:r>
              <a:rPr lang="ar-SA" dirty="0" smtClean="0">
                <a:solidFill>
                  <a:srgbClr val="FF0000"/>
                </a:solidFill>
              </a:rPr>
              <a:t>ظرفیت یکسان </a:t>
            </a:r>
            <a:r>
              <a:rPr lang="ar-SA" dirty="0" smtClean="0"/>
              <a:t>باید در </a:t>
            </a:r>
            <a:r>
              <a:rPr lang="ar-SA" dirty="0" smtClean="0">
                <a:solidFill>
                  <a:srgbClr val="FF0000"/>
                </a:solidFill>
              </a:rPr>
              <a:t>حداقل هزینه و یا زمان کل</a:t>
            </a:r>
            <a:r>
              <a:rPr lang="ar-SA" dirty="0" smtClean="0"/>
              <a:t> به </a:t>
            </a:r>
            <a:r>
              <a:rPr lang="ar-SA" dirty="0" smtClean="0">
                <a:solidFill>
                  <a:srgbClr val="FF0000"/>
                </a:solidFill>
              </a:rPr>
              <a:t>تقاضاهای مشخصی از مشتریان </a:t>
            </a:r>
            <a:r>
              <a:rPr lang="ar-SA" dirty="0" smtClean="0"/>
              <a:t>پاسخ دهند</a:t>
            </a:r>
            <a:r>
              <a:rPr lang="fa-IR" dirty="0" smtClean="0"/>
              <a:t>.</a:t>
            </a:r>
            <a:endParaRPr lang="en-US" dirty="0" smtClean="0"/>
          </a:p>
          <a:p>
            <a:r>
              <a:rPr lang="ar-SA" dirty="0" smtClean="0"/>
              <a:t>مساله </a:t>
            </a:r>
            <a:r>
              <a:rPr lang="en-US" dirty="0" smtClean="0"/>
              <a:t>CVRP</a:t>
            </a:r>
            <a:r>
              <a:rPr lang="ar-SA" dirty="0" smtClean="0"/>
              <a:t>دقیقا شبیه </a:t>
            </a:r>
            <a:r>
              <a:rPr lang="en-US" dirty="0" smtClean="0"/>
              <a:t>VRP</a:t>
            </a:r>
            <a:r>
              <a:rPr lang="ar-SA" dirty="0" smtClean="0"/>
              <a:t>می باشد </a:t>
            </a:r>
            <a:r>
              <a:rPr lang="ar-SA" dirty="0" smtClean="0">
                <a:solidFill>
                  <a:srgbClr val="00B050"/>
                </a:solidFill>
              </a:rPr>
              <a:t>با این محدودیت اضافی که هر وسیله نقلیه دارای ظرفیت </a:t>
            </a:r>
            <a:r>
              <a:rPr lang="ar-SA" u="sng" dirty="0" smtClean="0">
                <a:solidFill>
                  <a:srgbClr val="00B050"/>
                </a:solidFill>
              </a:rPr>
              <a:t>یکسان</a:t>
            </a:r>
            <a:r>
              <a:rPr lang="ar-SA" dirty="0" smtClean="0">
                <a:solidFill>
                  <a:srgbClr val="00B050"/>
                </a:solidFill>
              </a:rPr>
              <a:t> بوده و تقاضای مشتریان به صورت </a:t>
            </a:r>
            <a:r>
              <a:rPr lang="ar-SA" u="sng" dirty="0" smtClean="0">
                <a:solidFill>
                  <a:srgbClr val="00B050"/>
                </a:solidFill>
              </a:rPr>
              <a:t>تک محصولی </a:t>
            </a:r>
            <a:r>
              <a:rPr lang="ar-SA" dirty="0" smtClean="0">
                <a:solidFill>
                  <a:srgbClr val="00B050"/>
                </a:solidFill>
              </a:rPr>
              <a:t>می باشد</a:t>
            </a:r>
            <a:r>
              <a:rPr lang="en-US" dirty="0" smtClean="0"/>
              <a:t>.</a:t>
            </a:r>
            <a:endParaRPr lang="en-US" dirty="0"/>
          </a:p>
        </p:txBody>
      </p:sp>
      <p:sp>
        <p:nvSpPr>
          <p:cNvPr id="4" name="Slide Number Placeholder 3"/>
          <p:cNvSpPr>
            <a:spLocks noGrp="1"/>
          </p:cNvSpPr>
          <p:nvPr>
            <p:ph type="sldNum" sz="quarter" idx="12"/>
          </p:nvPr>
        </p:nvSpPr>
        <p:spPr/>
        <p:txBody>
          <a:bodyPr/>
          <a:lstStyle/>
          <a:p>
            <a:fld id="{1195FCE8-A431-46C9-9895-E9E5576EA88A}" type="slidenum">
              <a:rPr lang="en-US" smtClean="0"/>
              <a:pPr/>
              <a:t>26</a:t>
            </a:fld>
            <a:endParaRPr lang="en-US"/>
          </a:p>
        </p:txBody>
      </p:sp>
    </p:spTree>
  </p:cSld>
  <p:clrMapOvr>
    <a:masterClrMapping/>
  </p:clrMapOvr>
  <p:transition>
    <p:zoom/>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3600" b="1" dirty="0" smtClean="0"/>
              <a:t>مدلسازی:</a:t>
            </a:r>
            <a:endParaRPr lang="en-US" sz="3600" b="1" dirty="0"/>
          </a:p>
        </p:txBody>
      </p:sp>
      <p:sp>
        <p:nvSpPr>
          <p:cNvPr id="3" name="Content Placeholder 2"/>
          <p:cNvSpPr>
            <a:spLocks noGrp="1"/>
          </p:cNvSpPr>
          <p:nvPr>
            <p:ph idx="1"/>
          </p:nvPr>
        </p:nvSpPr>
        <p:spPr>
          <a:xfrm>
            <a:off x="2123728" y="1200150"/>
            <a:ext cx="6563072" cy="3505199"/>
          </a:xfrm>
        </p:spPr>
        <p:style>
          <a:lnRef idx="2">
            <a:schemeClr val="accent1"/>
          </a:lnRef>
          <a:fillRef idx="1">
            <a:schemeClr val="lt1"/>
          </a:fillRef>
          <a:effectRef idx="0">
            <a:schemeClr val="accent1"/>
          </a:effectRef>
          <a:fontRef idx="minor">
            <a:schemeClr val="dk1"/>
          </a:fontRef>
        </p:style>
        <p:txBody>
          <a:bodyPr>
            <a:normAutofit fontScale="77500" lnSpcReduction="20000"/>
          </a:bodyPr>
          <a:lstStyle/>
          <a:p>
            <a:pPr lvl="0"/>
            <a:r>
              <a:rPr lang="fa-IR" b="1" dirty="0" smtClean="0"/>
              <a:t>هدف:</a:t>
            </a:r>
            <a:r>
              <a:rPr lang="fa-IR" dirty="0" smtClean="0"/>
              <a:t> هدف در این مساله حداقل نمودن جریان وسایل نقلیه و همچنین حداقل نمودن مجموع زمان سفر می باشد</a:t>
            </a:r>
            <a:r>
              <a:rPr lang="en-US" dirty="0" smtClean="0"/>
              <a:t>.</a:t>
            </a:r>
          </a:p>
          <a:p>
            <a:pPr lvl="0"/>
            <a:r>
              <a:rPr lang="fa-IR" b="1" dirty="0" smtClean="0"/>
              <a:t>شرط موجه بودن:</a:t>
            </a:r>
            <a:r>
              <a:rPr lang="fa-IR" dirty="0" smtClean="0"/>
              <a:t> دراین مساله یک جواب را موجه گویند هرگاه مقدار تقاضای اختصاص داده شده به هر وسیله نقلیه در یک مسیر از ظرفیت آن وسیله نقلیه تجاوز ننماید</a:t>
            </a:r>
            <a:r>
              <a:rPr lang="en-US" dirty="0" smtClean="0"/>
              <a:t>.</a:t>
            </a:r>
          </a:p>
          <a:p>
            <a:pPr lvl="0"/>
            <a:r>
              <a:rPr lang="fa-IR" b="1" dirty="0" smtClean="0"/>
              <a:t>فرمولسازی:</a:t>
            </a:r>
            <a:r>
              <a:rPr lang="fa-IR" dirty="0" smtClean="0"/>
              <a:t> فرمولسازی این مساله مانند</a:t>
            </a:r>
            <a:r>
              <a:rPr lang="en-US" dirty="0" smtClean="0"/>
              <a:t>VRP</a:t>
            </a:r>
            <a:r>
              <a:rPr lang="fa-IR" dirty="0" smtClean="0"/>
              <a:t> می باشد با این تفاوت که محدودیت زیر می بایست به آن اضافه گردد در این محدودیت </a:t>
            </a:r>
            <a:r>
              <a:rPr lang="en-US" dirty="0" smtClean="0"/>
              <a:t>Q</a:t>
            </a:r>
            <a:r>
              <a:rPr lang="fa-IR" dirty="0" smtClean="0"/>
              <a:t> ظرفیت وسیله نقلیه می باشد. </a:t>
            </a:r>
            <a:endParaRPr lang="en-US" dirty="0" smtClean="0"/>
          </a:p>
          <a:p>
            <a:pPr>
              <a:buNone/>
            </a:pPr>
            <a:endParaRPr lang="en-US" dirty="0"/>
          </a:p>
        </p:txBody>
      </p:sp>
      <p:sp>
        <p:nvSpPr>
          <p:cNvPr id="4" name="Slide Number Placeholder 3"/>
          <p:cNvSpPr>
            <a:spLocks noGrp="1"/>
          </p:cNvSpPr>
          <p:nvPr>
            <p:ph type="sldNum" sz="quarter" idx="12"/>
          </p:nvPr>
        </p:nvSpPr>
        <p:spPr/>
        <p:txBody>
          <a:bodyPr/>
          <a:lstStyle/>
          <a:p>
            <a:fld id="{1195FCE8-A431-46C9-9895-E9E5576EA88A}" type="slidenum">
              <a:rPr lang="en-US" smtClean="0"/>
              <a:pPr/>
              <a:t>27</a:t>
            </a:fld>
            <a:endParaRPr lang="en-US"/>
          </a:p>
        </p:txBody>
      </p:sp>
      <p:pic>
        <p:nvPicPr>
          <p:cNvPr id="2051" name="Picture 3" descr="C:\Users\Mehran\Documents\Bluetooth Folder\Screenshot_2016-11-15-19-50-25-1.png"/>
          <p:cNvPicPr>
            <a:picLocks noChangeAspect="1" noChangeArrowheads="1"/>
          </p:cNvPicPr>
          <p:nvPr/>
        </p:nvPicPr>
        <p:blipFill>
          <a:blip r:embed="rId2"/>
          <a:srcRect/>
          <a:stretch>
            <a:fillRect/>
          </a:stretch>
        </p:blipFill>
        <p:spPr bwMode="auto">
          <a:xfrm>
            <a:off x="3733800" y="3790950"/>
            <a:ext cx="3200400" cy="838200"/>
          </a:xfrm>
          <a:prstGeom prst="rect">
            <a:avLst/>
          </a:prstGeom>
          <a:noFill/>
        </p:spPr>
      </p:pic>
    </p:spTree>
  </p:cSld>
  <p:clrMapOvr>
    <a:masterClrMapping/>
  </p:clrMapOvr>
  <p:transition>
    <p:zoom/>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48600" y="285750"/>
            <a:ext cx="1000472" cy="704850"/>
          </a:xfrm>
        </p:spPr>
        <p:txBody>
          <a:bodyPr>
            <a:normAutofit/>
          </a:bodyPr>
          <a:lstStyle/>
          <a:p>
            <a:pPr algn="r"/>
            <a:r>
              <a:rPr lang="fa-IR" sz="2000" b="1" dirty="0" smtClean="0"/>
              <a:t>مقاله ی:</a:t>
            </a:r>
            <a:endParaRPr lang="en-US" sz="2000" b="1" dirty="0"/>
          </a:p>
        </p:txBody>
      </p:sp>
      <p:sp>
        <p:nvSpPr>
          <p:cNvPr id="3" name="Content Placeholder 2"/>
          <p:cNvSpPr>
            <a:spLocks noGrp="1"/>
          </p:cNvSpPr>
          <p:nvPr>
            <p:ph idx="1"/>
          </p:nvPr>
        </p:nvSpPr>
        <p:spPr>
          <a:xfrm>
            <a:off x="1905000" y="285750"/>
            <a:ext cx="5638800" cy="761999"/>
          </a:xfrm>
        </p:spPr>
        <p:style>
          <a:lnRef idx="2">
            <a:schemeClr val="accent2"/>
          </a:lnRef>
          <a:fillRef idx="1">
            <a:schemeClr val="lt1"/>
          </a:fillRef>
          <a:effectRef idx="0">
            <a:schemeClr val="accent2"/>
          </a:effectRef>
          <a:fontRef idx="minor">
            <a:schemeClr val="dk1"/>
          </a:fontRef>
        </p:style>
        <p:txBody>
          <a:bodyPr>
            <a:normAutofit/>
          </a:bodyPr>
          <a:lstStyle/>
          <a:p>
            <a:pPr algn="l">
              <a:buNone/>
            </a:pPr>
            <a:r>
              <a:rPr lang="en-US" sz="2000" dirty="0" smtClean="0"/>
              <a:t>A DSS based on GIS and </a:t>
            </a:r>
            <a:r>
              <a:rPr lang="en-US" sz="2000" dirty="0" err="1" smtClean="0"/>
              <a:t>Tabu</a:t>
            </a:r>
            <a:r>
              <a:rPr lang="en-US" sz="2000" dirty="0" smtClean="0"/>
              <a:t> search for solving the </a:t>
            </a:r>
            <a:r>
              <a:rPr lang="en-US" sz="2000" dirty="0" err="1" smtClean="0"/>
              <a:t>CVRP:The</a:t>
            </a:r>
            <a:r>
              <a:rPr lang="en-US" sz="2000" dirty="0" smtClean="0"/>
              <a:t> Tunisian case</a:t>
            </a:r>
            <a:endParaRPr lang="en-US" sz="2000" dirty="0"/>
          </a:p>
        </p:txBody>
      </p:sp>
      <p:sp>
        <p:nvSpPr>
          <p:cNvPr id="4" name="Slide Number Placeholder 3"/>
          <p:cNvSpPr>
            <a:spLocks noGrp="1"/>
          </p:cNvSpPr>
          <p:nvPr>
            <p:ph type="sldNum" sz="quarter" idx="12"/>
          </p:nvPr>
        </p:nvSpPr>
        <p:spPr/>
        <p:txBody>
          <a:bodyPr/>
          <a:lstStyle/>
          <a:p>
            <a:fld id="{1195FCE8-A431-46C9-9895-E9E5576EA88A}" type="slidenum">
              <a:rPr lang="en-US" smtClean="0"/>
              <a:pPr/>
              <a:t>28</a:t>
            </a:fld>
            <a:endParaRPr lang="en-US"/>
          </a:p>
        </p:txBody>
      </p:sp>
      <p:sp>
        <p:nvSpPr>
          <p:cNvPr id="5" name="TextBox 4"/>
          <p:cNvSpPr txBox="1"/>
          <p:nvPr/>
        </p:nvSpPr>
        <p:spPr>
          <a:xfrm>
            <a:off x="7924800" y="1352550"/>
            <a:ext cx="1066800" cy="400110"/>
          </a:xfrm>
          <a:prstGeom prst="rect">
            <a:avLst/>
          </a:prstGeom>
          <a:noFill/>
        </p:spPr>
        <p:txBody>
          <a:bodyPr wrap="square" rtlCol="0">
            <a:spAutoFit/>
          </a:bodyPr>
          <a:lstStyle/>
          <a:p>
            <a:r>
              <a:rPr lang="fa-IR" sz="2000" b="1" dirty="0" smtClean="0"/>
              <a:t>پارامترها:</a:t>
            </a:r>
          </a:p>
        </p:txBody>
      </p:sp>
      <p:pic>
        <p:nvPicPr>
          <p:cNvPr id="1026" name="Picture 2" descr="C:\Users\Mehran\Documents\Bluetooth Folder\Screenshot_2016-11-08-20-31-14-1.png"/>
          <p:cNvPicPr>
            <a:picLocks noChangeAspect="1" noChangeArrowheads="1"/>
          </p:cNvPicPr>
          <p:nvPr/>
        </p:nvPicPr>
        <p:blipFill>
          <a:blip r:embed="rId2"/>
          <a:srcRect/>
          <a:stretch>
            <a:fillRect/>
          </a:stretch>
        </p:blipFill>
        <p:spPr bwMode="auto">
          <a:xfrm>
            <a:off x="1905000" y="1504950"/>
            <a:ext cx="5905500" cy="17335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TextBox 6"/>
          <p:cNvSpPr txBox="1"/>
          <p:nvPr/>
        </p:nvSpPr>
        <p:spPr>
          <a:xfrm>
            <a:off x="7467600" y="3333750"/>
            <a:ext cx="1676400" cy="400110"/>
          </a:xfrm>
          <a:prstGeom prst="rect">
            <a:avLst/>
          </a:prstGeom>
          <a:noFill/>
        </p:spPr>
        <p:txBody>
          <a:bodyPr wrap="square" rtlCol="0">
            <a:spAutoFit/>
          </a:bodyPr>
          <a:lstStyle/>
          <a:p>
            <a:pPr algn="r"/>
            <a:r>
              <a:rPr lang="fa-IR" sz="2000" b="1" dirty="0" smtClean="0"/>
              <a:t>متغیرهای تصمیم:</a:t>
            </a:r>
            <a:endParaRPr lang="en-US" sz="2000" b="1" dirty="0"/>
          </a:p>
        </p:txBody>
      </p:sp>
      <p:pic>
        <p:nvPicPr>
          <p:cNvPr id="1027" name="Picture 3" descr="C:\Users\Mehran\Documents\Bluetooth Folder\Screenshot_2016-11-08-20-31-14-2.png"/>
          <p:cNvPicPr>
            <a:picLocks noChangeAspect="1" noChangeArrowheads="1"/>
          </p:cNvPicPr>
          <p:nvPr/>
        </p:nvPicPr>
        <p:blipFill>
          <a:blip r:embed="rId3"/>
          <a:srcRect/>
          <a:stretch>
            <a:fillRect/>
          </a:stretch>
        </p:blipFill>
        <p:spPr bwMode="auto">
          <a:xfrm>
            <a:off x="1905000" y="3790950"/>
            <a:ext cx="5562600" cy="11620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zoom/>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239000" y="971550"/>
            <a:ext cx="1752600" cy="609599"/>
          </a:xfrm>
        </p:spPr>
        <p:txBody>
          <a:bodyPr>
            <a:normAutofit/>
          </a:bodyPr>
          <a:lstStyle/>
          <a:p>
            <a:pPr>
              <a:buNone/>
            </a:pPr>
            <a:r>
              <a:rPr lang="fa-IR" sz="2000" b="1" dirty="0" smtClean="0"/>
              <a:t>محدودیت ها:</a:t>
            </a:r>
            <a:endParaRPr lang="en-US" sz="2000" b="1" dirty="0"/>
          </a:p>
        </p:txBody>
      </p:sp>
      <p:sp>
        <p:nvSpPr>
          <p:cNvPr id="4" name="Slide Number Placeholder 3"/>
          <p:cNvSpPr>
            <a:spLocks noGrp="1"/>
          </p:cNvSpPr>
          <p:nvPr>
            <p:ph type="sldNum" sz="quarter" idx="12"/>
          </p:nvPr>
        </p:nvSpPr>
        <p:spPr/>
        <p:txBody>
          <a:bodyPr/>
          <a:lstStyle/>
          <a:p>
            <a:fld id="{1195FCE8-A431-46C9-9895-E9E5576EA88A}" type="slidenum">
              <a:rPr lang="en-US" smtClean="0"/>
              <a:pPr/>
              <a:t>29</a:t>
            </a:fld>
            <a:endParaRPr lang="en-US"/>
          </a:p>
        </p:txBody>
      </p:sp>
      <p:sp>
        <p:nvSpPr>
          <p:cNvPr id="5" name="TextBox 4"/>
          <p:cNvSpPr txBox="1"/>
          <p:nvPr/>
        </p:nvSpPr>
        <p:spPr>
          <a:xfrm>
            <a:off x="7848600" y="285750"/>
            <a:ext cx="1295400" cy="400110"/>
          </a:xfrm>
          <a:prstGeom prst="rect">
            <a:avLst/>
          </a:prstGeom>
          <a:noFill/>
        </p:spPr>
        <p:txBody>
          <a:bodyPr wrap="square" rtlCol="0">
            <a:spAutoFit/>
          </a:bodyPr>
          <a:lstStyle/>
          <a:p>
            <a:r>
              <a:rPr lang="fa-IR" sz="2000" b="1" dirty="0" smtClean="0"/>
              <a:t>تابع هدف:</a:t>
            </a:r>
            <a:endParaRPr lang="en-US" sz="2000" b="1" dirty="0"/>
          </a:p>
        </p:txBody>
      </p:sp>
      <p:pic>
        <p:nvPicPr>
          <p:cNvPr id="2050" name="Picture 2" descr="C:\Users\Mehran\Documents\Bluetooth Folder\Screenshot_2016-11-08-20-31-14-3.png"/>
          <p:cNvPicPr>
            <a:picLocks noChangeAspect="1" noChangeArrowheads="1"/>
          </p:cNvPicPr>
          <p:nvPr/>
        </p:nvPicPr>
        <p:blipFill>
          <a:blip r:embed="rId3"/>
          <a:srcRect l="3038" r="44051" b="23802"/>
          <a:stretch>
            <a:fillRect/>
          </a:stretch>
        </p:blipFill>
        <p:spPr bwMode="auto">
          <a:xfrm>
            <a:off x="1935493" y="133350"/>
            <a:ext cx="3185405" cy="74485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051" name="Picture 3" descr="C:\Users\Mehran\Documents\Bluetooth Folder\Screenshot_2016-11-08-20-31-14-4.png"/>
          <p:cNvPicPr>
            <a:picLocks noChangeAspect="1" noChangeArrowheads="1"/>
          </p:cNvPicPr>
          <p:nvPr/>
        </p:nvPicPr>
        <p:blipFill>
          <a:blip r:embed="rId4"/>
          <a:srcRect/>
          <a:stretch>
            <a:fillRect/>
          </a:stretch>
        </p:blipFill>
        <p:spPr bwMode="auto">
          <a:xfrm>
            <a:off x="1828800" y="1047750"/>
            <a:ext cx="5105400" cy="2895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053" name="Picture 5" descr="C:\Users\Mehran\Documents\Bluetooth Folder\Screenshot_2016-11-08-20-45-29-1.png"/>
          <p:cNvPicPr>
            <a:picLocks noChangeAspect="1" noChangeArrowheads="1"/>
          </p:cNvPicPr>
          <p:nvPr/>
        </p:nvPicPr>
        <p:blipFill>
          <a:blip r:embed="rId5"/>
          <a:srcRect l="2857"/>
          <a:stretch>
            <a:fillRect/>
          </a:stretch>
        </p:blipFill>
        <p:spPr bwMode="auto">
          <a:xfrm>
            <a:off x="1828800" y="3943350"/>
            <a:ext cx="5105400" cy="99060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1" name="Left Arrow 10"/>
          <p:cNvSpPr/>
          <p:nvPr/>
        </p:nvSpPr>
        <p:spPr>
          <a:xfrm>
            <a:off x="7010400" y="2876550"/>
            <a:ext cx="1600200" cy="3048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zo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0"/>
            <a:ext cx="6563072" cy="857250"/>
          </a:xfrm>
        </p:spPr>
        <p:txBody>
          <a:bodyPr>
            <a:normAutofit/>
          </a:bodyPr>
          <a:lstStyle/>
          <a:p>
            <a:pPr algn="ctr"/>
            <a:r>
              <a:rPr lang="fa-IR" sz="3600" b="1" dirty="0" smtClean="0"/>
              <a:t>اهمیت حمل و نقل در زنجیره تامین</a:t>
            </a:r>
            <a:endParaRPr lang="en-US" sz="3600" b="1" dirty="0"/>
          </a:p>
        </p:txBody>
      </p:sp>
      <p:sp>
        <p:nvSpPr>
          <p:cNvPr id="3" name="Content Placeholder 2"/>
          <p:cNvSpPr>
            <a:spLocks noGrp="1"/>
          </p:cNvSpPr>
          <p:nvPr>
            <p:ph idx="1"/>
          </p:nvPr>
        </p:nvSpPr>
        <p:spPr>
          <a:xfrm>
            <a:off x="1905000" y="895350"/>
            <a:ext cx="7010400" cy="2590800"/>
          </a:xfrm>
        </p:spPr>
        <p:style>
          <a:lnRef idx="2">
            <a:schemeClr val="accent5"/>
          </a:lnRef>
          <a:fillRef idx="1">
            <a:schemeClr val="lt1"/>
          </a:fillRef>
          <a:effectRef idx="0">
            <a:schemeClr val="accent5"/>
          </a:effectRef>
          <a:fontRef idx="minor">
            <a:schemeClr val="dk1"/>
          </a:fontRef>
        </p:style>
        <p:txBody>
          <a:bodyPr>
            <a:noAutofit/>
          </a:bodyPr>
          <a:lstStyle/>
          <a:p>
            <a:r>
              <a:rPr lang="ar-SA" sz="1600" dirty="0" smtClean="0"/>
              <a:t>انواع و تعداد تسهیلات و امکاناتی که ساخته می شود (یا به دست آورده می شود) و مکانی که آنها قرار داده می شوند از موضوعهای طراحی استراتژیک زنجیره تامین هستند.</a:t>
            </a:r>
            <a:endParaRPr lang="fa-IR" sz="1600" dirty="0" smtClean="0"/>
          </a:p>
          <a:p>
            <a:pPr>
              <a:buNone/>
            </a:pPr>
            <a:endParaRPr lang="fa-IR" sz="1600" dirty="0" smtClean="0"/>
          </a:p>
          <a:p>
            <a:r>
              <a:rPr lang="ar-SA" sz="1600" dirty="0" smtClean="0"/>
              <a:t>به دلیل اینکه هزینه های حمــل و نقل و توزیع می تواند بخش قابل ملاحظه ای از هزینه های زنجیره تامین را تشکیل دهد</a:t>
            </a:r>
            <a:r>
              <a:rPr lang="fa-IR" sz="1600" dirty="0" smtClean="0"/>
              <a:t>،</a:t>
            </a:r>
            <a:r>
              <a:rPr lang="ar-SA" sz="1600" dirty="0" smtClean="0"/>
              <a:t> تصمیم در مورد تسهیلات و مکانیابی آنها تعهدهای پرهزینه و بلند</a:t>
            </a:r>
            <a:r>
              <a:rPr lang="fa-IR" sz="1600" dirty="0" smtClean="0"/>
              <a:t> </a:t>
            </a:r>
            <a:r>
              <a:rPr lang="ar-SA" sz="1600" dirty="0" smtClean="0"/>
              <a:t>مدتی هستند</a:t>
            </a:r>
            <a:r>
              <a:rPr lang="fa-IR" sz="1600" dirty="0" smtClean="0"/>
              <a:t>.</a:t>
            </a:r>
          </a:p>
          <a:p>
            <a:pPr>
              <a:buNone/>
            </a:pPr>
            <a:r>
              <a:rPr lang="ar-SA" sz="1600" dirty="0" smtClean="0"/>
              <a:t> </a:t>
            </a:r>
            <a:endParaRPr lang="fa-IR" sz="1600" dirty="0" smtClean="0"/>
          </a:p>
          <a:p>
            <a:r>
              <a:rPr lang="ar-SA" sz="1600" dirty="0" smtClean="0"/>
              <a:t>همین طور آن تصمیم ها، تصمیم های طراحی دیگری مانند اینکه کدام تامین کنندگان به کار روند، شیوه و طریقه حمل و نقل، مراکز توزیع و بازارهای مشتری را دیکته می کنند. </a:t>
            </a:r>
            <a:endParaRPr lang="fa-IR" sz="1600" dirty="0" smtClean="0"/>
          </a:p>
          <a:p>
            <a:endParaRPr lang="fa-IR" sz="1600" dirty="0" smtClean="0"/>
          </a:p>
          <a:p>
            <a:endParaRPr lang="fa-IR" sz="1600" dirty="0" smtClean="0"/>
          </a:p>
        </p:txBody>
      </p:sp>
      <p:sp>
        <p:nvSpPr>
          <p:cNvPr id="4" name="Slide Number Placeholder 3"/>
          <p:cNvSpPr>
            <a:spLocks noGrp="1"/>
          </p:cNvSpPr>
          <p:nvPr>
            <p:ph type="sldNum" sz="quarter" idx="12"/>
          </p:nvPr>
        </p:nvSpPr>
        <p:spPr/>
        <p:txBody>
          <a:bodyPr/>
          <a:lstStyle/>
          <a:p>
            <a:fld id="{1195FCE8-A431-46C9-9895-E9E5576EA88A}" type="slidenum">
              <a:rPr lang="en-US" smtClean="0"/>
              <a:pPr/>
              <a:t>3</a:t>
            </a:fld>
            <a:endParaRPr lang="en-US"/>
          </a:p>
        </p:txBody>
      </p:sp>
      <p:pic>
        <p:nvPicPr>
          <p:cNvPr id="3074" name="Picture 2" descr="C:\Users\Mehran\Documents\Bluetooth Folder\170930_tU4TD0Ov.jpg"/>
          <p:cNvPicPr>
            <a:picLocks noChangeAspect="1" noChangeArrowheads="1"/>
          </p:cNvPicPr>
          <p:nvPr/>
        </p:nvPicPr>
        <p:blipFill>
          <a:blip r:embed="rId3"/>
          <a:srcRect/>
          <a:stretch>
            <a:fillRect/>
          </a:stretch>
        </p:blipFill>
        <p:spPr bwMode="auto">
          <a:xfrm>
            <a:off x="2286000" y="3562350"/>
            <a:ext cx="6172200" cy="1581150"/>
          </a:xfrm>
          <a:prstGeom prst="rect">
            <a:avLst/>
          </a:prstGeom>
          <a:noFill/>
        </p:spPr>
      </p:pic>
    </p:spTree>
  </p:cSld>
  <p:clrMapOvr>
    <a:masterClrMapping/>
  </p:clrMapOvr>
  <p:transition>
    <p:zoom/>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42950"/>
            <a:ext cx="8229600" cy="857250"/>
          </a:xfrm>
        </p:spPr>
        <p:txBody>
          <a:bodyPr>
            <a:normAutofit/>
          </a:bodyPr>
          <a:lstStyle/>
          <a:p>
            <a:r>
              <a:rPr lang="ar-SA" sz="3600" b="1" dirty="0" smtClean="0"/>
              <a:t>مساله</a:t>
            </a:r>
            <a:r>
              <a:rPr lang="en-US" sz="3600" b="1" dirty="0" smtClean="0"/>
              <a:t>VRP</a:t>
            </a:r>
            <a:r>
              <a:rPr lang="ar-SA" sz="3600" b="1" dirty="0" smtClean="0"/>
              <a:t> با چندین دپو (</a:t>
            </a:r>
            <a:r>
              <a:rPr lang="en-US" sz="3600" b="1" dirty="0" smtClean="0"/>
              <a:t>MDVRP</a:t>
            </a:r>
            <a:r>
              <a:rPr lang="fa-IR" sz="3600" b="1" dirty="0" smtClean="0"/>
              <a:t>)</a:t>
            </a:r>
            <a:endParaRPr lang="en-US" sz="3600" dirty="0"/>
          </a:p>
        </p:txBody>
      </p:sp>
      <p:sp>
        <p:nvSpPr>
          <p:cNvPr id="3" name="Content Placeholder 2"/>
          <p:cNvSpPr>
            <a:spLocks noGrp="1"/>
          </p:cNvSpPr>
          <p:nvPr>
            <p:ph idx="1"/>
          </p:nvPr>
        </p:nvSpPr>
        <p:spPr>
          <a:xfrm>
            <a:off x="152400" y="1733550"/>
            <a:ext cx="8839200" cy="3048000"/>
          </a:xfrm>
        </p:spPr>
        <p:style>
          <a:lnRef idx="2">
            <a:schemeClr val="accent1"/>
          </a:lnRef>
          <a:fillRef idx="1">
            <a:schemeClr val="lt1"/>
          </a:fillRef>
          <a:effectRef idx="0">
            <a:schemeClr val="accent1"/>
          </a:effectRef>
          <a:fontRef idx="minor">
            <a:schemeClr val="dk1"/>
          </a:fontRef>
        </p:style>
        <p:txBody>
          <a:bodyPr>
            <a:normAutofit fontScale="85000" lnSpcReduction="20000"/>
          </a:bodyPr>
          <a:lstStyle/>
          <a:p>
            <a:pPr algn="r"/>
            <a:r>
              <a:rPr lang="ar-SA" dirty="0" smtClean="0"/>
              <a:t>دراین مساله از چندین دپو برای سرویس</a:t>
            </a:r>
            <a:r>
              <a:rPr lang="en-US" dirty="0" smtClean="0"/>
              <a:t> </a:t>
            </a:r>
            <a:r>
              <a:rPr lang="ar-SA" dirty="0" smtClean="0"/>
              <a:t>دهی به مشتریان استفاده می</a:t>
            </a:r>
            <a:r>
              <a:rPr lang="en-US" dirty="0" smtClean="0"/>
              <a:t> </a:t>
            </a:r>
            <a:r>
              <a:rPr lang="ar-SA" dirty="0" smtClean="0"/>
              <a:t>شود به نحوی که اگر مشتریان در اطراف دپوها دسته بندی شده باشند و به صورت گروهی حول هر دپو پراکنده شده باشند</a:t>
            </a:r>
            <a:r>
              <a:rPr lang="fa-IR" dirty="0" smtClean="0"/>
              <a:t> </a:t>
            </a:r>
            <a:r>
              <a:rPr lang="ar-SA" dirty="0" smtClean="0"/>
              <a:t>لذا مساله می تواند به صورت مجموعه ای از</a:t>
            </a:r>
            <a:r>
              <a:rPr lang="en-US" dirty="0" smtClean="0"/>
              <a:t>VRP</a:t>
            </a:r>
            <a:r>
              <a:rPr lang="ar-SA" dirty="0" smtClean="0"/>
              <a:t>های مستقل دیده شده وسپس حل گردد</a:t>
            </a:r>
            <a:r>
              <a:rPr lang="en-US" dirty="0" smtClean="0"/>
              <a:t>.</a:t>
            </a:r>
          </a:p>
          <a:p>
            <a:pPr algn="r"/>
            <a:r>
              <a:rPr lang="fa-IR" dirty="0" smtClean="0"/>
              <a:t> </a:t>
            </a:r>
            <a:r>
              <a:rPr lang="ar-SA" dirty="0" smtClean="0"/>
              <a:t>ولی اگر مشتریان و دپوها به صورت درهم آمیخته پراکنده شده باشند باید مساله</a:t>
            </a:r>
            <a:r>
              <a:rPr lang="fa-IR" dirty="0" smtClean="0"/>
              <a:t> </a:t>
            </a:r>
            <a:r>
              <a:rPr lang="en-US" dirty="0" smtClean="0"/>
              <a:t>MDVRP</a:t>
            </a:r>
            <a:r>
              <a:rPr lang="ar-SA" dirty="0" smtClean="0"/>
              <a:t> و مفروضات آن</a:t>
            </a:r>
            <a:r>
              <a:rPr lang="en-US" dirty="0" smtClean="0"/>
              <a:t> </a:t>
            </a:r>
            <a:r>
              <a:rPr lang="ar-SA" dirty="0" smtClean="0"/>
              <a:t>را برای حل در نظر گرفت. </a:t>
            </a:r>
            <a:endParaRPr lang="fa-IR" dirty="0" smtClean="0"/>
          </a:p>
          <a:p>
            <a:r>
              <a:rPr lang="ar-SA" dirty="0" smtClean="0"/>
              <a:t>هدف در این مساله علاوه بر سرویس به همه مشتریان </a:t>
            </a:r>
            <a:r>
              <a:rPr lang="ar-SA" dirty="0" smtClean="0">
                <a:solidFill>
                  <a:srgbClr val="FF0000"/>
                </a:solidFill>
              </a:rPr>
              <a:t>حداقل نمودن زمان سفر </a:t>
            </a:r>
            <a:r>
              <a:rPr lang="ar-SA" dirty="0" smtClean="0">
                <a:solidFill>
                  <a:schemeClr val="tx1"/>
                </a:solidFill>
              </a:rPr>
              <a:t>و همچنین </a:t>
            </a:r>
            <a:r>
              <a:rPr lang="ar-SA" dirty="0" smtClean="0">
                <a:solidFill>
                  <a:srgbClr val="FF0000"/>
                </a:solidFill>
              </a:rPr>
              <a:t>تعداد وسایل نقلیه</a:t>
            </a:r>
            <a:r>
              <a:rPr lang="ar-SA" dirty="0" smtClean="0"/>
              <a:t> می باشد</a:t>
            </a:r>
            <a:r>
              <a:rPr lang="en-US" dirty="0" smtClean="0"/>
              <a:t>.</a:t>
            </a:r>
            <a:endParaRPr lang="en-US" dirty="0"/>
          </a:p>
        </p:txBody>
      </p:sp>
      <p:sp>
        <p:nvSpPr>
          <p:cNvPr id="4" name="Slide Number Placeholder 3"/>
          <p:cNvSpPr>
            <a:spLocks noGrp="1"/>
          </p:cNvSpPr>
          <p:nvPr>
            <p:ph type="sldNum" sz="quarter" idx="12"/>
          </p:nvPr>
        </p:nvSpPr>
        <p:spPr/>
        <p:txBody>
          <a:bodyPr/>
          <a:lstStyle/>
          <a:p>
            <a:fld id="{1195FCE8-A431-46C9-9895-E9E5576EA88A}" type="slidenum">
              <a:rPr lang="en-US" smtClean="0"/>
              <a:pPr/>
              <a:t>30</a:t>
            </a:fld>
            <a:endParaRPr lang="en-US"/>
          </a:p>
        </p:txBody>
      </p:sp>
    </p:spTree>
  </p:cSld>
  <p:clrMapOvr>
    <a:masterClrMapping/>
  </p:clrMapOvr>
  <p:transition>
    <p:zoom/>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3600" b="1" dirty="0" smtClean="0"/>
              <a:t>مدلسازی:</a:t>
            </a:r>
            <a:endParaRPr lang="en-US" sz="3600" b="1" dirty="0"/>
          </a:p>
        </p:txBody>
      </p:sp>
      <p:sp>
        <p:nvSpPr>
          <p:cNvPr id="3" name="Content Placeholder 2"/>
          <p:cNvSpPr>
            <a:spLocks noGrp="1"/>
          </p:cNvSpPr>
          <p:nvPr>
            <p:ph idx="1"/>
          </p:nvPr>
        </p:nvSpPr>
        <p:spPr>
          <a:xfrm>
            <a:off x="1905000" y="1200151"/>
            <a:ext cx="6934200" cy="3047999"/>
          </a:xfrm>
        </p:spPr>
        <p:style>
          <a:lnRef idx="2">
            <a:schemeClr val="accent1"/>
          </a:lnRef>
          <a:fillRef idx="1">
            <a:schemeClr val="lt1"/>
          </a:fillRef>
          <a:effectRef idx="0">
            <a:schemeClr val="accent1"/>
          </a:effectRef>
          <a:fontRef idx="minor">
            <a:schemeClr val="dk1"/>
          </a:fontRef>
        </p:style>
        <p:txBody>
          <a:bodyPr>
            <a:normAutofit fontScale="70000" lnSpcReduction="20000"/>
          </a:bodyPr>
          <a:lstStyle/>
          <a:p>
            <a:pPr lvl="0"/>
            <a:r>
              <a:rPr lang="fa-IR" b="1" dirty="0" smtClean="0"/>
              <a:t>هدف:</a:t>
            </a:r>
            <a:r>
              <a:rPr lang="fa-IR" dirty="0" smtClean="0"/>
              <a:t> هدف در این مسئله حداقل نمودن جریان وسایل نقلیه وهمچنین حداقل نمودن مجموع زمان سفر می باشد</a:t>
            </a:r>
            <a:r>
              <a:rPr lang="en-US" dirty="0" smtClean="0"/>
              <a:t>.</a:t>
            </a:r>
          </a:p>
          <a:p>
            <a:pPr lvl="0"/>
            <a:r>
              <a:rPr lang="fa-IR" b="1" dirty="0" smtClean="0"/>
              <a:t>شرط موجه بودن</a:t>
            </a:r>
            <a:r>
              <a:rPr lang="fa-IR" dirty="0" smtClean="0"/>
              <a:t>: در این مساله یک جواب را موجه گوییم، هرگاه تمام محدودیت های</a:t>
            </a:r>
            <a:r>
              <a:rPr lang="en-US" dirty="0" smtClean="0"/>
              <a:t>VRP</a:t>
            </a:r>
            <a:r>
              <a:rPr lang="fa-IR" dirty="0" smtClean="0"/>
              <a:t>ارضا گردد به علاوه اینکه هر وسیله نقلیه پس از سرویس به تعدادی از مشتریان باید به همان دپویی بازگردد که ازآن شروع به حرکت نموده است.</a:t>
            </a:r>
            <a:endParaRPr lang="en-US" dirty="0" smtClean="0"/>
          </a:p>
          <a:p>
            <a:r>
              <a:rPr lang="fa-IR" b="1" dirty="0" smtClean="0"/>
              <a:t>فرمولسازی:</a:t>
            </a:r>
            <a:r>
              <a:rPr lang="fa-IR" dirty="0" smtClean="0"/>
              <a:t> در این مسئله مجموع رئوس به صورت</a:t>
            </a:r>
            <a:r>
              <a:rPr lang="en-US" dirty="0" smtClean="0"/>
              <a:t>V={ v</a:t>
            </a:r>
            <a:r>
              <a:rPr lang="en-US" baseline="-25000" dirty="0" smtClean="0"/>
              <a:t>1</a:t>
            </a:r>
            <a:r>
              <a:rPr lang="en-US" dirty="0" smtClean="0"/>
              <a:t> , …, </a:t>
            </a:r>
            <a:r>
              <a:rPr lang="en-US" dirty="0" err="1" smtClean="0"/>
              <a:t>v</a:t>
            </a:r>
            <a:r>
              <a:rPr lang="en-US" baseline="-25000" dirty="0" err="1" smtClean="0"/>
              <a:t>m</a:t>
            </a:r>
            <a:r>
              <a:rPr lang="en-US" dirty="0" smtClean="0"/>
              <a:t>} </a:t>
            </a:r>
            <a:r>
              <a:rPr lang="fa-IR" dirty="0" smtClean="0"/>
              <a:t>اجتماعش با</a:t>
            </a:r>
            <a:r>
              <a:rPr lang="en-US" dirty="0" smtClean="0"/>
              <a:t>V</a:t>
            </a:r>
            <a:r>
              <a:rPr lang="en-US" baseline="-25000" dirty="0" smtClean="0"/>
              <a:t>0</a:t>
            </a:r>
            <a:r>
              <a:rPr lang="fa-IR" dirty="0" smtClean="0"/>
              <a:t>تعریف</a:t>
            </a:r>
            <a:r>
              <a:rPr lang="en-US" dirty="0" smtClean="0"/>
              <a:t> </a:t>
            </a:r>
            <a:r>
              <a:rPr lang="fa-IR" dirty="0" smtClean="0"/>
              <a:t>می شود که درآن </a:t>
            </a:r>
            <a:r>
              <a:rPr lang="en-US" dirty="0" smtClean="0"/>
              <a:t>V</a:t>
            </a:r>
            <a:r>
              <a:rPr lang="en-US" baseline="-25000" dirty="0" smtClean="0"/>
              <a:t>0</a:t>
            </a:r>
            <a:r>
              <a:rPr lang="fa-IR" dirty="0" smtClean="0"/>
              <a:t> مجموعه دپوها می باشد و به صورت</a:t>
            </a:r>
            <a:r>
              <a:rPr lang="en-US" dirty="0" smtClean="0"/>
              <a:t>V</a:t>
            </a:r>
            <a:r>
              <a:rPr lang="en-US" baseline="-25000" dirty="0" smtClean="0"/>
              <a:t>0</a:t>
            </a:r>
            <a:r>
              <a:rPr lang="en-US" dirty="0" smtClean="0"/>
              <a:t>={v</a:t>
            </a:r>
            <a:r>
              <a:rPr lang="en-US" baseline="-25000" dirty="0" smtClean="0"/>
              <a:t>01</a:t>
            </a:r>
            <a:r>
              <a:rPr lang="en-US" dirty="0" smtClean="0"/>
              <a:t>,…,v</a:t>
            </a:r>
            <a:r>
              <a:rPr lang="en-US" baseline="-25000" dirty="0" smtClean="0"/>
              <a:t>0d</a:t>
            </a:r>
            <a:r>
              <a:rPr lang="en-US" dirty="0" smtClean="0"/>
              <a:t>}</a:t>
            </a:r>
            <a:r>
              <a:rPr lang="fa-IR" dirty="0" smtClean="0"/>
              <a:t>تعریف می شود بنابراین یک مسیر </a:t>
            </a:r>
            <a:r>
              <a:rPr lang="en-US" dirty="0" err="1" smtClean="0"/>
              <a:t>i</a:t>
            </a:r>
            <a:r>
              <a:rPr lang="fa-IR" dirty="0" smtClean="0"/>
              <a:t> به فرم</a:t>
            </a:r>
            <a:r>
              <a:rPr lang="en-US" dirty="0" err="1" smtClean="0"/>
              <a:t>R</a:t>
            </a:r>
            <a:r>
              <a:rPr lang="en-US" baseline="-25000" dirty="0" err="1" smtClean="0"/>
              <a:t>i</a:t>
            </a:r>
            <a:r>
              <a:rPr lang="en-US" dirty="0" smtClean="0"/>
              <a:t>={d , v</a:t>
            </a:r>
            <a:r>
              <a:rPr lang="en-US" baseline="-25000" dirty="0" smtClean="0"/>
              <a:t>1</a:t>
            </a:r>
            <a:r>
              <a:rPr lang="en-US" dirty="0" smtClean="0"/>
              <a:t>,…</a:t>
            </a:r>
            <a:r>
              <a:rPr lang="en-US" dirty="0" err="1" smtClean="0"/>
              <a:t>v</a:t>
            </a:r>
            <a:r>
              <a:rPr lang="en-US" baseline="-25000" dirty="0" err="1" smtClean="0"/>
              <a:t>n</a:t>
            </a:r>
            <a:r>
              <a:rPr lang="en-US" dirty="0" err="1" smtClean="0"/>
              <a:t>,d</a:t>
            </a:r>
            <a:r>
              <a:rPr lang="en-US" dirty="0" smtClean="0"/>
              <a:t> }</a:t>
            </a:r>
            <a:r>
              <a:rPr lang="fa-IR" dirty="0" smtClean="0"/>
              <a:t> نمایش داده می شود که </a:t>
            </a:r>
            <a:r>
              <a:rPr lang="en-US" dirty="0" smtClean="0"/>
              <a:t> d є V</a:t>
            </a:r>
            <a:r>
              <a:rPr lang="en-US" baseline="-25000" dirty="0" smtClean="0"/>
              <a:t>0</a:t>
            </a:r>
            <a:r>
              <a:rPr lang="fa-IR" dirty="0" smtClean="0"/>
              <a:t>می باشد</a:t>
            </a:r>
            <a:r>
              <a:rPr lang="en-US" dirty="0" smtClean="0"/>
              <a:t>.</a:t>
            </a:r>
            <a:endParaRPr lang="en-US" dirty="0"/>
          </a:p>
        </p:txBody>
      </p:sp>
      <p:sp>
        <p:nvSpPr>
          <p:cNvPr id="4" name="Slide Number Placeholder 3"/>
          <p:cNvSpPr>
            <a:spLocks noGrp="1"/>
          </p:cNvSpPr>
          <p:nvPr>
            <p:ph type="sldNum" sz="quarter" idx="12"/>
          </p:nvPr>
        </p:nvSpPr>
        <p:spPr/>
        <p:txBody>
          <a:bodyPr/>
          <a:lstStyle/>
          <a:p>
            <a:fld id="{1195FCE8-A431-46C9-9895-E9E5576EA88A}" type="slidenum">
              <a:rPr lang="en-US" smtClean="0"/>
              <a:pPr/>
              <a:t>31</a:t>
            </a:fld>
            <a:endParaRPr lang="en-US"/>
          </a:p>
        </p:txBody>
      </p:sp>
    </p:spTree>
  </p:cSld>
  <p:clrMapOvr>
    <a:masterClrMapping/>
  </p:clrMapOvr>
  <p:transition>
    <p:zoom/>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133350"/>
            <a:ext cx="6019800" cy="666750"/>
          </a:xfrm>
        </p:spPr>
        <p:style>
          <a:lnRef idx="2">
            <a:schemeClr val="accent2"/>
          </a:lnRef>
          <a:fillRef idx="1">
            <a:schemeClr val="lt1"/>
          </a:fillRef>
          <a:effectRef idx="0">
            <a:schemeClr val="accent2"/>
          </a:effectRef>
          <a:fontRef idx="minor">
            <a:schemeClr val="dk1"/>
          </a:fontRef>
        </p:style>
        <p:txBody>
          <a:bodyPr>
            <a:normAutofit fontScale="90000"/>
          </a:bodyPr>
          <a:lstStyle/>
          <a:p>
            <a:pPr algn="r"/>
            <a:r>
              <a:rPr lang="fa-IR" sz="2000" dirty="0" smtClean="0"/>
              <a:t>ارائه ی یک مدل ریاضی و روش ابتکاری جدید برای حل مسئله مسیریابی وسایل نقلیه چندقرارگاهی و چند محصولی با وسایل نقلیه متفاوت</a:t>
            </a:r>
            <a:endParaRPr lang="en-US" sz="2000" dirty="0"/>
          </a:p>
        </p:txBody>
      </p:sp>
      <p:sp>
        <p:nvSpPr>
          <p:cNvPr id="4" name="Slide Number Placeholder 3"/>
          <p:cNvSpPr>
            <a:spLocks noGrp="1"/>
          </p:cNvSpPr>
          <p:nvPr>
            <p:ph type="sldNum" sz="quarter" idx="12"/>
          </p:nvPr>
        </p:nvSpPr>
        <p:spPr/>
        <p:txBody>
          <a:bodyPr/>
          <a:lstStyle/>
          <a:p>
            <a:fld id="{1195FCE8-A431-46C9-9895-E9E5576EA88A}" type="slidenum">
              <a:rPr lang="en-US" smtClean="0"/>
              <a:pPr/>
              <a:t>32</a:t>
            </a:fld>
            <a:endParaRPr lang="en-US"/>
          </a:p>
        </p:txBody>
      </p:sp>
      <p:pic>
        <p:nvPicPr>
          <p:cNvPr id="1026" name="Picture 2" descr="C:\Users\Mehran\Documents\Bluetooth Folder\Screenshot_2016-11-09-22-59-22.png"/>
          <p:cNvPicPr>
            <a:picLocks noGrp="1" noChangeAspect="1" noChangeArrowheads="1"/>
          </p:cNvPicPr>
          <p:nvPr>
            <p:ph idx="1"/>
          </p:nvPr>
        </p:nvPicPr>
        <p:blipFill>
          <a:blip r:embed="rId2"/>
          <a:srcRect l="42667" t="32250" r="9333" b="43500"/>
          <a:stretch>
            <a:fillRect/>
          </a:stretch>
        </p:blipFill>
        <p:spPr bwMode="auto">
          <a:xfrm>
            <a:off x="1905000" y="971550"/>
            <a:ext cx="6019800" cy="3886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extBox 5"/>
          <p:cNvSpPr txBox="1"/>
          <p:nvPr/>
        </p:nvSpPr>
        <p:spPr>
          <a:xfrm>
            <a:off x="7848600" y="895350"/>
            <a:ext cx="1295400" cy="1323439"/>
          </a:xfrm>
          <a:prstGeom prst="rect">
            <a:avLst/>
          </a:prstGeom>
          <a:noFill/>
        </p:spPr>
        <p:txBody>
          <a:bodyPr wrap="square" rtlCol="0">
            <a:spAutoFit/>
          </a:bodyPr>
          <a:lstStyle/>
          <a:p>
            <a:pPr algn="ctr"/>
            <a:r>
              <a:rPr lang="fa-IR" sz="2000" b="1" dirty="0" smtClean="0"/>
              <a:t>پارامترها و متغیرهای تصمیم گیری:</a:t>
            </a:r>
            <a:endParaRPr lang="en-US" sz="2000" b="1" dirty="0"/>
          </a:p>
        </p:txBody>
      </p:sp>
      <p:sp>
        <p:nvSpPr>
          <p:cNvPr id="7" name="TextBox 6"/>
          <p:cNvSpPr txBox="1"/>
          <p:nvPr/>
        </p:nvSpPr>
        <p:spPr>
          <a:xfrm>
            <a:off x="8077200" y="209550"/>
            <a:ext cx="1066800" cy="400110"/>
          </a:xfrm>
          <a:prstGeom prst="rect">
            <a:avLst/>
          </a:prstGeom>
          <a:noFill/>
        </p:spPr>
        <p:txBody>
          <a:bodyPr wrap="square" rtlCol="0">
            <a:spAutoFit/>
          </a:bodyPr>
          <a:lstStyle/>
          <a:p>
            <a:r>
              <a:rPr lang="fa-IR" sz="2000" b="1" dirty="0" smtClean="0"/>
              <a:t>مقاله ی:</a:t>
            </a:r>
            <a:endParaRPr lang="en-US" sz="2000" b="1" dirty="0"/>
          </a:p>
        </p:txBody>
      </p:sp>
      <p:sp>
        <p:nvSpPr>
          <p:cNvPr id="8" name="Right Arrow 7"/>
          <p:cNvSpPr/>
          <p:nvPr/>
        </p:nvSpPr>
        <p:spPr>
          <a:xfrm>
            <a:off x="2057400" y="1047750"/>
            <a:ext cx="1447800" cy="1524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zoom/>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195FCE8-A431-46C9-9895-E9E5576EA88A}" type="slidenum">
              <a:rPr lang="en-US" smtClean="0"/>
              <a:pPr/>
              <a:t>33</a:t>
            </a:fld>
            <a:endParaRPr lang="en-US"/>
          </a:p>
        </p:txBody>
      </p:sp>
      <p:pic>
        <p:nvPicPr>
          <p:cNvPr id="2050" name="Picture 2" descr="C:\Users\Mehran\Documents\Bluetooth Folder\Screenshot_2016-11-09-23-04-11-1.png"/>
          <p:cNvPicPr>
            <a:picLocks noChangeAspect="1" noChangeArrowheads="1"/>
          </p:cNvPicPr>
          <p:nvPr/>
        </p:nvPicPr>
        <p:blipFill>
          <a:blip r:embed="rId3"/>
          <a:srcRect t="31736" b="15868"/>
          <a:stretch>
            <a:fillRect/>
          </a:stretch>
        </p:blipFill>
        <p:spPr bwMode="auto">
          <a:xfrm>
            <a:off x="2514600" y="3790950"/>
            <a:ext cx="2819400" cy="762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extBox 5"/>
          <p:cNvSpPr txBox="1"/>
          <p:nvPr/>
        </p:nvSpPr>
        <p:spPr>
          <a:xfrm>
            <a:off x="6858000" y="3943350"/>
            <a:ext cx="1295400" cy="400110"/>
          </a:xfrm>
          <a:prstGeom prst="rect">
            <a:avLst/>
          </a:prstGeom>
          <a:noFill/>
        </p:spPr>
        <p:txBody>
          <a:bodyPr wrap="square" rtlCol="0">
            <a:spAutoFit/>
          </a:bodyPr>
          <a:lstStyle/>
          <a:p>
            <a:r>
              <a:rPr lang="fa-IR" sz="2000" b="1" dirty="0" smtClean="0"/>
              <a:t>تابع هدف:</a:t>
            </a:r>
            <a:endParaRPr lang="en-US" sz="2000" b="1" dirty="0"/>
          </a:p>
        </p:txBody>
      </p:sp>
      <p:pic>
        <p:nvPicPr>
          <p:cNvPr id="7" name="Picture 2" descr="C:\Users\Mehran\Documents\Bluetooth Folder\Screenshot_2016-11-09-22-59-22.png"/>
          <p:cNvPicPr>
            <a:picLocks noChangeAspect="1" noChangeArrowheads="1"/>
          </p:cNvPicPr>
          <p:nvPr/>
        </p:nvPicPr>
        <p:blipFill>
          <a:blip r:embed="rId4"/>
          <a:srcRect l="42667" t="56250" r="9333" b="22500"/>
          <a:stretch>
            <a:fillRect/>
          </a:stretch>
        </p:blipFill>
        <p:spPr bwMode="auto">
          <a:xfrm>
            <a:off x="2209800" y="209550"/>
            <a:ext cx="6324600" cy="3200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zoom/>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285750"/>
            <a:ext cx="6563072" cy="857250"/>
          </a:xfrm>
        </p:spPr>
        <p:txBody>
          <a:bodyPr>
            <a:normAutofit/>
          </a:bodyPr>
          <a:lstStyle/>
          <a:p>
            <a:pPr algn="r"/>
            <a:r>
              <a:rPr lang="fa-IR" sz="2000" b="1" dirty="0" smtClean="0"/>
              <a:t>محدودیت ها:</a:t>
            </a:r>
            <a:endParaRPr lang="en-US" sz="2000" b="1" dirty="0"/>
          </a:p>
        </p:txBody>
      </p:sp>
      <p:sp>
        <p:nvSpPr>
          <p:cNvPr id="4" name="Slide Number Placeholder 3"/>
          <p:cNvSpPr>
            <a:spLocks noGrp="1"/>
          </p:cNvSpPr>
          <p:nvPr>
            <p:ph type="sldNum" sz="quarter" idx="12"/>
          </p:nvPr>
        </p:nvSpPr>
        <p:spPr/>
        <p:txBody>
          <a:bodyPr/>
          <a:lstStyle/>
          <a:p>
            <a:fld id="{1195FCE8-A431-46C9-9895-E9E5576EA88A}" type="slidenum">
              <a:rPr lang="en-US" smtClean="0"/>
              <a:pPr/>
              <a:t>34</a:t>
            </a:fld>
            <a:endParaRPr lang="en-US"/>
          </a:p>
        </p:txBody>
      </p:sp>
      <p:pic>
        <p:nvPicPr>
          <p:cNvPr id="5" name="Picture 3" descr="C:\Users\Mehran\Documents\Bluetooth Folder\Screenshot_2016-11-09-23-04-11-2.png"/>
          <p:cNvPicPr>
            <a:picLocks noGrp="1" noChangeAspect="1" noChangeArrowheads="1"/>
          </p:cNvPicPr>
          <p:nvPr>
            <p:ph idx="1"/>
          </p:nvPr>
        </p:nvPicPr>
        <p:blipFill>
          <a:blip r:embed="rId3"/>
          <a:srcRect/>
          <a:stretch>
            <a:fillRect/>
          </a:stretch>
        </p:blipFill>
        <p:spPr bwMode="auto">
          <a:xfrm>
            <a:off x="1981200" y="117585"/>
            <a:ext cx="4953000" cy="4876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Left Arrow 6"/>
          <p:cNvSpPr/>
          <p:nvPr/>
        </p:nvSpPr>
        <p:spPr>
          <a:xfrm>
            <a:off x="7086600" y="1885950"/>
            <a:ext cx="1752600" cy="2286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Brace 5"/>
          <p:cNvSpPr/>
          <p:nvPr/>
        </p:nvSpPr>
        <p:spPr>
          <a:xfrm>
            <a:off x="7010400" y="2419350"/>
            <a:ext cx="274319" cy="838200"/>
          </a:xfrm>
          <a:prstGeom prst="rightBrace">
            <a:avLst/>
          </a:prstGeom>
          <a:solidFill>
            <a:schemeClr val="accent2"/>
          </a:soli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ransition>
    <p:zoom/>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195FCE8-A431-46C9-9895-E9E5576EA88A}" type="slidenum">
              <a:rPr lang="en-US" smtClean="0"/>
              <a:pPr/>
              <a:t>35</a:t>
            </a:fld>
            <a:endParaRPr lang="en-US"/>
          </a:p>
        </p:txBody>
      </p:sp>
      <p:pic>
        <p:nvPicPr>
          <p:cNvPr id="3075" name="Picture 3" descr="C:\Users\Mehran\Documents\Bluetooth Folder\Screenshot_2016-11-09-23-08-11-1.png"/>
          <p:cNvPicPr>
            <a:picLocks noGrp="1" noChangeAspect="1" noChangeArrowheads="1"/>
          </p:cNvPicPr>
          <p:nvPr>
            <p:ph idx="1"/>
          </p:nvPr>
        </p:nvPicPr>
        <p:blipFill>
          <a:blip r:embed="rId2"/>
          <a:srcRect/>
          <a:stretch>
            <a:fillRect/>
          </a:stretch>
        </p:blipFill>
        <p:spPr bwMode="auto">
          <a:xfrm>
            <a:off x="1905000" y="133350"/>
            <a:ext cx="5943600" cy="4876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zoom/>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47750"/>
            <a:ext cx="8229600" cy="857250"/>
          </a:xfrm>
        </p:spPr>
        <p:txBody>
          <a:bodyPr>
            <a:noAutofit/>
          </a:bodyPr>
          <a:lstStyle/>
          <a:p>
            <a:r>
              <a:rPr lang="ar-SA" sz="3200" b="1" dirty="0" smtClean="0"/>
              <a:t>مساله</a:t>
            </a:r>
            <a:r>
              <a:rPr lang="en-US" sz="3200" b="1" dirty="0" smtClean="0"/>
              <a:t>VRP</a:t>
            </a:r>
            <a:r>
              <a:rPr lang="ar-SA" sz="3200" b="1" dirty="0" smtClean="0"/>
              <a:t> همراه با شکستن عرضه محصولات به مشتریان (</a:t>
            </a:r>
            <a:r>
              <a:rPr lang="en-US" sz="3200" b="1" dirty="0" smtClean="0"/>
              <a:t>SDVRP</a:t>
            </a:r>
            <a:r>
              <a:rPr lang="ar-SA" sz="3200" b="1" dirty="0" smtClean="0"/>
              <a:t>)</a:t>
            </a:r>
            <a:endParaRPr lang="en-US" sz="3200" dirty="0"/>
          </a:p>
        </p:txBody>
      </p:sp>
      <p:sp>
        <p:nvSpPr>
          <p:cNvPr id="3" name="Content Placeholder 2"/>
          <p:cNvSpPr>
            <a:spLocks noGrp="1"/>
          </p:cNvSpPr>
          <p:nvPr>
            <p:ph idx="1"/>
          </p:nvPr>
        </p:nvSpPr>
        <p:spPr>
          <a:xfrm>
            <a:off x="152400" y="2190750"/>
            <a:ext cx="8763000" cy="2514600"/>
          </a:xfrm>
        </p:spPr>
        <p:style>
          <a:lnRef idx="2">
            <a:schemeClr val="accent1"/>
          </a:lnRef>
          <a:fillRef idx="1">
            <a:schemeClr val="lt1"/>
          </a:fillRef>
          <a:effectRef idx="0">
            <a:schemeClr val="accent1"/>
          </a:effectRef>
          <a:fontRef idx="minor">
            <a:schemeClr val="dk1"/>
          </a:fontRef>
        </p:style>
        <p:txBody>
          <a:bodyPr>
            <a:normAutofit/>
          </a:bodyPr>
          <a:lstStyle/>
          <a:p>
            <a:pPr algn="r"/>
            <a:r>
              <a:rPr lang="ar-SA" sz="2800" dirty="0" smtClean="0"/>
              <a:t>مساله</a:t>
            </a:r>
            <a:r>
              <a:rPr lang="en-US" sz="2800" dirty="0" smtClean="0"/>
              <a:t>SDVRP</a:t>
            </a:r>
            <a:r>
              <a:rPr lang="ar-SA" sz="2800" dirty="0" smtClean="0"/>
              <a:t> یک مساله </a:t>
            </a:r>
            <a:r>
              <a:rPr lang="en-US" sz="2800" dirty="0" smtClean="0"/>
              <a:t>VRP</a:t>
            </a:r>
            <a:r>
              <a:rPr lang="ar-SA" sz="2800" dirty="0" smtClean="0"/>
              <a:t> است که درآن اجازه داده شده هر مشتری توسط </a:t>
            </a:r>
            <a:r>
              <a:rPr lang="ar-SA" sz="2800" dirty="0" smtClean="0">
                <a:solidFill>
                  <a:srgbClr val="FF0000"/>
                </a:solidFill>
              </a:rPr>
              <a:t>وسایل نقلیه متفاوت </a:t>
            </a:r>
            <a:r>
              <a:rPr lang="ar-SA" sz="2800" dirty="0" smtClean="0"/>
              <a:t>سرویس داده شود</a:t>
            </a:r>
            <a:r>
              <a:rPr lang="en-US" sz="2800" dirty="0" smtClean="0"/>
              <a:t> </a:t>
            </a:r>
            <a:r>
              <a:rPr lang="ar-SA" sz="2800" dirty="0" smtClean="0"/>
              <a:t>در صورتیکه باعث </a:t>
            </a:r>
            <a:r>
              <a:rPr lang="ar-SA" sz="2800" dirty="0" smtClean="0">
                <a:solidFill>
                  <a:srgbClr val="FF0000"/>
                </a:solidFill>
              </a:rPr>
              <a:t>کاهش در هزینه های کلی </a:t>
            </a:r>
            <a:r>
              <a:rPr lang="ar-SA" sz="2800" dirty="0" smtClean="0"/>
              <a:t>بشود</a:t>
            </a:r>
            <a:r>
              <a:rPr lang="fa-IR" sz="2800" dirty="0" smtClean="0"/>
              <a:t>.</a:t>
            </a:r>
          </a:p>
          <a:p>
            <a:pPr algn="r"/>
            <a:r>
              <a:rPr lang="ar-SA" sz="2800" dirty="0" smtClean="0"/>
              <a:t> این مساله درزمانی که </a:t>
            </a:r>
            <a:r>
              <a:rPr lang="ar-SA" sz="2800" dirty="0" smtClean="0">
                <a:solidFill>
                  <a:schemeClr val="accent2">
                    <a:lumMod val="75000"/>
                  </a:schemeClr>
                </a:solidFill>
              </a:rPr>
              <a:t>تقاضای مشتریان بیش از ظرفیت وسیله نقلیه می باشد مهم ومورد توجه واقع می شود</a:t>
            </a:r>
            <a:r>
              <a:rPr lang="fa-IR" sz="2800" dirty="0" smtClean="0">
                <a:solidFill>
                  <a:schemeClr val="accent2">
                    <a:lumMod val="75000"/>
                  </a:schemeClr>
                </a:solidFill>
              </a:rPr>
              <a:t>.</a:t>
            </a:r>
            <a:endParaRPr lang="en-US" sz="2800" dirty="0">
              <a:solidFill>
                <a:schemeClr val="accent2">
                  <a:lumMod val="75000"/>
                </a:schemeClr>
              </a:solidFill>
            </a:endParaRPr>
          </a:p>
        </p:txBody>
      </p:sp>
      <p:sp>
        <p:nvSpPr>
          <p:cNvPr id="4" name="Slide Number Placeholder 3"/>
          <p:cNvSpPr>
            <a:spLocks noGrp="1"/>
          </p:cNvSpPr>
          <p:nvPr>
            <p:ph type="sldNum" sz="quarter" idx="12"/>
          </p:nvPr>
        </p:nvSpPr>
        <p:spPr/>
        <p:txBody>
          <a:bodyPr/>
          <a:lstStyle/>
          <a:p>
            <a:fld id="{1195FCE8-A431-46C9-9895-E9E5576EA88A}" type="slidenum">
              <a:rPr lang="en-US" smtClean="0"/>
              <a:pPr/>
              <a:t>36</a:t>
            </a:fld>
            <a:endParaRPr lang="en-US"/>
          </a:p>
        </p:txBody>
      </p:sp>
    </p:spTree>
  </p:cSld>
  <p:clrMapOvr>
    <a:masterClrMapping/>
  </p:clrMapOvr>
  <p:transition>
    <p:zoom/>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3600" b="1" dirty="0" smtClean="0"/>
              <a:t>مدلسازی:</a:t>
            </a:r>
            <a:endParaRPr lang="en-US" sz="3600" b="1" dirty="0"/>
          </a:p>
        </p:txBody>
      </p:sp>
      <p:sp>
        <p:nvSpPr>
          <p:cNvPr id="3" name="Content Placeholder 2"/>
          <p:cNvSpPr>
            <a:spLocks noGrp="1"/>
          </p:cNvSpPr>
          <p:nvPr>
            <p:ph idx="1"/>
          </p:nvPr>
        </p:nvSpPr>
        <p:spPr>
          <a:xfrm>
            <a:off x="1981200" y="1200150"/>
            <a:ext cx="6858000" cy="3505199"/>
          </a:xfrm>
        </p:spPr>
        <p:style>
          <a:lnRef idx="2">
            <a:schemeClr val="accent1"/>
          </a:lnRef>
          <a:fillRef idx="1">
            <a:schemeClr val="lt1"/>
          </a:fillRef>
          <a:effectRef idx="0">
            <a:schemeClr val="accent1"/>
          </a:effectRef>
          <a:fontRef idx="minor">
            <a:schemeClr val="dk1"/>
          </a:fontRef>
        </p:style>
        <p:txBody>
          <a:bodyPr>
            <a:noAutofit/>
          </a:bodyPr>
          <a:lstStyle/>
          <a:p>
            <a:pPr lvl="0"/>
            <a:r>
              <a:rPr lang="fa-IR" sz="2400" b="1" dirty="0" smtClean="0"/>
              <a:t>هدف : </a:t>
            </a:r>
            <a:r>
              <a:rPr lang="fa-IR" sz="2400" dirty="0" smtClean="0"/>
              <a:t>دراین مساله حداقل نمودن جریان وسایل نقلیه و مجموع زمان سفر مورد نیاز برای عرضه به تمام مشتریان می باشد.</a:t>
            </a:r>
            <a:endParaRPr lang="en-US" sz="2400" dirty="0" smtClean="0"/>
          </a:p>
          <a:p>
            <a:pPr lvl="0"/>
            <a:r>
              <a:rPr lang="fa-IR" sz="2400" b="1" dirty="0" smtClean="0"/>
              <a:t>شرط موجه بودن</a:t>
            </a:r>
            <a:r>
              <a:rPr lang="fa-IR" sz="2400" dirty="0" smtClean="0"/>
              <a:t> :دراین مساله یک جواب را موجه می گوییم هرگاه تمام محدودیت های</a:t>
            </a:r>
            <a:r>
              <a:rPr lang="en-US" sz="2400" dirty="0" smtClean="0"/>
              <a:t> VRP</a:t>
            </a:r>
            <a:r>
              <a:rPr lang="fa-IR" sz="2400" dirty="0" smtClean="0"/>
              <a:t>ارضا شده به جز این شرط که هر مشتری باید توسط یک وسیله نقلیه سرویس داده شود.</a:t>
            </a:r>
            <a:endParaRPr lang="en-US" sz="2400" dirty="0" smtClean="0"/>
          </a:p>
          <a:p>
            <a:r>
              <a:rPr lang="fa-IR" sz="2400" b="1" dirty="0" smtClean="0"/>
              <a:t>فرمولسازی :</a:t>
            </a:r>
            <a:r>
              <a:rPr lang="fa-IR" sz="2400" dirty="0" smtClean="0"/>
              <a:t>یک راه ساده برای تبدیل</a:t>
            </a:r>
            <a:r>
              <a:rPr lang="en-US" sz="2400" dirty="0" smtClean="0"/>
              <a:t>VRP</a:t>
            </a:r>
            <a:r>
              <a:rPr lang="fa-IR" sz="2400" dirty="0" smtClean="0"/>
              <a:t>به </a:t>
            </a:r>
            <a:r>
              <a:rPr lang="en-US" sz="2400" dirty="0" smtClean="0"/>
              <a:t>SDVRP</a:t>
            </a:r>
            <a:r>
              <a:rPr lang="fa-IR" sz="2400" dirty="0" smtClean="0"/>
              <a:t>این است که اجازه دهیم سفارش هر مشتری به چند سفارش کوچکتر ومنحصر بفرد تقسیم شود و بتواند توسط وسایل نقلیه متفاوت عرضه گردد.</a:t>
            </a:r>
            <a:endParaRPr lang="en-US" sz="2400" dirty="0"/>
          </a:p>
        </p:txBody>
      </p:sp>
      <p:sp>
        <p:nvSpPr>
          <p:cNvPr id="4" name="Slide Number Placeholder 3"/>
          <p:cNvSpPr>
            <a:spLocks noGrp="1"/>
          </p:cNvSpPr>
          <p:nvPr>
            <p:ph type="sldNum" sz="quarter" idx="12"/>
          </p:nvPr>
        </p:nvSpPr>
        <p:spPr/>
        <p:txBody>
          <a:bodyPr/>
          <a:lstStyle/>
          <a:p>
            <a:fld id="{1195FCE8-A431-46C9-9895-E9E5576EA88A}" type="slidenum">
              <a:rPr lang="en-US" smtClean="0"/>
              <a:pPr/>
              <a:t>37</a:t>
            </a:fld>
            <a:endParaRPr lang="en-US"/>
          </a:p>
        </p:txBody>
      </p:sp>
    </p:spTree>
  </p:cSld>
  <p:clrMapOvr>
    <a:masterClrMapping/>
  </p:clrMapOvr>
  <p:transition>
    <p:zoom/>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96200" y="205979"/>
            <a:ext cx="990600" cy="536971"/>
          </a:xfrm>
        </p:spPr>
        <p:txBody>
          <a:bodyPr>
            <a:normAutofit/>
          </a:bodyPr>
          <a:lstStyle/>
          <a:p>
            <a:pPr algn="r"/>
            <a:r>
              <a:rPr lang="fa-IR" sz="2000" b="1" dirty="0" smtClean="0"/>
              <a:t>مقاله ی:</a:t>
            </a:r>
            <a:endParaRPr lang="en-US" sz="2000" b="1" dirty="0"/>
          </a:p>
        </p:txBody>
      </p:sp>
      <p:sp>
        <p:nvSpPr>
          <p:cNvPr id="4" name="Slide Number Placeholder 3"/>
          <p:cNvSpPr>
            <a:spLocks noGrp="1"/>
          </p:cNvSpPr>
          <p:nvPr>
            <p:ph type="sldNum" sz="quarter" idx="12"/>
          </p:nvPr>
        </p:nvSpPr>
        <p:spPr/>
        <p:txBody>
          <a:bodyPr/>
          <a:lstStyle/>
          <a:p>
            <a:fld id="{1195FCE8-A431-46C9-9895-E9E5576EA88A}" type="slidenum">
              <a:rPr lang="en-US" smtClean="0"/>
              <a:pPr/>
              <a:t>38</a:t>
            </a:fld>
            <a:endParaRPr lang="en-US"/>
          </a:p>
        </p:txBody>
      </p:sp>
      <p:sp>
        <p:nvSpPr>
          <p:cNvPr id="5" name="TextBox 4"/>
          <p:cNvSpPr txBox="1"/>
          <p:nvPr/>
        </p:nvSpPr>
        <p:spPr>
          <a:xfrm>
            <a:off x="2057400" y="209550"/>
            <a:ext cx="5105400"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smtClean="0"/>
              <a:t>An Optimization-Based Heuristic for the Split Delivery Vehicle  </a:t>
            </a:r>
            <a:r>
              <a:rPr lang="en-US" dirty="0" err="1" smtClean="0"/>
              <a:t>Routhing</a:t>
            </a:r>
            <a:r>
              <a:rPr lang="en-US" dirty="0" smtClean="0"/>
              <a:t>  Problem</a:t>
            </a:r>
            <a:endParaRPr lang="en-US" dirty="0"/>
          </a:p>
        </p:txBody>
      </p:sp>
      <p:pic>
        <p:nvPicPr>
          <p:cNvPr id="4098" name="Picture 2" descr="C:\Users\Mehran\Documents\Bluetooth Folder\Screenshot_2016-11-09-23-34-52-1.png"/>
          <p:cNvPicPr>
            <a:picLocks noGrp="1" noChangeAspect="1" noChangeArrowheads="1"/>
          </p:cNvPicPr>
          <p:nvPr>
            <p:ph idx="1"/>
          </p:nvPr>
        </p:nvPicPr>
        <p:blipFill>
          <a:blip r:embed="rId2"/>
          <a:srcRect/>
          <a:stretch>
            <a:fillRect/>
          </a:stretch>
        </p:blipFill>
        <p:spPr bwMode="auto">
          <a:xfrm>
            <a:off x="1981200" y="1504950"/>
            <a:ext cx="6781799" cy="3276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TextBox 6"/>
          <p:cNvSpPr txBox="1"/>
          <p:nvPr/>
        </p:nvSpPr>
        <p:spPr>
          <a:xfrm>
            <a:off x="6172200" y="1047750"/>
            <a:ext cx="3200400" cy="400110"/>
          </a:xfrm>
          <a:prstGeom prst="rect">
            <a:avLst/>
          </a:prstGeom>
          <a:noFill/>
        </p:spPr>
        <p:txBody>
          <a:bodyPr wrap="square" rtlCol="0">
            <a:spAutoFit/>
          </a:bodyPr>
          <a:lstStyle/>
          <a:p>
            <a:r>
              <a:rPr lang="fa-IR" sz="2000" b="1" dirty="0" smtClean="0"/>
              <a:t>پارامترها و متغیرهای تصمیم:</a:t>
            </a:r>
            <a:endParaRPr lang="en-US" sz="2000" b="1" dirty="0"/>
          </a:p>
        </p:txBody>
      </p:sp>
      <p:cxnSp>
        <p:nvCxnSpPr>
          <p:cNvPr id="9" name="Straight Connector 8"/>
          <p:cNvCxnSpPr/>
          <p:nvPr/>
        </p:nvCxnSpPr>
        <p:spPr>
          <a:xfrm>
            <a:off x="3352800" y="2419350"/>
            <a:ext cx="5181600" cy="15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209800" y="2724150"/>
            <a:ext cx="5562600" cy="15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zoom/>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195FCE8-A431-46C9-9895-E9E5576EA88A}" type="slidenum">
              <a:rPr lang="en-US" smtClean="0"/>
              <a:pPr/>
              <a:t>39</a:t>
            </a:fld>
            <a:endParaRPr lang="en-US"/>
          </a:p>
        </p:txBody>
      </p:sp>
      <p:pic>
        <p:nvPicPr>
          <p:cNvPr id="5122" name="Picture 2" descr="C:\Users\Mehran\Documents\Bluetooth Folder\Screenshot_2016-11-09-23-37-39-1.png"/>
          <p:cNvPicPr>
            <a:picLocks noGrp="1" noChangeAspect="1" noChangeArrowheads="1"/>
          </p:cNvPicPr>
          <p:nvPr>
            <p:ph idx="1"/>
          </p:nvPr>
        </p:nvPicPr>
        <p:blipFill>
          <a:blip r:embed="rId3"/>
          <a:srcRect b="70244"/>
          <a:stretch>
            <a:fillRect/>
          </a:stretch>
        </p:blipFill>
        <p:spPr bwMode="auto">
          <a:xfrm>
            <a:off x="2133600" y="438150"/>
            <a:ext cx="4724400" cy="990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extBox 5"/>
          <p:cNvSpPr txBox="1"/>
          <p:nvPr/>
        </p:nvSpPr>
        <p:spPr>
          <a:xfrm>
            <a:off x="7543800" y="514350"/>
            <a:ext cx="1143000" cy="400110"/>
          </a:xfrm>
          <a:prstGeom prst="rect">
            <a:avLst/>
          </a:prstGeom>
          <a:noFill/>
        </p:spPr>
        <p:txBody>
          <a:bodyPr wrap="square" rtlCol="0">
            <a:spAutoFit/>
          </a:bodyPr>
          <a:lstStyle/>
          <a:p>
            <a:r>
              <a:rPr lang="fa-IR" sz="2000" b="1" dirty="0" smtClean="0"/>
              <a:t>تابع هدف:</a:t>
            </a:r>
            <a:endParaRPr lang="en-US" sz="2000" b="1" dirty="0"/>
          </a:p>
        </p:txBody>
      </p:sp>
      <p:sp>
        <p:nvSpPr>
          <p:cNvPr id="7" name="TextBox 6"/>
          <p:cNvSpPr txBox="1"/>
          <p:nvPr/>
        </p:nvSpPr>
        <p:spPr>
          <a:xfrm>
            <a:off x="7543800" y="1733550"/>
            <a:ext cx="1371600" cy="400110"/>
          </a:xfrm>
          <a:prstGeom prst="rect">
            <a:avLst/>
          </a:prstGeom>
          <a:noFill/>
        </p:spPr>
        <p:txBody>
          <a:bodyPr wrap="square" rtlCol="0">
            <a:spAutoFit/>
          </a:bodyPr>
          <a:lstStyle/>
          <a:p>
            <a:r>
              <a:rPr lang="fa-IR" sz="2000" b="1" dirty="0" smtClean="0"/>
              <a:t>محدودیت ها:</a:t>
            </a:r>
            <a:endParaRPr lang="en-US" sz="2000" b="1" dirty="0"/>
          </a:p>
        </p:txBody>
      </p:sp>
      <p:pic>
        <p:nvPicPr>
          <p:cNvPr id="8" name="Picture 2" descr="C:\Users\Mehran\Documents\Bluetooth Folder\Screenshot_2016-11-09-23-37-39-1.png"/>
          <p:cNvPicPr>
            <a:picLocks noChangeAspect="1" noChangeArrowheads="1"/>
          </p:cNvPicPr>
          <p:nvPr/>
        </p:nvPicPr>
        <p:blipFill>
          <a:blip r:embed="rId3"/>
          <a:srcRect t="23415"/>
          <a:stretch>
            <a:fillRect/>
          </a:stretch>
        </p:blipFill>
        <p:spPr bwMode="auto">
          <a:xfrm>
            <a:off x="2209800" y="2038351"/>
            <a:ext cx="4724400" cy="2514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Right Brace 8"/>
          <p:cNvSpPr/>
          <p:nvPr/>
        </p:nvSpPr>
        <p:spPr>
          <a:xfrm>
            <a:off x="7086600" y="2266950"/>
            <a:ext cx="228600" cy="990600"/>
          </a:xfrm>
          <a:prstGeom prst="righ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ransition>
    <p:zo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133350"/>
            <a:ext cx="6563072" cy="857250"/>
          </a:xfrm>
        </p:spPr>
        <p:txBody>
          <a:bodyPr>
            <a:normAutofit/>
          </a:bodyPr>
          <a:lstStyle/>
          <a:p>
            <a:pPr algn="ctr"/>
            <a:r>
              <a:rPr lang="ar-SA" sz="3600" b="1" dirty="0" smtClean="0"/>
              <a:t>مساله مسیریابی وسایل نقلیه (</a:t>
            </a:r>
            <a:r>
              <a:rPr lang="en-US" sz="3600" b="1" dirty="0" smtClean="0"/>
              <a:t>VRP</a:t>
            </a:r>
            <a:r>
              <a:rPr lang="ar-SA" sz="3600" b="1" dirty="0" smtClean="0"/>
              <a:t>) </a:t>
            </a:r>
            <a:endParaRPr lang="en-US" sz="3600" dirty="0"/>
          </a:p>
        </p:txBody>
      </p:sp>
      <p:sp>
        <p:nvSpPr>
          <p:cNvPr id="3" name="Content Placeholder 2"/>
          <p:cNvSpPr>
            <a:spLocks noGrp="1"/>
          </p:cNvSpPr>
          <p:nvPr>
            <p:ph idx="1"/>
          </p:nvPr>
        </p:nvSpPr>
        <p:spPr>
          <a:xfrm>
            <a:off x="1828800" y="1047750"/>
            <a:ext cx="7162800" cy="3733800"/>
          </a:xfrm>
        </p:spPr>
        <p:style>
          <a:lnRef idx="2">
            <a:schemeClr val="accent5"/>
          </a:lnRef>
          <a:fillRef idx="1">
            <a:schemeClr val="lt1"/>
          </a:fillRef>
          <a:effectRef idx="0">
            <a:schemeClr val="accent5"/>
          </a:effectRef>
          <a:fontRef idx="minor">
            <a:schemeClr val="dk1"/>
          </a:fontRef>
        </p:style>
        <p:txBody>
          <a:bodyPr>
            <a:normAutofit/>
          </a:bodyPr>
          <a:lstStyle/>
          <a:p>
            <a:pPr algn="ctr">
              <a:buNone/>
            </a:pPr>
            <a:r>
              <a:rPr lang="en-US" sz="2000" dirty="0" smtClean="0"/>
              <a:t>VRP</a:t>
            </a:r>
            <a:r>
              <a:rPr lang="fa-IR" sz="2000" dirty="0" smtClean="0"/>
              <a:t>مخفف </a:t>
            </a:r>
            <a:r>
              <a:rPr lang="en-US" sz="2000" dirty="0" smtClean="0"/>
              <a:t>vehicle routing problem</a:t>
            </a:r>
            <a:r>
              <a:rPr lang="fa-IR" sz="2000" dirty="0" smtClean="0"/>
              <a:t> است.</a:t>
            </a:r>
          </a:p>
          <a:p>
            <a:pPr>
              <a:buNone/>
            </a:pPr>
            <a:endParaRPr lang="fa-IR" sz="2000" dirty="0" smtClean="0"/>
          </a:p>
          <a:p>
            <a:pPr>
              <a:buNone/>
            </a:pPr>
            <a:r>
              <a:rPr lang="ar-SA" sz="2000" dirty="0" smtClean="0"/>
              <a:t>مساله مسیریابی وسایل نقلیه (</a:t>
            </a:r>
            <a:r>
              <a:rPr lang="en-US" sz="2000" dirty="0" smtClean="0"/>
              <a:t>VRP</a:t>
            </a:r>
            <a:r>
              <a:rPr lang="ar-SA" sz="2000" dirty="0" smtClean="0"/>
              <a:t>) یک نام عمومی برای تمام مسائلی است که درآنها می بایست یک مجموعه ای از مسیرها برای جریانی از وسایل نقلیه که مستقر در یک یا چند دپو هستند تعیین گردد تا به مجموعه ای از مشتریان و یا شهرهایی که به صورت جغرافیایی پراکنده شده اند خدمت دهند. </a:t>
            </a:r>
            <a:endParaRPr lang="fa-IR" sz="2000" dirty="0" smtClean="0"/>
          </a:p>
        </p:txBody>
      </p:sp>
      <p:sp>
        <p:nvSpPr>
          <p:cNvPr id="4" name="Slide Number Placeholder 3"/>
          <p:cNvSpPr>
            <a:spLocks noGrp="1"/>
          </p:cNvSpPr>
          <p:nvPr>
            <p:ph type="sldNum" sz="quarter" idx="12"/>
          </p:nvPr>
        </p:nvSpPr>
        <p:spPr/>
        <p:txBody>
          <a:bodyPr/>
          <a:lstStyle/>
          <a:p>
            <a:fld id="{1195FCE8-A431-46C9-9895-E9E5576EA88A}" type="slidenum">
              <a:rPr lang="en-US" smtClean="0"/>
              <a:pPr/>
              <a:t>4</a:t>
            </a:fld>
            <a:endParaRPr lang="en-US"/>
          </a:p>
        </p:txBody>
      </p:sp>
      <p:pic>
        <p:nvPicPr>
          <p:cNvPr id="3074" name="Picture 2" descr="C:\Users\Mehran\Documents\Bluetooth Folder\Diagram01.jpg"/>
          <p:cNvPicPr>
            <a:picLocks noChangeAspect="1" noChangeArrowheads="1"/>
          </p:cNvPicPr>
          <p:nvPr/>
        </p:nvPicPr>
        <p:blipFill>
          <a:blip r:embed="rId2"/>
          <a:srcRect/>
          <a:stretch>
            <a:fillRect/>
          </a:stretch>
        </p:blipFill>
        <p:spPr bwMode="auto">
          <a:xfrm>
            <a:off x="2209800" y="3181350"/>
            <a:ext cx="6324600" cy="1524000"/>
          </a:xfrm>
          <a:prstGeom prst="rect">
            <a:avLst/>
          </a:prstGeom>
          <a:noFill/>
        </p:spPr>
      </p:pic>
    </p:spTree>
    <p:extLst>
      <p:ext uri="{BB962C8B-B14F-4D97-AF65-F5344CB8AC3E}">
        <p14:creationId xmlns:p14="http://schemas.microsoft.com/office/powerpoint/2010/main" val="2250661131"/>
      </p:ext>
    </p:extLst>
  </p:cSld>
  <p:clrMapOvr>
    <a:masterClrMapping/>
  </p:clrMapOvr>
  <p:transition>
    <p:zoom/>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47750"/>
            <a:ext cx="8229600" cy="857250"/>
          </a:xfrm>
        </p:spPr>
        <p:txBody>
          <a:bodyPr>
            <a:noAutofit/>
          </a:bodyPr>
          <a:lstStyle/>
          <a:p>
            <a:r>
              <a:rPr lang="ar-SA" sz="3600" b="1" dirty="0" smtClean="0"/>
              <a:t>مساله </a:t>
            </a:r>
            <a:r>
              <a:rPr lang="en-US" sz="3600" b="1" dirty="0" smtClean="0"/>
              <a:t>VRP</a:t>
            </a:r>
            <a:r>
              <a:rPr lang="ar-SA" sz="3600" b="1" dirty="0" smtClean="0"/>
              <a:t> دوره ای (</a:t>
            </a:r>
            <a:r>
              <a:rPr lang="en-US" sz="3600" b="1" dirty="0" smtClean="0"/>
              <a:t>PVRP</a:t>
            </a:r>
            <a:r>
              <a:rPr lang="ar-SA" sz="3600" b="1" dirty="0" smtClean="0"/>
              <a:t>)</a:t>
            </a:r>
            <a:r>
              <a:rPr lang="en-US" sz="3600" b="1" dirty="0" smtClean="0"/>
              <a:t/>
            </a:r>
            <a:br>
              <a:rPr lang="en-US" sz="3600" b="1" dirty="0" smtClean="0"/>
            </a:br>
            <a:endParaRPr lang="en-US" sz="3600" b="1" dirty="0"/>
          </a:p>
        </p:txBody>
      </p:sp>
      <p:sp>
        <p:nvSpPr>
          <p:cNvPr id="3" name="Content Placeholder 2"/>
          <p:cNvSpPr>
            <a:spLocks noGrp="1"/>
          </p:cNvSpPr>
          <p:nvPr>
            <p:ph idx="1"/>
          </p:nvPr>
        </p:nvSpPr>
        <p:spPr>
          <a:xfrm>
            <a:off x="457200" y="2266950"/>
            <a:ext cx="8371656" cy="1600200"/>
          </a:xfrm>
        </p:spPr>
        <p:style>
          <a:lnRef idx="2">
            <a:schemeClr val="accent1"/>
          </a:lnRef>
          <a:fillRef idx="1">
            <a:schemeClr val="lt1"/>
          </a:fillRef>
          <a:effectRef idx="0">
            <a:schemeClr val="accent1"/>
          </a:effectRef>
          <a:fontRef idx="minor">
            <a:schemeClr val="dk1"/>
          </a:fontRef>
        </p:style>
        <p:txBody>
          <a:bodyPr>
            <a:normAutofit/>
          </a:bodyPr>
          <a:lstStyle/>
          <a:p>
            <a:r>
              <a:rPr lang="ar-SA" sz="2800" dirty="0" smtClean="0"/>
              <a:t>در مساله </a:t>
            </a:r>
            <a:r>
              <a:rPr lang="en-US" sz="2800" dirty="0" smtClean="0"/>
              <a:t>VRP</a:t>
            </a:r>
            <a:r>
              <a:rPr lang="ar-SA" sz="2800" dirty="0" smtClean="0"/>
              <a:t> کلاسیک پریود برنامه ریزی یک روزه می باشد ولی اگر پریود برنامه ریزی به </a:t>
            </a:r>
            <a:r>
              <a:rPr lang="en-US" sz="2800" dirty="0" smtClean="0"/>
              <a:t>M</a:t>
            </a:r>
            <a:r>
              <a:rPr lang="ar-SA" sz="2800" dirty="0" smtClean="0"/>
              <a:t> روز گسترش یابد مساله </a:t>
            </a:r>
            <a:r>
              <a:rPr lang="en-US" sz="2800" dirty="0" smtClean="0"/>
              <a:t>VRP</a:t>
            </a:r>
            <a:r>
              <a:rPr lang="ar-SA" sz="2800" dirty="0" smtClean="0"/>
              <a:t> توسعه پیدا نموده به</a:t>
            </a:r>
            <a:r>
              <a:rPr lang="en-US" sz="2800" dirty="0" smtClean="0"/>
              <a:t>VRP </a:t>
            </a:r>
            <a:r>
              <a:rPr lang="ar-SA" sz="2800" dirty="0" smtClean="0"/>
              <a:t> دوره ای تبدیل می شود</a:t>
            </a:r>
            <a:r>
              <a:rPr lang="fa-IR" sz="2800" dirty="0" smtClean="0"/>
              <a:t>.</a:t>
            </a:r>
            <a:endParaRPr lang="en-US" sz="2800" dirty="0"/>
          </a:p>
        </p:txBody>
      </p:sp>
      <p:sp>
        <p:nvSpPr>
          <p:cNvPr id="4" name="Slide Number Placeholder 3"/>
          <p:cNvSpPr>
            <a:spLocks noGrp="1"/>
          </p:cNvSpPr>
          <p:nvPr>
            <p:ph type="sldNum" sz="quarter" idx="12"/>
          </p:nvPr>
        </p:nvSpPr>
        <p:spPr/>
        <p:txBody>
          <a:bodyPr/>
          <a:lstStyle/>
          <a:p>
            <a:fld id="{1195FCE8-A431-46C9-9895-E9E5576EA88A}" type="slidenum">
              <a:rPr lang="en-US" smtClean="0"/>
              <a:pPr/>
              <a:t>40</a:t>
            </a:fld>
            <a:endParaRPr lang="en-US"/>
          </a:p>
        </p:txBody>
      </p:sp>
    </p:spTree>
  </p:cSld>
  <p:clrMapOvr>
    <a:masterClrMapping/>
  </p:clrMapOvr>
  <p:transition>
    <p:zoom/>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3600" b="1" dirty="0" smtClean="0"/>
              <a:t>مدلسازی:</a:t>
            </a:r>
            <a:endParaRPr lang="en-US" sz="3600" b="1" dirty="0"/>
          </a:p>
        </p:txBody>
      </p:sp>
      <p:sp>
        <p:nvSpPr>
          <p:cNvPr id="3" name="Content Placeholder 2"/>
          <p:cNvSpPr>
            <a:spLocks noGrp="1"/>
          </p:cNvSpPr>
          <p:nvPr>
            <p:ph idx="1"/>
          </p:nvPr>
        </p:nvSpPr>
        <p:spPr>
          <a:xfrm>
            <a:off x="1981200" y="1200151"/>
            <a:ext cx="6858000" cy="3124199"/>
          </a:xfrm>
        </p:spPr>
        <p:style>
          <a:lnRef idx="2">
            <a:schemeClr val="accent1"/>
          </a:lnRef>
          <a:fillRef idx="1">
            <a:schemeClr val="lt1"/>
          </a:fillRef>
          <a:effectRef idx="0">
            <a:schemeClr val="accent1"/>
          </a:effectRef>
          <a:fontRef idx="minor">
            <a:schemeClr val="dk1"/>
          </a:fontRef>
        </p:style>
        <p:txBody>
          <a:bodyPr>
            <a:normAutofit fontScale="70000" lnSpcReduction="20000"/>
          </a:bodyPr>
          <a:lstStyle/>
          <a:p>
            <a:pPr lvl="0"/>
            <a:r>
              <a:rPr lang="fa-IR" b="1" dirty="0" smtClean="0"/>
              <a:t>هدف :</a:t>
            </a:r>
            <a:r>
              <a:rPr lang="fa-IR" dirty="0" smtClean="0"/>
              <a:t> هدف در این مساله حداقل نمودن جریان وسایل نقلیه و مجموع زمان سفر مورد نیاز برای عرضه به تمام مشتریان می باشد.</a:t>
            </a:r>
            <a:endParaRPr lang="en-US" dirty="0" smtClean="0"/>
          </a:p>
          <a:p>
            <a:pPr lvl="0"/>
            <a:r>
              <a:rPr lang="fa-IR" b="1" dirty="0" smtClean="0"/>
              <a:t>شرط موجه بودن</a:t>
            </a:r>
            <a:r>
              <a:rPr lang="fa-IR" dirty="0" smtClean="0"/>
              <a:t>: یک جواب را موجه می گوییم هرگاه تمام محدودیت های </a:t>
            </a:r>
            <a:r>
              <a:rPr lang="en-US" dirty="0" smtClean="0"/>
              <a:t>VRP</a:t>
            </a:r>
            <a:r>
              <a:rPr lang="fa-IR" dirty="0" smtClean="0"/>
              <a:t> ارضاء گردد به علاوه در طول پریود </a:t>
            </a:r>
            <a:r>
              <a:rPr lang="en-US" dirty="0" smtClean="0"/>
              <a:t>M</a:t>
            </a:r>
            <a:r>
              <a:rPr lang="fa-IR" dirty="0" smtClean="0"/>
              <a:t> روزه هر مشتری می بایست حداقل یک بار ملاقات گردد</a:t>
            </a:r>
            <a:r>
              <a:rPr lang="en-US" dirty="0" smtClean="0"/>
              <a:t>.</a:t>
            </a:r>
          </a:p>
          <a:p>
            <a:r>
              <a:rPr lang="fa-IR" b="1" dirty="0" smtClean="0"/>
              <a:t>فرمولسازی:</a:t>
            </a:r>
            <a:r>
              <a:rPr lang="fa-IR" dirty="0" smtClean="0"/>
              <a:t> در این مساله هر مشتری تقاضای روزانه مشخصی دارد که تقاضای هر روز آن باید در یک ملاقات ودقیقا توسط یک وسیله نقلیه به طور کامل ارضا شود. در این مساله فرض می شود که تقاضای روزانه مشتریان ثابت است و هر مشتری باید </a:t>
            </a:r>
            <a:r>
              <a:rPr lang="en-US" dirty="0" smtClean="0"/>
              <a:t> k</a:t>
            </a:r>
            <a:r>
              <a:rPr lang="fa-IR" dirty="0" smtClean="0"/>
              <a:t>بار ملاقات گردد که </a:t>
            </a:r>
            <a:r>
              <a:rPr lang="en-US" dirty="0" smtClean="0"/>
              <a:t> 1≤ k ≤ M</a:t>
            </a:r>
            <a:r>
              <a:rPr lang="fa-IR" dirty="0" smtClean="0"/>
              <a:t>می باشد.</a:t>
            </a:r>
            <a:endParaRPr lang="en-US" dirty="0"/>
          </a:p>
        </p:txBody>
      </p:sp>
      <p:sp>
        <p:nvSpPr>
          <p:cNvPr id="4" name="Slide Number Placeholder 3"/>
          <p:cNvSpPr>
            <a:spLocks noGrp="1"/>
          </p:cNvSpPr>
          <p:nvPr>
            <p:ph type="sldNum" sz="quarter" idx="12"/>
          </p:nvPr>
        </p:nvSpPr>
        <p:spPr/>
        <p:txBody>
          <a:bodyPr/>
          <a:lstStyle/>
          <a:p>
            <a:fld id="{1195FCE8-A431-46C9-9895-E9E5576EA88A}" type="slidenum">
              <a:rPr lang="en-US" smtClean="0"/>
              <a:pPr/>
              <a:t>41</a:t>
            </a:fld>
            <a:endParaRPr lang="en-US"/>
          </a:p>
        </p:txBody>
      </p:sp>
    </p:spTree>
  </p:cSld>
  <p:clrMapOvr>
    <a:masterClrMapping/>
  </p:clrMapOvr>
  <p:transition>
    <p:zoom/>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3728" y="205979"/>
            <a:ext cx="6715472" cy="857250"/>
          </a:xfrm>
        </p:spPr>
        <p:txBody>
          <a:bodyPr>
            <a:noAutofit/>
          </a:bodyPr>
          <a:lstStyle/>
          <a:p>
            <a:pPr algn="ctr"/>
            <a:r>
              <a:rPr lang="fa-IR" sz="2400" b="1" dirty="0" smtClean="0"/>
              <a:t>مساله</a:t>
            </a:r>
            <a:r>
              <a:rPr lang="en-US" sz="2400" b="1" dirty="0" smtClean="0"/>
              <a:t>PVRP </a:t>
            </a:r>
            <a:r>
              <a:rPr lang="fa-IR" sz="2400" b="1" dirty="0" smtClean="0"/>
              <a:t> می تواند به صورت یک مساله بهینه سازی ترکیباتی چند سطحی در نظر گرفته شود که به شرح زیر می باشد:</a:t>
            </a:r>
            <a:endParaRPr lang="en-US" sz="2400" b="1" dirty="0"/>
          </a:p>
        </p:txBody>
      </p:sp>
      <p:sp>
        <p:nvSpPr>
          <p:cNvPr id="3" name="Content Placeholder 2"/>
          <p:cNvSpPr>
            <a:spLocks noGrp="1"/>
          </p:cNvSpPr>
          <p:nvPr>
            <p:ph idx="1"/>
          </p:nvPr>
        </p:nvSpPr>
        <p:spPr>
          <a:xfrm>
            <a:off x="2057400" y="1276350"/>
            <a:ext cx="6705600" cy="3124200"/>
          </a:xfrm>
        </p:spPr>
        <p:style>
          <a:lnRef idx="2">
            <a:schemeClr val="accent1"/>
          </a:lnRef>
          <a:fillRef idx="1">
            <a:schemeClr val="lt1"/>
          </a:fillRef>
          <a:effectRef idx="0">
            <a:schemeClr val="accent1"/>
          </a:effectRef>
          <a:fontRef idx="minor">
            <a:schemeClr val="dk1"/>
          </a:fontRef>
        </p:style>
        <p:txBody>
          <a:bodyPr>
            <a:normAutofit fontScale="92500" lnSpcReduction="10000"/>
          </a:bodyPr>
          <a:lstStyle/>
          <a:p>
            <a:pPr marL="457200" indent="-457200">
              <a:buFont typeface="+mj-lt"/>
              <a:buAutoNum type="arabicPeriod"/>
            </a:pPr>
            <a:r>
              <a:rPr lang="fa-IR" sz="2400" dirty="0" smtClean="0"/>
              <a:t>در سطح اول هدف ایجاد مجموعه ای از ترکیبات و آلترناتیوهای مختلف برای هر مشتری می باشد . </a:t>
            </a:r>
            <a:endParaRPr lang="en-US" sz="2400" dirty="0" smtClean="0"/>
          </a:p>
          <a:p>
            <a:pPr marL="457200" indent="-457200">
              <a:buFont typeface="+mj-lt"/>
              <a:buAutoNum type="arabicPeriod"/>
            </a:pPr>
            <a:r>
              <a:rPr lang="fa-IR" sz="2400" dirty="0" smtClean="0"/>
              <a:t>درسطح دوم برای هر مشتری یکی از آلترناتیوهایی که در سطح اول برای آن تعریف شده بود را انتخاب می نماییم در نتیجه برای هر روز مشخص می شود که چه مشتریانی می بایست سرویس داده شوند.</a:t>
            </a:r>
            <a:endParaRPr lang="en-US" sz="2400" dirty="0" smtClean="0"/>
          </a:p>
          <a:p>
            <a:pPr marL="457200" indent="-457200">
              <a:buFont typeface="+mj-lt"/>
              <a:buAutoNum type="arabicPeriod"/>
            </a:pPr>
            <a:r>
              <a:rPr lang="fa-IR" sz="2400" dirty="0" smtClean="0"/>
              <a:t> با توجه به اینکه معین گردید چه مشتریانی درهر روز سرویس داده می شوند در سطح سوم می بایست یک </a:t>
            </a:r>
            <a:r>
              <a:rPr lang="en-US" sz="2400" dirty="0" smtClean="0"/>
              <a:t>VRP</a:t>
            </a:r>
            <a:r>
              <a:rPr lang="fa-IR" sz="2400" dirty="0" smtClean="0"/>
              <a:t> برای هر روز حل شود.</a:t>
            </a:r>
            <a:endParaRPr lang="en-US" sz="2400" dirty="0" smtClean="0"/>
          </a:p>
          <a:p>
            <a:endParaRPr lang="en-US" sz="2400" dirty="0"/>
          </a:p>
        </p:txBody>
      </p:sp>
      <p:sp>
        <p:nvSpPr>
          <p:cNvPr id="4" name="Slide Number Placeholder 3"/>
          <p:cNvSpPr>
            <a:spLocks noGrp="1"/>
          </p:cNvSpPr>
          <p:nvPr>
            <p:ph type="sldNum" sz="quarter" idx="12"/>
          </p:nvPr>
        </p:nvSpPr>
        <p:spPr/>
        <p:txBody>
          <a:bodyPr/>
          <a:lstStyle/>
          <a:p>
            <a:fld id="{1195FCE8-A431-46C9-9895-E9E5576EA88A}" type="slidenum">
              <a:rPr lang="en-US" smtClean="0"/>
              <a:pPr/>
              <a:t>42</a:t>
            </a:fld>
            <a:endParaRPr lang="en-US"/>
          </a:p>
        </p:txBody>
      </p:sp>
    </p:spTree>
  </p:cSld>
  <p:clrMapOvr>
    <a:masterClrMapping/>
  </p:clrMapOvr>
  <p:transition>
    <p:zoom/>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48600" y="209550"/>
            <a:ext cx="990600" cy="571500"/>
          </a:xfrm>
        </p:spPr>
        <p:txBody>
          <a:bodyPr>
            <a:normAutofit/>
          </a:bodyPr>
          <a:lstStyle/>
          <a:p>
            <a:pPr algn="r"/>
            <a:r>
              <a:rPr lang="fa-IR" sz="2000" b="1" dirty="0" smtClean="0"/>
              <a:t>مقاله ی:</a:t>
            </a:r>
            <a:endParaRPr lang="en-US" sz="2000" b="1" dirty="0"/>
          </a:p>
        </p:txBody>
      </p:sp>
      <p:sp>
        <p:nvSpPr>
          <p:cNvPr id="4" name="Slide Number Placeholder 3"/>
          <p:cNvSpPr>
            <a:spLocks noGrp="1"/>
          </p:cNvSpPr>
          <p:nvPr>
            <p:ph type="sldNum" sz="quarter" idx="12"/>
          </p:nvPr>
        </p:nvSpPr>
        <p:spPr/>
        <p:txBody>
          <a:bodyPr/>
          <a:lstStyle/>
          <a:p>
            <a:fld id="{1195FCE8-A431-46C9-9895-E9E5576EA88A}" type="slidenum">
              <a:rPr lang="en-US" smtClean="0"/>
              <a:pPr/>
              <a:t>43</a:t>
            </a:fld>
            <a:endParaRPr lang="en-US"/>
          </a:p>
        </p:txBody>
      </p:sp>
      <p:pic>
        <p:nvPicPr>
          <p:cNvPr id="3074" name="Picture 2" descr="C:\Users\Mehran\Documents\Bluetooth Folder\Screenshot_2016-11-08-20-55-32-1.png"/>
          <p:cNvPicPr>
            <a:picLocks noGrp="1" noChangeAspect="1" noChangeArrowheads="1"/>
          </p:cNvPicPr>
          <p:nvPr>
            <p:ph idx="1"/>
          </p:nvPr>
        </p:nvPicPr>
        <p:blipFill>
          <a:blip r:embed="rId2"/>
          <a:srcRect l="8000" t="7869" r="8000" b="23607"/>
          <a:stretch>
            <a:fillRect/>
          </a:stretch>
        </p:blipFill>
        <p:spPr bwMode="auto">
          <a:xfrm>
            <a:off x="1828800" y="1669072"/>
            <a:ext cx="4648200" cy="250287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075" name="Picture 3" descr="C:\Users\Mehran\Documents\Bluetooth Folder\Screenshot_2016-11-08-21-02-22-1.png"/>
          <p:cNvPicPr>
            <a:picLocks noChangeAspect="1" noChangeArrowheads="1"/>
          </p:cNvPicPr>
          <p:nvPr/>
        </p:nvPicPr>
        <p:blipFill>
          <a:blip r:embed="rId3"/>
          <a:srcRect t="15738" r="6667" b="39344"/>
          <a:stretch>
            <a:fillRect/>
          </a:stretch>
        </p:blipFill>
        <p:spPr bwMode="auto">
          <a:xfrm>
            <a:off x="1828800" y="4248150"/>
            <a:ext cx="6324599" cy="762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TextBox 6"/>
          <p:cNvSpPr txBox="1"/>
          <p:nvPr/>
        </p:nvSpPr>
        <p:spPr>
          <a:xfrm>
            <a:off x="1828800" y="133350"/>
            <a:ext cx="5257800"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smtClean="0"/>
              <a:t>A set-covering based heuristic algorithm for the periodic vehicle routing problem</a:t>
            </a:r>
            <a:endParaRPr lang="en-US" dirty="0"/>
          </a:p>
        </p:txBody>
      </p:sp>
      <p:sp>
        <p:nvSpPr>
          <p:cNvPr id="8" name="TextBox 7"/>
          <p:cNvSpPr txBox="1"/>
          <p:nvPr/>
        </p:nvSpPr>
        <p:spPr>
          <a:xfrm>
            <a:off x="7924800" y="1047750"/>
            <a:ext cx="1066800" cy="1015663"/>
          </a:xfrm>
          <a:prstGeom prst="rect">
            <a:avLst/>
          </a:prstGeom>
          <a:noFill/>
        </p:spPr>
        <p:txBody>
          <a:bodyPr wrap="square" rtlCol="0">
            <a:spAutoFit/>
          </a:bodyPr>
          <a:lstStyle/>
          <a:p>
            <a:pPr algn="ctr"/>
            <a:r>
              <a:rPr lang="fa-IR" sz="2000" b="1" dirty="0" smtClean="0"/>
              <a:t>اندیس ها و پارامترها:</a:t>
            </a:r>
            <a:endParaRPr lang="en-US" sz="2000" b="1" dirty="0"/>
          </a:p>
        </p:txBody>
      </p:sp>
      <p:sp>
        <p:nvSpPr>
          <p:cNvPr id="9" name="Left Arrow 8"/>
          <p:cNvSpPr/>
          <p:nvPr/>
        </p:nvSpPr>
        <p:spPr>
          <a:xfrm>
            <a:off x="4610100" y="1771650"/>
            <a:ext cx="1295400" cy="2286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Left Arrow 9"/>
          <p:cNvSpPr/>
          <p:nvPr/>
        </p:nvSpPr>
        <p:spPr>
          <a:xfrm>
            <a:off x="4457700" y="2923143"/>
            <a:ext cx="1447800" cy="3048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zoom/>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195FCE8-A431-46C9-9895-E9E5576EA88A}" type="slidenum">
              <a:rPr lang="en-US" smtClean="0"/>
              <a:pPr/>
              <a:t>44</a:t>
            </a:fld>
            <a:endParaRPr lang="en-US"/>
          </a:p>
        </p:txBody>
      </p:sp>
      <p:pic>
        <p:nvPicPr>
          <p:cNvPr id="4098" name="Picture 2" descr="C:\Users\Mehran\Documents\Bluetooth Folder\Screenshot_2016-11-08-20-55-32-2.png"/>
          <p:cNvPicPr>
            <a:picLocks noGrp="1" noChangeAspect="1" noChangeArrowheads="1"/>
          </p:cNvPicPr>
          <p:nvPr>
            <p:ph idx="1"/>
          </p:nvPr>
        </p:nvPicPr>
        <p:blipFill>
          <a:blip r:embed="rId3"/>
          <a:srcRect t="22535"/>
          <a:stretch>
            <a:fillRect/>
          </a:stretch>
        </p:blipFill>
        <p:spPr bwMode="auto">
          <a:xfrm>
            <a:off x="1828800" y="2266950"/>
            <a:ext cx="5867400" cy="266437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extBox 5"/>
          <p:cNvSpPr txBox="1"/>
          <p:nvPr/>
        </p:nvSpPr>
        <p:spPr>
          <a:xfrm>
            <a:off x="7924800" y="1504950"/>
            <a:ext cx="1219200" cy="400110"/>
          </a:xfrm>
          <a:prstGeom prst="rect">
            <a:avLst/>
          </a:prstGeom>
          <a:noFill/>
        </p:spPr>
        <p:txBody>
          <a:bodyPr wrap="square" rtlCol="0">
            <a:spAutoFit/>
          </a:bodyPr>
          <a:lstStyle/>
          <a:p>
            <a:r>
              <a:rPr lang="fa-IR" sz="2000" b="1" dirty="0" smtClean="0"/>
              <a:t>تابع هدف:</a:t>
            </a:r>
            <a:endParaRPr lang="en-US" sz="2000" b="1" dirty="0"/>
          </a:p>
        </p:txBody>
      </p:sp>
      <p:sp>
        <p:nvSpPr>
          <p:cNvPr id="7" name="TextBox 6"/>
          <p:cNvSpPr txBox="1"/>
          <p:nvPr/>
        </p:nvSpPr>
        <p:spPr>
          <a:xfrm>
            <a:off x="7848600" y="2266950"/>
            <a:ext cx="1295400" cy="400110"/>
          </a:xfrm>
          <a:prstGeom prst="rect">
            <a:avLst/>
          </a:prstGeom>
          <a:noFill/>
        </p:spPr>
        <p:txBody>
          <a:bodyPr wrap="square" rtlCol="0">
            <a:spAutoFit/>
          </a:bodyPr>
          <a:lstStyle/>
          <a:p>
            <a:r>
              <a:rPr lang="fa-IR" sz="2000" b="1" dirty="0" smtClean="0"/>
              <a:t>محدودیت ها:</a:t>
            </a:r>
            <a:endParaRPr lang="en-US" sz="2000" b="1" dirty="0"/>
          </a:p>
        </p:txBody>
      </p:sp>
      <p:pic>
        <p:nvPicPr>
          <p:cNvPr id="8" name="Picture 2" descr="C:\Users\Mehran\Documents\Bluetooth Folder\Screenshot_2016-11-08-20-55-32-2.png"/>
          <p:cNvPicPr>
            <a:picLocks noChangeAspect="1" noChangeArrowheads="1"/>
          </p:cNvPicPr>
          <p:nvPr/>
        </p:nvPicPr>
        <p:blipFill>
          <a:blip r:embed="rId3"/>
          <a:srcRect b="76620"/>
          <a:stretch>
            <a:fillRect/>
          </a:stretch>
        </p:blipFill>
        <p:spPr bwMode="auto">
          <a:xfrm>
            <a:off x="1981200" y="1352550"/>
            <a:ext cx="5181600" cy="69484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146" name="Picture 2" descr="C:\Users\Mehran\Documents\Bluetooth Folder\Screenshot_2016-11-19-13-54-10-1.png"/>
          <p:cNvPicPr>
            <a:picLocks noChangeAspect="1" noChangeArrowheads="1"/>
          </p:cNvPicPr>
          <p:nvPr/>
        </p:nvPicPr>
        <p:blipFill>
          <a:blip r:embed="rId4"/>
          <a:srcRect l="4000" t="31736" r="5333" b="31736"/>
          <a:stretch>
            <a:fillRect/>
          </a:stretch>
        </p:blipFill>
        <p:spPr bwMode="auto">
          <a:xfrm>
            <a:off x="1905000" y="133350"/>
            <a:ext cx="5943600" cy="990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TextBox 8"/>
          <p:cNvSpPr txBox="1"/>
          <p:nvPr/>
        </p:nvSpPr>
        <p:spPr>
          <a:xfrm>
            <a:off x="8077200" y="285750"/>
            <a:ext cx="1066800" cy="707886"/>
          </a:xfrm>
          <a:prstGeom prst="rect">
            <a:avLst/>
          </a:prstGeom>
          <a:noFill/>
        </p:spPr>
        <p:txBody>
          <a:bodyPr wrap="square" rtlCol="0">
            <a:spAutoFit/>
          </a:bodyPr>
          <a:lstStyle/>
          <a:p>
            <a:pPr algn="ctr"/>
            <a:r>
              <a:rPr lang="fa-IR" sz="2000" b="1" dirty="0" smtClean="0"/>
              <a:t>متغیرهای تصمیم:</a:t>
            </a:r>
            <a:endParaRPr lang="en-US" sz="2000" b="1" dirty="0"/>
          </a:p>
        </p:txBody>
      </p:sp>
      <p:sp>
        <p:nvSpPr>
          <p:cNvPr id="10" name="Left Arrow 9"/>
          <p:cNvSpPr/>
          <p:nvPr/>
        </p:nvSpPr>
        <p:spPr>
          <a:xfrm>
            <a:off x="3886200" y="2571750"/>
            <a:ext cx="2209800" cy="3810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Left Arrow 10"/>
          <p:cNvSpPr/>
          <p:nvPr/>
        </p:nvSpPr>
        <p:spPr>
          <a:xfrm>
            <a:off x="5181600" y="3105150"/>
            <a:ext cx="1905000" cy="3810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Tree>
  </p:cSld>
  <p:clrMapOvr>
    <a:masterClrMapping/>
  </p:clrMapOvr>
  <p:transition>
    <p:zoom/>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SA" sz="3600" b="1" dirty="0" smtClean="0"/>
              <a:t>مساله </a:t>
            </a:r>
            <a:r>
              <a:rPr lang="en-US" sz="3600" b="1" dirty="0" smtClean="0"/>
              <a:t>VRP</a:t>
            </a:r>
            <a:r>
              <a:rPr lang="ar-SA" sz="3600" b="1" dirty="0" smtClean="0"/>
              <a:t> احتمالی (</a:t>
            </a:r>
            <a:r>
              <a:rPr lang="en-US" sz="3600" b="1" dirty="0" smtClean="0"/>
              <a:t>SVRP</a:t>
            </a:r>
            <a:r>
              <a:rPr lang="ar-SA" sz="3600" b="1" dirty="0" smtClean="0"/>
              <a:t>)</a:t>
            </a:r>
            <a:endParaRPr lang="en-US" sz="3600" dirty="0"/>
          </a:p>
        </p:txBody>
      </p:sp>
      <p:sp>
        <p:nvSpPr>
          <p:cNvPr id="3" name="Content Placeholder 2"/>
          <p:cNvSpPr>
            <a:spLocks noGrp="1"/>
          </p:cNvSpPr>
          <p:nvPr>
            <p:ph idx="1"/>
          </p:nvPr>
        </p:nvSpPr>
        <p:spPr>
          <a:xfrm>
            <a:off x="228600" y="1581150"/>
            <a:ext cx="8686800" cy="1689720"/>
          </a:xfrm>
        </p:spPr>
        <p:style>
          <a:lnRef idx="2">
            <a:schemeClr val="accent1"/>
          </a:lnRef>
          <a:fillRef idx="1">
            <a:schemeClr val="lt1"/>
          </a:fillRef>
          <a:effectRef idx="0">
            <a:schemeClr val="accent1"/>
          </a:effectRef>
          <a:fontRef idx="minor">
            <a:schemeClr val="dk1"/>
          </a:fontRef>
        </p:style>
        <p:txBody>
          <a:bodyPr>
            <a:noAutofit/>
          </a:bodyPr>
          <a:lstStyle/>
          <a:p>
            <a:r>
              <a:rPr lang="ar-SA" sz="1800" dirty="0" smtClean="0"/>
              <a:t>این مساله همان مساله </a:t>
            </a:r>
            <a:r>
              <a:rPr lang="en-US" sz="1800" dirty="0" smtClean="0"/>
              <a:t>VRP</a:t>
            </a:r>
            <a:r>
              <a:rPr lang="ar-SA" sz="1800" dirty="0" smtClean="0"/>
              <a:t> می باشد که درآن یک یا چند جزء از مساله احتمالی و غیر ثابت می باشند و به طور کلی به 3 نوع زیرتقسیم می شوند:</a:t>
            </a:r>
            <a:endParaRPr lang="en-US" sz="1800" dirty="0" smtClean="0"/>
          </a:p>
          <a:p>
            <a:pPr lvl="0" algn="r">
              <a:buFont typeface="Wingdings" pitchFamily="2" charset="2"/>
              <a:buChar char="v"/>
            </a:pPr>
            <a:r>
              <a:rPr lang="fa-IR" sz="1800" b="1" dirty="0" smtClean="0"/>
              <a:t>حضور مشتریان احتمالی می باشد</a:t>
            </a:r>
            <a:endParaRPr lang="en-US" sz="1800" dirty="0" smtClean="0"/>
          </a:p>
          <a:p>
            <a:pPr lvl="0" algn="r">
              <a:buFont typeface="Wingdings" pitchFamily="2" charset="2"/>
              <a:buChar char="v"/>
            </a:pPr>
            <a:r>
              <a:rPr lang="fa-IR" sz="1800" b="1" dirty="0" smtClean="0"/>
              <a:t>تقاضای مشتریان به صورت احتمالی می باشد</a:t>
            </a:r>
            <a:endParaRPr lang="en-US" sz="1800" dirty="0" smtClean="0"/>
          </a:p>
          <a:p>
            <a:pPr algn="r">
              <a:buFont typeface="Wingdings" pitchFamily="2" charset="2"/>
              <a:buChar char="v"/>
            </a:pPr>
            <a:r>
              <a:rPr lang="fa-IR" sz="1800" b="1" dirty="0" smtClean="0"/>
              <a:t>زمان به صورت احتمالی می باشد</a:t>
            </a:r>
            <a:endParaRPr lang="en-US" sz="1800" b="1" dirty="0" smtClean="0"/>
          </a:p>
          <a:p>
            <a:pPr algn="r">
              <a:buFont typeface="Wingdings" pitchFamily="2" charset="2"/>
              <a:buChar char="v"/>
            </a:pPr>
            <a:endParaRPr lang="fa-IR" sz="1800" dirty="0" smtClean="0"/>
          </a:p>
        </p:txBody>
      </p:sp>
      <p:sp>
        <p:nvSpPr>
          <p:cNvPr id="4" name="Slide Number Placeholder 3"/>
          <p:cNvSpPr>
            <a:spLocks noGrp="1"/>
          </p:cNvSpPr>
          <p:nvPr>
            <p:ph type="sldNum" sz="quarter" idx="12"/>
          </p:nvPr>
        </p:nvSpPr>
        <p:spPr/>
        <p:txBody>
          <a:bodyPr/>
          <a:lstStyle/>
          <a:p>
            <a:fld id="{1195FCE8-A431-46C9-9895-E9E5576EA88A}" type="slidenum">
              <a:rPr lang="en-US" smtClean="0"/>
              <a:pPr/>
              <a:t>45</a:t>
            </a:fld>
            <a:endParaRPr lang="en-US"/>
          </a:p>
        </p:txBody>
      </p:sp>
      <p:sp>
        <p:nvSpPr>
          <p:cNvPr id="5" name="TextBox 4"/>
          <p:cNvSpPr txBox="1"/>
          <p:nvPr/>
        </p:nvSpPr>
        <p:spPr>
          <a:xfrm>
            <a:off x="1219200" y="3486150"/>
            <a:ext cx="6781800" cy="92333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r" rtl="1"/>
            <a:r>
              <a:rPr lang="fa-IR" b="1" dirty="0" smtClean="0"/>
              <a:t>درمساله </a:t>
            </a:r>
            <a:r>
              <a:rPr lang="en-US" b="1" dirty="0" smtClean="0"/>
              <a:t>SVRP</a:t>
            </a:r>
            <a:r>
              <a:rPr lang="fa-IR" b="1" dirty="0" smtClean="0"/>
              <a:t> برای رسیدن به جواب دو مرحله می بایست طی گردد :</a:t>
            </a:r>
            <a:endParaRPr lang="en-US" b="1" dirty="0" smtClean="0"/>
          </a:p>
          <a:p>
            <a:pPr algn="r" rtl="1"/>
            <a:r>
              <a:rPr lang="fa-IR" dirty="0" smtClean="0"/>
              <a:t>در مرحله اول بدون دانستن متغیرهای غیر ثابت یک جواب اولیه تعیین می گردد و سپس در مرحله دوم با شناخته شدن متغیرهای احتمالی اقدامات اصلاحی را بکار می گیریم</a:t>
            </a:r>
            <a:r>
              <a:rPr lang="en-US" dirty="0" smtClean="0"/>
              <a:t>.</a:t>
            </a:r>
            <a:endParaRPr lang="en-US" dirty="0"/>
          </a:p>
        </p:txBody>
      </p:sp>
    </p:spTree>
  </p:cSld>
  <p:clrMapOvr>
    <a:masterClrMapping/>
  </p:clrMapOvr>
  <p:transition>
    <p:zoom/>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3600" b="1" dirty="0" smtClean="0"/>
              <a:t>مدلسازی:</a:t>
            </a:r>
            <a:endParaRPr lang="en-US" sz="3600" b="1" dirty="0"/>
          </a:p>
        </p:txBody>
      </p:sp>
      <p:sp>
        <p:nvSpPr>
          <p:cNvPr id="3" name="Content Placeholder 2"/>
          <p:cNvSpPr>
            <a:spLocks noGrp="1"/>
          </p:cNvSpPr>
          <p:nvPr>
            <p:ph idx="1"/>
          </p:nvPr>
        </p:nvSpPr>
        <p:spPr>
          <a:xfrm>
            <a:off x="1905000" y="1123951"/>
            <a:ext cx="7010400" cy="3657600"/>
          </a:xfrm>
        </p:spPr>
        <p:style>
          <a:lnRef idx="2">
            <a:schemeClr val="accent1"/>
          </a:lnRef>
          <a:fillRef idx="1">
            <a:schemeClr val="lt1"/>
          </a:fillRef>
          <a:effectRef idx="0">
            <a:schemeClr val="accent1"/>
          </a:effectRef>
          <a:fontRef idx="minor">
            <a:schemeClr val="dk1"/>
          </a:fontRef>
        </p:style>
        <p:txBody>
          <a:bodyPr>
            <a:normAutofit fontScale="70000" lnSpcReduction="20000"/>
          </a:bodyPr>
          <a:lstStyle/>
          <a:p>
            <a:pPr lvl="0"/>
            <a:r>
              <a:rPr lang="fa-IR" b="1" dirty="0" smtClean="0"/>
              <a:t>هدف:</a:t>
            </a:r>
            <a:r>
              <a:rPr lang="fa-IR" dirty="0" smtClean="0"/>
              <a:t> دراین مساله هدف حداقل نمودن جریان وسایل نقلیه و مجموع زمان مورد نیاز برای سرویس به تمام مشتریان می باشد. همانطورکه گفته شد در سرویس دهی به مشتریان با متغیرهای احتمالی نظیر تقاضا، زمان سفر وزمان سرویس دهی روبرو می باشیم.</a:t>
            </a:r>
            <a:endParaRPr lang="en-US" dirty="0" smtClean="0"/>
          </a:p>
          <a:p>
            <a:pPr lvl="0"/>
            <a:r>
              <a:rPr lang="fa-IR" b="1" dirty="0" smtClean="0"/>
              <a:t>شرط موجه بودن:</a:t>
            </a:r>
            <a:r>
              <a:rPr lang="fa-IR" dirty="0" smtClean="0"/>
              <a:t> درمواردی که مساله دارای</a:t>
            </a:r>
            <a:r>
              <a:rPr lang="en-US" dirty="0" smtClean="0"/>
              <a:t> </a:t>
            </a:r>
            <a:r>
              <a:rPr lang="fa-IR" dirty="0" smtClean="0"/>
              <a:t>متغیرهای</a:t>
            </a:r>
            <a:r>
              <a:rPr lang="en-US" dirty="0" smtClean="0"/>
              <a:t> </a:t>
            </a:r>
            <a:r>
              <a:rPr lang="fa-IR" dirty="0" smtClean="0"/>
              <a:t>احتمالی می باشد ارضا شدن تمامی محدودیت ها امکانپذیر نمی باشد لذا ممکن است برای تصمیم گیرنده ارضا شدن بعضی از محدودیت</a:t>
            </a:r>
            <a:r>
              <a:rPr lang="en-US" dirty="0" smtClean="0"/>
              <a:t> </a:t>
            </a:r>
            <a:r>
              <a:rPr lang="fa-IR" dirty="0" smtClean="0"/>
              <a:t>ها تحت احتمالی خاص مورد نظر باشد و هنگامی که یک محدودیت نقض شد اقدامات اصلاحی بکار گرفته شوند</a:t>
            </a:r>
            <a:r>
              <a:rPr lang="en-US" dirty="0" smtClean="0"/>
              <a:t>.</a:t>
            </a:r>
            <a:r>
              <a:rPr lang="fa-IR" dirty="0" smtClean="0"/>
              <a:t>  </a:t>
            </a:r>
            <a:endParaRPr lang="en-US" dirty="0" smtClean="0"/>
          </a:p>
          <a:p>
            <a:pPr lvl="0"/>
            <a:r>
              <a:rPr lang="fa-IR" b="1" dirty="0" smtClean="0"/>
              <a:t>فرمولسازی:</a:t>
            </a:r>
            <a:r>
              <a:rPr lang="fa-IR" dirty="0" smtClean="0"/>
              <a:t> درمساله</a:t>
            </a:r>
            <a:r>
              <a:rPr lang="en-US" dirty="0" smtClean="0"/>
              <a:t>SVRP</a:t>
            </a:r>
            <a:r>
              <a:rPr lang="fa-IR" dirty="0" smtClean="0"/>
              <a:t> تابع هدف به صورت رابطه زیر بیان می گردد</a:t>
            </a:r>
            <a:r>
              <a:rPr lang="en-US" dirty="0" smtClean="0"/>
              <a:t>:</a:t>
            </a:r>
          </a:p>
          <a:p>
            <a:pPr>
              <a:buNone/>
            </a:pPr>
            <a:endParaRPr lang="en-US" dirty="0"/>
          </a:p>
        </p:txBody>
      </p:sp>
      <p:sp>
        <p:nvSpPr>
          <p:cNvPr id="4" name="Slide Number Placeholder 3"/>
          <p:cNvSpPr>
            <a:spLocks noGrp="1"/>
          </p:cNvSpPr>
          <p:nvPr>
            <p:ph type="sldNum" sz="quarter" idx="12"/>
          </p:nvPr>
        </p:nvSpPr>
        <p:spPr/>
        <p:txBody>
          <a:bodyPr/>
          <a:lstStyle/>
          <a:p>
            <a:fld id="{1195FCE8-A431-46C9-9895-E9E5576EA88A}" type="slidenum">
              <a:rPr lang="en-US" smtClean="0"/>
              <a:pPr/>
              <a:t>46</a:t>
            </a:fld>
            <a:endParaRPr lang="en-US"/>
          </a:p>
        </p:txBody>
      </p:sp>
      <p:pic>
        <p:nvPicPr>
          <p:cNvPr id="3074" name="Picture 2" descr="C:\Users\Mehran\Documents\Bluetooth Folder\Screenshot_2016-11-15-19-59-46-1.png"/>
          <p:cNvPicPr>
            <a:picLocks noChangeAspect="1" noChangeArrowheads="1"/>
          </p:cNvPicPr>
          <p:nvPr/>
        </p:nvPicPr>
        <p:blipFill>
          <a:blip r:embed="rId2"/>
          <a:srcRect/>
          <a:stretch>
            <a:fillRect/>
          </a:stretch>
        </p:blipFill>
        <p:spPr bwMode="auto">
          <a:xfrm>
            <a:off x="3352800" y="4019550"/>
            <a:ext cx="2895600" cy="685800"/>
          </a:xfrm>
          <a:prstGeom prst="rect">
            <a:avLst/>
          </a:prstGeom>
          <a:noFill/>
        </p:spPr>
      </p:pic>
    </p:spTree>
  </p:cSld>
  <p:clrMapOvr>
    <a:masterClrMapping/>
  </p:clrMapOvr>
  <p:transition>
    <p:zoom/>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7010400" cy="857250"/>
          </a:xfrm>
        </p:spPr>
        <p:txBody>
          <a:bodyPr>
            <a:noAutofit/>
          </a:bodyPr>
          <a:lstStyle/>
          <a:p>
            <a:pPr algn="ctr"/>
            <a:r>
              <a:rPr lang="fa-IR" sz="3200" b="1" dirty="0" smtClean="0"/>
              <a:t>دررابطه با تابع هدف نکات زیر را در نظر بگیرید:</a:t>
            </a:r>
            <a:endParaRPr lang="en-US" sz="3200" b="1" dirty="0"/>
          </a:p>
        </p:txBody>
      </p:sp>
      <p:sp>
        <p:nvSpPr>
          <p:cNvPr id="3" name="Content Placeholder 2"/>
          <p:cNvSpPr>
            <a:spLocks noGrp="1"/>
          </p:cNvSpPr>
          <p:nvPr>
            <p:ph idx="1"/>
          </p:nvPr>
        </p:nvSpPr>
        <p:spPr>
          <a:xfrm>
            <a:off x="1905000" y="895350"/>
            <a:ext cx="7086600" cy="3733800"/>
          </a:xfrm>
        </p:spPr>
        <p:style>
          <a:lnRef idx="2">
            <a:schemeClr val="accent1"/>
          </a:lnRef>
          <a:fillRef idx="1">
            <a:schemeClr val="lt1"/>
          </a:fillRef>
          <a:effectRef idx="0">
            <a:schemeClr val="accent1"/>
          </a:effectRef>
          <a:fontRef idx="minor">
            <a:schemeClr val="dk1"/>
          </a:fontRef>
        </p:style>
        <p:txBody>
          <a:bodyPr>
            <a:normAutofit fontScale="55000" lnSpcReduction="20000"/>
          </a:bodyPr>
          <a:lstStyle/>
          <a:p>
            <a:r>
              <a:rPr lang="fa-IR" dirty="0" smtClean="0"/>
              <a:t>دراین مساله </a:t>
            </a:r>
            <a:r>
              <a:rPr lang="en-US" dirty="0" err="1" smtClean="0"/>
              <a:t>x</a:t>
            </a:r>
            <a:r>
              <a:rPr lang="en-US" baseline="-25000" dirty="0" err="1" smtClean="0"/>
              <a:t>ij</a:t>
            </a:r>
            <a:r>
              <a:rPr lang="fa-IR" dirty="0" smtClean="0"/>
              <a:t> یک متغییر صحیح می باشد که بیان کننده تعداد دفعاتی است که کناره     ( </a:t>
            </a:r>
            <a:r>
              <a:rPr lang="en-US" dirty="0" err="1" smtClean="0"/>
              <a:t>v</a:t>
            </a:r>
            <a:r>
              <a:rPr lang="en-US" baseline="-25000" dirty="0" err="1" smtClean="0"/>
              <a:t>i</a:t>
            </a:r>
            <a:r>
              <a:rPr lang="en-US" dirty="0" err="1" smtClean="0"/>
              <a:t>,v</a:t>
            </a:r>
            <a:r>
              <a:rPr lang="en-US" baseline="-25000" dirty="0" err="1" smtClean="0"/>
              <a:t>j</a:t>
            </a:r>
            <a:r>
              <a:rPr lang="fa-IR" dirty="0" smtClean="0"/>
              <a:t> ) درمرحله اول تعیین جواب ظاهر می گردد بنابراین اگر</a:t>
            </a:r>
            <a:r>
              <a:rPr lang="en-US" dirty="0" err="1" smtClean="0"/>
              <a:t>i</a:t>
            </a:r>
            <a:r>
              <a:rPr lang="en-US" dirty="0" smtClean="0"/>
              <a:t> , j &gt; 1</a:t>
            </a:r>
            <a:r>
              <a:rPr lang="fa-IR" dirty="0" smtClean="0"/>
              <a:t> باشند </a:t>
            </a:r>
            <a:r>
              <a:rPr lang="en-US" dirty="0" smtClean="0"/>
              <a:t>  </a:t>
            </a:r>
            <a:r>
              <a:rPr lang="en-US" dirty="0" err="1" smtClean="0"/>
              <a:t>X</a:t>
            </a:r>
            <a:r>
              <a:rPr lang="en-US" baseline="-25000" dirty="0" err="1" smtClean="0"/>
              <a:t>ij</a:t>
            </a:r>
            <a:r>
              <a:rPr lang="fa-IR" dirty="0" smtClean="0"/>
              <a:t>فقط مقادیر صفر یا یک را می پذیرد ولی اگر </a:t>
            </a:r>
            <a:r>
              <a:rPr lang="en-US" dirty="0" err="1" smtClean="0"/>
              <a:t>i</a:t>
            </a:r>
            <a:r>
              <a:rPr lang="en-US" dirty="0" smtClean="0"/>
              <a:t> = 2</a:t>
            </a:r>
            <a:r>
              <a:rPr lang="fa-IR" dirty="0" smtClean="0"/>
              <a:t>باشد </a:t>
            </a:r>
            <a:r>
              <a:rPr lang="en-US" dirty="0" err="1" smtClean="0"/>
              <a:t>x</a:t>
            </a:r>
            <a:r>
              <a:rPr lang="en-US" baseline="-25000" dirty="0" err="1" smtClean="0"/>
              <a:t>ij</a:t>
            </a:r>
            <a:r>
              <a:rPr lang="fa-IR" dirty="0" smtClean="0"/>
              <a:t>علاوه بر مقادیر فوق می تواند مقدار 2 را نیز به خود بگیرد که معنای یک سفر رفت وبرگشتی بین دپو ومشتری </a:t>
            </a:r>
            <a:r>
              <a:rPr lang="en-US" dirty="0" smtClean="0"/>
              <a:t>j</a:t>
            </a:r>
            <a:r>
              <a:rPr lang="fa-IR" dirty="0" smtClean="0"/>
              <a:t> می باشد.</a:t>
            </a:r>
          </a:p>
          <a:p>
            <a:endParaRPr lang="fa-IR" dirty="0" smtClean="0"/>
          </a:p>
          <a:p>
            <a:endParaRPr lang="en-US" dirty="0" smtClean="0"/>
          </a:p>
          <a:p>
            <a:r>
              <a:rPr lang="fa-IR" dirty="0" smtClean="0"/>
              <a:t>درتابع هدف فوق</a:t>
            </a:r>
            <a:r>
              <a:rPr lang="en-US" dirty="0" smtClean="0"/>
              <a:t> Q (x)</a:t>
            </a:r>
            <a:r>
              <a:rPr lang="fa-IR" dirty="0" smtClean="0"/>
              <a:t>همان تابع اصلاحی است که می بایست در مرحله دوم تعیین جواب مورد استفاده قرار گیرد. این تابع اصلاحی وابسته به نوع مسئله می باشد وبا توجه به نوع اقدام اصلاحی و نوع تصمیم گیری معین می شود.فعالیت های اصلاحی:</a:t>
            </a:r>
          </a:p>
          <a:p>
            <a:pPr lvl="1"/>
            <a:r>
              <a:rPr lang="ar-SA" dirty="0" smtClean="0"/>
              <a:t>درحین انجام سرویس هنگامیکه ظرفیت وسیله نقلیه تکمیل شد به منظور تخلیه به دپو باز گردد وادامه جمع آوری در مسیر طبق همان برنامه ریزی قبلی صورت</a:t>
            </a:r>
            <a:r>
              <a:rPr lang="fa-IR" dirty="0" smtClean="0"/>
              <a:t> می گیرد.</a:t>
            </a:r>
          </a:p>
          <a:p>
            <a:pPr lvl="1"/>
            <a:r>
              <a:rPr lang="ar-SA" dirty="0" smtClean="0"/>
              <a:t>ممکن است وسیله نقلیه به تمام نقاط مورد نظر که در برنامه ریزی لحاظ شده بود سرویس داده ولی هنوز پر نشده است لذا در این مورد یک برنامه ریزی برای جلوگیری از بازگشت وسیله نقلیه به دپو هنگامیکه به طور کامل پر نشده است مورد نیاز می باشد. در این چنین موارد این تصمیم گیری کاملا بستگی به مقدار کالایی که قبلا جمع آوری شده و همچنین مسافت وسیله نقلیه تا دپودارد</a:t>
            </a:r>
            <a:r>
              <a:rPr lang="fa-IR" dirty="0" smtClean="0"/>
              <a:t>.</a:t>
            </a:r>
            <a:r>
              <a:rPr lang="ar-SA" dirty="0" smtClean="0"/>
              <a:t> </a:t>
            </a:r>
            <a:endParaRPr lang="en-US" dirty="0"/>
          </a:p>
        </p:txBody>
      </p:sp>
      <p:sp>
        <p:nvSpPr>
          <p:cNvPr id="4" name="Slide Number Placeholder 3"/>
          <p:cNvSpPr>
            <a:spLocks noGrp="1"/>
          </p:cNvSpPr>
          <p:nvPr>
            <p:ph type="sldNum" sz="quarter" idx="12"/>
          </p:nvPr>
        </p:nvSpPr>
        <p:spPr/>
        <p:txBody>
          <a:bodyPr/>
          <a:lstStyle/>
          <a:p>
            <a:fld id="{1195FCE8-A431-46C9-9895-E9E5576EA88A}" type="slidenum">
              <a:rPr lang="en-US" smtClean="0"/>
              <a:pPr/>
              <a:t>47</a:t>
            </a:fld>
            <a:endParaRPr lang="en-US"/>
          </a:p>
        </p:txBody>
      </p:sp>
    </p:spTree>
  </p:cSld>
  <p:clrMapOvr>
    <a:masterClrMapping/>
  </p:clrMapOvr>
  <p:transition>
    <p:zoom/>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133350"/>
            <a:ext cx="5181600" cy="689371"/>
          </a:xfrm>
        </p:spPr>
        <p:style>
          <a:lnRef idx="2">
            <a:schemeClr val="accent2"/>
          </a:lnRef>
          <a:fillRef idx="1">
            <a:schemeClr val="lt1"/>
          </a:fillRef>
          <a:effectRef idx="0">
            <a:schemeClr val="accent2"/>
          </a:effectRef>
          <a:fontRef idx="minor">
            <a:schemeClr val="dk1"/>
          </a:fontRef>
        </p:style>
        <p:txBody>
          <a:bodyPr>
            <a:normAutofit/>
          </a:bodyPr>
          <a:lstStyle/>
          <a:p>
            <a:pPr algn="r"/>
            <a:r>
              <a:rPr lang="fa-IR" sz="1600" dirty="0" smtClean="0"/>
              <a:t>مسیریابی وسایل حمل و نقل چندهدفه با زمان سرویس احتمالی و تقاضای فازی تحت محدودیت های پنجره زمانی </a:t>
            </a:r>
            <a:endParaRPr lang="en-US" sz="1600" dirty="0"/>
          </a:p>
        </p:txBody>
      </p:sp>
      <p:sp>
        <p:nvSpPr>
          <p:cNvPr id="4" name="Slide Number Placeholder 3"/>
          <p:cNvSpPr>
            <a:spLocks noGrp="1"/>
          </p:cNvSpPr>
          <p:nvPr>
            <p:ph type="sldNum" sz="quarter" idx="12"/>
          </p:nvPr>
        </p:nvSpPr>
        <p:spPr/>
        <p:txBody>
          <a:bodyPr/>
          <a:lstStyle/>
          <a:p>
            <a:fld id="{1195FCE8-A431-46C9-9895-E9E5576EA88A}" type="slidenum">
              <a:rPr lang="en-US" smtClean="0"/>
              <a:pPr/>
              <a:t>48</a:t>
            </a:fld>
            <a:endParaRPr lang="en-US"/>
          </a:p>
        </p:txBody>
      </p:sp>
      <p:pic>
        <p:nvPicPr>
          <p:cNvPr id="4098" name="Picture 2" descr="C:\Users\Mehran\Documents\Bluetooth Folder\Screenshot_2016-11-15-20-07-36-1.png"/>
          <p:cNvPicPr>
            <a:picLocks noGrp="1" noChangeAspect="1" noChangeArrowheads="1"/>
          </p:cNvPicPr>
          <p:nvPr>
            <p:ph idx="1"/>
          </p:nvPr>
        </p:nvPicPr>
        <p:blipFill>
          <a:blip r:embed="rId2"/>
          <a:srcRect/>
          <a:stretch>
            <a:fillRect/>
          </a:stretch>
        </p:blipFill>
        <p:spPr bwMode="auto">
          <a:xfrm>
            <a:off x="2057400" y="971550"/>
            <a:ext cx="5120298" cy="4038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extBox 5"/>
          <p:cNvSpPr txBox="1"/>
          <p:nvPr/>
        </p:nvSpPr>
        <p:spPr>
          <a:xfrm>
            <a:off x="7620000" y="1123950"/>
            <a:ext cx="1219200" cy="707886"/>
          </a:xfrm>
          <a:prstGeom prst="rect">
            <a:avLst/>
          </a:prstGeom>
          <a:noFill/>
        </p:spPr>
        <p:txBody>
          <a:bodyPr wrap="square" rtlCol="0">
            <a:spAutoFit/>
          </a:bodyPr>
          <a:lstStyle/>
          <a:p>
            <a:pPr algn="ctr" rtl="1"/>
            <a:r>
              <a:rPr lang="fa-IR" sz="2000" b="1" dirty="0" smtClean="0"/>
              <a:t>پارامترها و اندیس ها:</a:t>
            </a:r>
            <a:endParaRPr lang="en-US" sz="2000" b="1" dirty="0"/>
          </a:p>
        </p:txBody>
      </p:sp>
      <p:sp>
        <p:nvSpPr>
          <p:cNvPr id="7" name="TextBox 6"/>
          <p:cNvSpPr txBox="1"/>
          <p:nvPr/>
        </p:nvSpPr>
        <p:spPr>
          <a:xfrm>
            <a:off x="7467600" y="285750"/>
            <a:ext cx="1676400" cy="400110"/>
          </a:xfrm>
          <a:prstGeom prst="rect">
            <a:avLst/>
          </a:prstGeom>
          <a:noFill/>
        </p:spPr>
        <p:txBody>
          <a:bodyPr wrap="square" rtlCol="0">
            <a:spAutoFit/>
          </a:bodyPr>
          <a:lstStyle/>
          <a:p>
            <a:r>
              <a:rPr lang="fa-IR" sz="2000" b="1" dirty="0" smtClean="0"/>
              <a:t>مقاله ی:</a:t>
            </a:r>
            <a:endParaRPr lang="en-US" sz="2000" b="1" dirty="0"/>
          </a:p>
        </p:txBody>
      </p:sp>
    </p:spTree>
  </p:cSld>
  <p:clrMapOvr>
    <a:masterClrMapping/>
  </p:clrMapOvr>
  <p:transition>
    <p:zoom/>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sz="2000" b="1" dirty="0" smtClean="0"/>
              <a:t>متغیرهای تصمیم:</a:t>
            </a:r>
            <a:endParaRPr lang="en-US" sz="2000" b="1" dirty="0"/>
          </a:p>
        </p:txBody>
      </p:sp>
      <p:sp>
        <p:nvSpPr>
          <p:cNvPr id="4" name="Slide Number Placeholder 3"/>
          <p:cNvSpPr>
            <a:spLocks noGrp="1"/>
          </p:cNvSpPr>
          <p:nvPr>
            <p:ph type="sldNum" sz="quarter" idx="12"/>
          </p:nvPr>
        </p:nvSpPr>
        <p:spPr/>
        <p:txBody>
          <a:bodyPr/>
          <a:lstStyle/>
          <a:p>
            <a:fld id="{1195FCE8-A431-46C9-9895-E9E5576EA88A}" type="slidenum">
              <a:rPr lang="en-US" smtClean="0"/>
              <a:pPr/>
              <a:t>49</a:t>
            </a:fld>
            <a:endParaRPr lang="en-US"/>
          </a:p>
        </p:txBody>
      </p:sp>
      <p:pic>
        <p:nvPicPr>
          <p:cNvPr id="5122" name="Picture 2" descr="C:\Users\Mehran\Documents\Bluetooth Folder\Screenshot_2016-11-15-20-09-22-1.png"/>
          <p:cNvPicPr>
            <a:picLocks noGrp="1" noChangeAspect="1" noChangeArrowheads="1"/>
          </p:cNvPicPr>
          <p:nvPr>
            <p:ph idx="1"/>
          </p:nvPr>
        </p:nvPicPr>
        <p:blipFill>
          <a:blip r:embed="rId2"/>
          <a:srcRect/>
          <a:stretch>
            <a:fillRect/>
          </a:stretch>
        </p:blipFill>
        <p:spPr bwMode="auto">
          <a:xfrm>
            <a:off x="2057400" y="1200150"/>
            <a:ext cx="6484275" cy="3505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zo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sz="3600" b="1" dirty="0" smtClean="0"/>
              <a:t>هدف از</a:t>
            </a:r>
            <a:r>
              <a:rPr lang="en-US" sz="3600" b="1" dirty="0" smtClean="0"/>
              <a:t>VRP</a:t>
            </a:r>
            <a:r>
              <a:rPr lang="fa-IR" sz="3600" b="1" dirty="0" smtClean="0"/>
              <a:t> :</a:t>
            </a:r>
            <a:endParaRPr lang="en-US" sz="3600" b="1" dirty="0"/>
          </a:p>
        </p:txBody>
      </p:sp>
      <p:sp>
        <p:nvSpPr>
          <p:cNvPr id="3" name="Content Placeholder 2"/>
          <p:cNvSpPr>
            <a:spLocks noGrp="1"/>
          </p:cNvSpPr>
          <p:nvPr>
            <p:ph idx="1"/>
          </p:nvPr>
        </p:nvSpPr>
        <p:spPr>
          <a:xfrm>
            <a:off x="2123728" y="1200151"/>
            <a:ext cx="6791672" cy="3657599"/>
          </a:xfrm>
        </p:spPr>
        <p:style>
          <a:lnRef idx="2">
            <a:schemeClr val="accent5"/>
          </a:lnRef>
          <a:fillRef idx="1">
            <a:schemeClr val="lt1"/>
          </a:fillRef>
          <a:effectRef idx="0">
            <a:schemeClr val="accent5"/>
          </a:effectRef>
          <a:fontRef idx="minor">
            <a:schemeClr val="dk1"/>
          </a:fontRef>
        </p:style>
        <p:txBody>
          <a:bodyPr>
            <a:normAutofit/>
          </a:bodyPr>
          <a:lstStyle/>
          <a:p>
            <a:pPr marL="0" indent="0">
              <a:buNone/>
            </a:pPr>
            <a:endParaRPr lang="fa-IR" sz="2200" dirty="0" smtClean="0"/>
          </a:p>
          <a:p>
            <a:pPr>
              <a:buFont typeface="Wingdings" pitchFamily="2" charset="2"/>
              <a:buChar char="ü"/>
            </a:pPr>
            <a:r>
              <a:rPr lang="ar-SA" sz="2200" dirty="0" smtClean="0"/>
              <a:t>هرکدام از این جریانات می بایست از دپو شروع شده و به آن  نیز ختم گردد</a:t>
            </a:r>
            <a:r>
              <a:rPr lang="fa-IR" sz="2200" dirty="0" smtClean="0"/>
              <a:t>.</a:t>
            </a:r>
          </a:p>
          <a:p>
            <a:pPr>
              <a:buFont typeface="Wingdings" pitchFamily="2" charset="2"/>
              <a:buChar char="ü"/>
            </a:pPr>
            <a:endParaRPr lang="en-US" sz="2200" dirty="0" smtClean="0"/>
          </a:p>
          <a:p>
            <a:pPr>
              <a:buFont typeface="Wingdings" pitchFamily="2" charset="2"/>
              <a:buChar char="ü"/>
            </a:pPr>
            <a:r>
              <a:rPr lang="fa-IR" sz="2200" dirty="0" smtClean="0"/>
              <a:t>هدف در این مساله </a:t>
            </a:r>
            <a:r>
              <a:rPr lang="fa-IR" sz="2200" dirty="0" smtClean="0">
                <a:solidFill>
                  <a:srgbClr val="FF0000"/>
                </a:solidFill>
                <a:effectLst>
                  <a:outerShdw blurRad="38100" dist="38100" dir="2700000" algn="tl">
                    <a:srgbClr val="000000">
                      <a:alpha val="43137"/>
                    </a:srgbClr>
                  </a:outerShdw>
                </a:effectLst>
              </a:rPr>
              <a:t>ارائه سرویس به تمام مشتریان با حداقل هزینه </a:t>
            </a:r>
            <a:r>
              <a:rPr lang="fa-IR" sz="2200" dirty="0" smtClean="0"/>
              <a:t>با </a:t>
            </a:r>
            <a:r>
              <a:rPr lang="fa-IR" sz="2200" dirty="0" smtClean="0">
                <a:solidFill>
                  <a:srgbClr val="FF0000"/>
                </a:solidFill>
              </a:rPr>
              <a:t>حداقل نمودن مسافت کل و یا زمان سفر کل طی شده</a:t>
            </a:r>
            <a:r>
              <a:rPr lang="fa-IR" sz="2200" dirty="0" smtClean="0"/>
              <a:t> توسط وسایل نقلیه و یا </a:t>
            </a:r>
            <a:r>
              <a:rPr lang="fa-IR" sz="2200" dirty="0" smtClean="0">
                <a:solidFill>
                  <a:srgbClr val="FF0000"/>
                </a:solidFill>
              </a:rPr>
              <a:t>حداقل نمودن تعداد وسایل نقلیه</a:t>
            </a:r>
            <a:r>
              <a:rPr lang="fa-IR" sz="2200" dirty="0" smtClean="0"/>
              <a:t> می باشد.</a:t>
            </a:r>
            <a:endParaRPr lang="en-US" sz="2200" dirty="0" smtClean="0"/>
          </a:p>
          <a:p>
            <a:endParaRPr lang="en-US" dirty="0"/>
          </a:p>
        </p:txBody>
      </p:sp>
      <p:sp>
        <p:nvSpPr>
          <p:cNvPr id="4" name="Slide Number Placeholder 3"/>
          <p:cNvSpPr>
            <a:spLocks noGrp="1"/>
          </p:cNvSpPr>
          <p:nvPr>
            <p:ph type="sldNum" sz="quarter" idx="12"/>
          </p:nvPr>
        </p:nvSpPr>
        <p:spPr/>
        <p:txBody>
          <a:bodyPr/>
          <a:lstStyle/>
          <a:p>
            <a:fld id="{1195FCE8-A431-46C9-9895-E9E5576EA88A}" type="slidenum">
              <a:rPr lang="en-US" smtClean="0"/>
              <a:pPr/>
              <a:t>5</a:t>
            </a:fld>
            <a:endParaRPr lang="en-US"/>
          </a:p>
        </p:txBody>
      </p:sp>
    </p:spTree>
  </p:cSld>
  <p:clrMapOvr>
    <a:masterClrMapping/>
  </p:clrMapOvr>
  <p:transition>
    <p:zoom/>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195FCE8-A431-46C9-9895-E9E5576EA88A}" type="slidenum">
              <a:rPr lang="en-US" smtClean="0"/>
              <a:pPr/>
              <a:t>50</a:t>
            </a:fld>
            <a:endParaRPr lang="en-US"/>
          </a:p>
        </p:txBody>
      </p:sp>
      <p:pic>
        <p:nvPicPr>
          <p:cNvPr id="6146" name="Picture 2" descr="C:\Users\Mehran\Documents\Bluetooth Folder\Screenshot_2016-11-15-20-09-22-2.png"/>
          <p:cNvPicPr>
            <a:picLocks noChangeAspect="1" noChangeArrowheads="1"/>
          </p:cNvPicPr>
          <p:nvPr/>
        </p:nvPicPr>
        <p:blipFill>
          <a:blip r:embed="rId3"/>
          <a:srcRect/>
          <a:stretch>
            <a:fillRect/>
          </a:stretch>
        </p:blipFill>
        <p:spPr bwMode="auto">
          <a:xfrm>
            <a:off x="1905000" y="209550"/>
            <a:ext cx="6781800" cy="22955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147" name="Picture 3" descr="C:\Users\Mehran\Documents\Bluetooth Folder\Screenshot_2016-11-15-20-11-58-1-1-1.png"/>
          <p:cNvPicPr>
            <a:picLocks noGrp="1" noChangeAspect="1" noChangeArrowheads="1"/>
          </p:cNvPicPr>
          <p:nvPr>
            <p:ph idx="1"/>
          </p:nvPr>
        </p:nvPicPr>
        <p:blipFill>
          <a:blip r:embed="rId4"/>
          <a:srcRect/>
          <a:stretch>
            <a:fillRect/>
          </a:stretch>
        </p:blipFill>
        <p:spPr bwMode="auto">
          <a:xfrm>
            <a:off x="2438400" y="2876550"/>
            <a:ext cx="3814762" cy="1752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TextBox 6"/>
          <p:cNvSpPr txBox="1"/>
          <p:nvPr/>
        </p:nvSpPr>
        <p:spPr>
          <a:xfrm>
            <a:off x="6934200" y="3333750"/>
            <a:ext cx="2057400" cy="400110"/>
          </a:xfrm>
          <a:prstGeom prst="rect">
            <a:avLst/>
          </a:prstGeom>
          <a:noFill/>
        </p:spPr>
        <p:txBody>
          <a:bodyPr wrap="square" rtlCol="0">
            <a:spAutoFit/>
          </a:bodyPr>
          <a:lstStyle/>
          <a:p>
            <a:r>
              <a:rPr lang="fa-IR" sz="2000" b="1" dirty="0" smtClean="0"/>
              <a:t>تابع هدف:</a:t>
            </a:r>
            <a:endParaRPr lang="en-US" sz="2000" b="1" dirty="0"/>
          </a:p>
        </p:txBody>
      </p:sp>
    </p:spTree>
  </p:cSld>
  <p:clrMapOvr>
    <a:masterClrMapping/>
  </p:clrMapOvr>
  <p:transition>
    <p:zoom/>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195FCE8-A431-46C9-9895-E9E5576EA88A}" type="slidenum">
              <a:rPr lang="en-US" smtClean="0"/>
              <a:pPr/>
              <a:t>51</a:t>
            </a:fld>
            <a:endParaRPr lang="en-US"/>
          </a:p>
        </p:txBody>
      </p:sp>
      <p:pic>
        <p:nvPicPr>
          <p:cNvPr id="7170" name="Picture 2" descr="C:\Users\Mehran\Documents\Bluetooth Folder\Screenshot_2016-11-15-20-11-58-3.png"/>
          <p:cNvPicPr>
            <a:picLocks noChangeAspect="1" noChangeArrowheads="1"/>
          </p:cNvPicPr>
          <p:nvPr/>
        </p:nvPicPr>
        <p:blipFill>
          <a:blip r:embed="rId3"/>
          <a:srcRect/>
          <a:stretch>
            <a:fillRect/>
          </a:stretch>
        </p:blipFill>
        <p:spPr bwMode="auto">
          <a:xfrm>
            <a:off x="2057400" y="133350"/>
            <a:ext cx="4152900" cy="3581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TextBox 7"/>
          <p:cNvSpPr txBox="1"/>
          <p:nvPr/>
        </p:nvSpPr>
        <p:spPr>
          <a:xfrm>
            <a:off x="7086600" y="666750"/>
            <a:ext cx="1524000" cy="400110"/>
          </a:xfrm>
          <a:prstGeom prst="rect">
            <a:avLst/>
          </a:prstGeom>
          <a:noFill/>
        </p:spPr>
        <p:txBody>
          <a:bodyPr wrap="square" rtlCol="0">
            <a:spAutoFit/>
          </a:bodyPr>
          <a:lstStyle/>
          <a:p>
            <a:r>
              <a:rPr lang="fa-IR" sz="2000" b="1" dirty="0" smtClean="0"/>
              <a:t>محدودیت ها:</a:t>
            </a:r>
            <a:endParaRPr lang="en-US" sz="2000" b="1" dirty="0"/>
          </a:p>
        </p:txBody>
      </p:sp>
      <p:pic>
        <p:nvPicPr>
          <p:cNvPr id="7171" name="Picture 3" descr="C:\Users\Mehran\Documents\Bluetooth Folder\Screenshot_2016-11-15-20-17-33-1.png"/>
          <p:cNvPicPr>
            <a:picLocks noChangeAspect="1" noChangeArrowheads="1"/>
          </p:cNvPicPr>
          <p:nvPr/>
        </p:nvPicPr>
        <p:blipFill>
          <a:blip r:embed="rId4"/>
          <a:srcRect/>
          <a:stretch>
            <a:fillRect/>
          </a:stretch>
        </p:blipFill>
        <p:spPr bwMode="auto">
          <a:xfrm>
            <a:off x="2057400" y="3790950"/>
            <a:ext cx="4114800" cy="11239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Left Arrow 5"/>
          <p:cNvSpPr/>
          <p:nvPr/>
        </p:nvSpPr>
        <p:spPr>
          <a:xfrm>
            <a:off x="6324600" y="2266950"/>
            <a:ext cx="1295400" cy="2286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zoom/>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19150"/>
            <a:ext cx="8229600" cy="857250"/>
          </a:xfrm>
        </p:spPr>
        <p:txBody>
          <a:bodyPr>
            <a:normAutofit/>
          </a:bodyPr>
          <a:lstStyle/>
          <a:p>
            <a:r>
              <a:rPr lang="ar-SA" sz="3600" b="1" dirty="0" smtClean="0"/>
              <a:t>مساله </a:t>
            </a:r>
            <a:r>
              <a:rPr lang="en-US" sz="3600" b="1" dirty="0" smtClean="0"/>
              <a:t>VRP</a:t>
            </a:r>
            <a:r>
              <a:rPr lang="ar-SA" sz="3600" b="1" dirty="0" smtClean="0"/>
              <a:t> همراه با کالاهای مرجوعی (</a:t>
            </a:r>
            <a:r>
              <a:rPr lang="en-US" sz="3600" b="1" dirty="0" smtClean="0"/>
              <a:t>VRPB</a:t>
            </a:r>
            <a:r>
              <a:rPr lang="ar-SA" sz="3600" b="1" dirty="0" smtClean="0"/>
              <a:t>)</a:t>
            </a:r>
            <a:endParaRPr lang="en-US" sz="3600" dirty="0"/>
          </a:p>
        </p:txBody>
      </p:sp>
      <p:sp>
        <p:nvSpPr>
          <p:cNvPr id="3" name="Content Placeholder 2"/>
          <p:cNvSpPr>
            <a:spLocks noGrp="1"/>
          </p:cNvSpPr>
          <p:nvPr>
            <p:ph idx="1"/>
          </p:nvPr>
        </p:nvSpPr>
        <p:spPr>
          <a:xfrm>
            <a:off x="152400" y="1657350"/>
            <a:ext cx="8839200" cy="2895600"/>
          </a:xfrm>
        </p:spPr>
        <p:style>
          <a:lnRef idx="2">
            <a:schemeClr val="accent1"/>
          </a:lnRef>
          <a:fillRef idx="1">
            <a:schemeClr val="lt1"/>
          </a:fillRef>
          <a:effectRef idx="0">
            <a:schemeClr val="accent1"/>
          </a:effectRef>
          <a:fontRef idx="minor">
            <a:schemeClr val="dk1"/>
          </a:fontRef>
        </p:style>
        <p:txBody>
          <a:bodyPr>
            <a:noAutofit/>
          </a:bodyPr>
          <a:lstStyle/>
          <a:p>
            <a:r>
              <a:rPr lang="ar-SA" sz="2400" dirty="0" smtClean="0"/>
              <a:t>یک مسئله</a:t>
            </a:r>
            <a:r>
              <a:rPr lang="en-US" sz="2400" dirty="0" smtClean="0"/>
              <a:t>VRP</a:t>
            </a:r>
            <a:r>
              <a:rPr lang="ar-SA" sz="2400" dirty="0" smtClean="0"/>
              <a:t> همراه با کالاهای مرجوعی همان مسئله </a:t>
            </a:r>
            <a:r>
              <a:rPr lang="en-US" sz="2400" dirty="0" smtClean="0"/>
              <a:t>VRP</a:t>
            </a:r>
            <a:r>
              <a:rPr lang="ar-SA" sz="2400" dirty="0" smtClean="0"/>
              <a:t> می باشد که درآن مشتریان علاوه براینکه کالاهایی را تقاضا می کنند می توانند بعضی از کالاها را به دپو بازگردانند</a:t>
            </a:r>
            <a:r>
              <a:rPr lang="fa-IR" sz="2400" dirty="0" smtClean="0"/>
              <a:t>.</a:t>
            </a:r>
          </a:p>
          <a:p>
            <a:endParaRPr lang="fa-IR" sz="2400" dirty="0" smtClean="0"/>
          </a:p>
          <a:p>
            <a:r>
              <a:rPr lang="ar-SA" sz="2400" dirty="0" smtClean="0"/>
              <a:t>در مساله </a:t>
            </a:r>
            <a:r>
              <a:rPr lang="en-US" sz="2400" dirty="0" smtClean="0"/>
              <a:t>VRPB</a:t>
            </a:r>
            <a:r>
              <a:rPr lang="ar-SA" sz="2400" dirty="0" smtClean="0"/>
              <a:t>تمامی کالاهایی که می بایست به مشتریان عرضه شوند از دپو تهیه شده و به آنها عرضه می گردد و تمام کالاهای برگشتی که از آنها برداشت می شوند باید به دپو بازگردانده شوند</a:t>
            </a:r>
            <a:r>
              <a:rPr lang="fa-IR" sz="2400" dirty="0" smtClean="0"/>
              <a:t>.</a:t>
            </a:r>
            <a:endParaRPr lang="en-US" sz="2400" dirty="0"/>
          </a:p>
        </p:txBody>
      </p:sp>
      <p:sp>
        <p:nvSpPr>
          <p:cNvPr id="4" name="Slide Number Placeholder 3"/>
          <p:cNvSpPr>
            <a:spLocks noGrp="1"/>
          </p:cNvSpPr>
          <p:nvPr>
            <p:ph type="sldNum" sz="quarter" idx="12"/>
          </p:nvPr>
        </p:nvSpPr>
        <p:spPr/>
        <p:txBody>
          <a:bodyPr/>
          <a:lstStyle/>
          <a:p>
            <a:fld id="{1195FCE8-A431-46C9-9895-E9E5576EA88A}" type="slidenum">
              <a:rPr lang="en-US" smtClean="0"/>
              <a:pPr/>
              <a:t>52</a:t>
            </a:fld>
            <a:endParaRPr lang="en-US"/>
          </a:p>
        </p:txBody>
      </p:sp>
    </p:spTree>
  </p:cSld>
  <p:clrMapOvr>
    <a:masterClrMapping/>
  </p:clrMapOvr>
  <p:transition>
    <p:zoom/>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3600" b="1" dirty="0" smtClean="0"/>
              <a:t>مدلسازی:</a:t>
            </a:r>
            <a:endParaRPr lang="en-US" sz="3600" b="1" dirty="0"/>
          </a:p>
        </p:txBody>
      </p:sp>
      <p:sp>
        <p:nvSpPr>
          <p:cNvPr id="3" name="Content Placeholder 2"/>
          <p:cNvSpPr>
            <a:spLocks noGrp="1"/>
          </p:cNvSpPr>
          <p:nvPr>
            <p:ph idx="1"/>
          </p:nvPr>
        </p:nvSpPr>
        <p:spPr>
          <a:xfrm>
            <a:off x="1981200" y="1200151"/>
            <a:ext cx="6858000" cy="3394472"/>
          </a:xfrm>
        </p:spPr>
        <p:style>
          <a:lnRef idx="2">
            <a:schemeClr val="accent1"/>
          </a:lnRef>
          <a:fillRef idx="1">
            <a:schemeClr val="lt1"/>
          </a:fillRef>
          <a:effectRef idx="0">
            <a:schemeClr val="accent1"/>
          </a:effectRef>
          <a:fontRef idx="minor">
            <a:schemeClr val="dk1"/>
          </a:fontRef>
        </p:style>
        <p:txBody>
          <a:bodyPr>
            <a:normAutofit fontScale="62500" lnSpcReduction="20000"/>
          </a:bodyPr>
          <a:lstStyle/>
          <a:p>
            <a:pPr lvl="0"/>
            <a:r>
              <a:rPr lang="fa-IR" b="1" dirty="0" smtClean="0"/>
              <a:t>هدف:</a:t>
            </a:r>
            <a:r>
              <a:rPr lang="fa-IR" dirty="0" smtClean="0"/>
              <a:t> هدف در این مساله یافتن مجموعه مسیرهایی می باشد که در حداقل زمان ومسافت سیر می شوند. </a:t>
            </a:r>
            <a:endParaRPr lang="en-US" dirty="0" smtClean="0"/>
          </a:p>
          <a:p>
            <a:pPr lvl="0"/>
            <a:r>
              <a:rPr lang="fa-IR" b="1" dirty="0" smtClean="0"/>
              <a:t>شرط موجه بودن:</a:t>
            </a:r>
            <a:r>
              <a:rPr lang="fa-IR" dirty="0" smtClean="0"/>
              <a:t> یک جواب را دراین مساله موجه می گویند هرگاه شامل مجموعه مسیرهایی باشد که درآنها حتی المقدور </a:t>
            </a:r>
            <a:r>
              <a:rPr lang="fa-IR" dirty="0" smtClean="0">
                <a:solidFill>
                  <a:srgbClr val="FF0000"/>
                </a:solidFill>
              </a:rPr>
              <a:t>تمام عرضه کالاها قبل از برداشت آنها در مشتریان صورت گرفته باشد </a:t>
            </a:r>
            <a:r>
              <a:rPr lang="fa-IR" dirty="0" smtClean="0"/>
              <a:t>و همچنین در محدودیت ظرفیت وسیله نقلیه هم در نقاط عرضه وهم در نقاط تحویل رعایت گردد.</a:t>
            </a:r>
            <a:endParaRPr lang="en-US" dirty="0" smtClean="0"/>
          </a:p>
          <a:p>
            <a:pPr lvl="0"/>
            <a:r>
              <a:rPr lang="fa-IR" b="1" dirty="0" smtClean="0"/>
              <a:t>فرمولسازی</a:t>
            </a:r>
            <a:r>
              <a:rPr lang="fa-IR" dirty="0" smtClean="0"/>
              <a:t>: فرمولسازی این مساله دقیقا مانند</a:t>
            </a:r>
            <a:r>
              <a:rPr lang="en-US" dirty="0" smtClean="0"/>
              <a:t>VRP</a:t>
            </a:r>
            <a:r>
              <a:rPr lang="fa-IR" dirty="0" smtClean="0"/>
              <a:t> می باشد با این نکته که در این مساله یک مسیر موجه است هرگاه:</a:t>
            </a:r>
            <a:endParaRPr lang="en-US" dirty="0" smtClean="0"/>
          </a:p>
          <a:p>
            <a:pPr lvl="1">
              <a:buFont typeface="Wingdings" pitchFamily="2" charset="2"/>
              <a:buChar char="q"/>
            </a:pPr>
            <a:r>
              <a:rPr lang="fa-IR" sz="3200" dirty="0" smtClean="0"/>
              <a:t>نقاط عرضه موجه باشد. </a:t>
            </a:r>
          </a:p>
          <a:p>
            <a:pPr lvl="1">
              <a:buFont typeface="Wingdings" pitchFamily="2" charset="2"/>
              <a:buChar char="q"/>
            </a:pPr>
            <a:r>
              <a:rPr lang="fa-IR" sz="3200" dirty="0" smtClean="0"/>
              <a:t>در نقاط تحویل موجه باشد.</a:t>
            </a:r>
            <a:endParaRPr lang="en-US" sz="3200" dirty="0" smtClean="0"/>
          </a:p>
          <a:p>
            <a:pPr lvl="1">
              <a:buFont typeface="Wingdings" pitchFamily="2" charset="2"/>
              <a:buChar char="q"/>
            </a:pPr>
            <a:r>
              <a:rPr lang="fa-IR" sz="3200" dirty="0" smtClean="0"/>
              <a:t>از لحاظ مقدار کالا در وسیله نقلیه موجه باشد. </a:t>
            </a:r>
            <a:endParaRPr lang="en-US" sz="3200" dirty="0"/>
          </a:p>
        </p:txBody>
      </p:sp>
      <p:sp>
        <p:nvSpPr>
          <p:cNvPr id="4" name="Slide Number Placeholder 3"/>
          <p:cNvSpPr>
            <a:spLocks noGrp="1"/>
          </p:cNvSpPr>
          <p:nvPr>
            <p:ph type="sldNum" sz="quarter" idx="12"/>
          </p:nvPr>
        </p:nvSpPr>
        <p:spPr/>
        <p:txBody>
          <a:bodyPr/>
          <a:lstStyle/>
          <a:p>
            <a:fld id="{1195FCE8-A431-46C9-9895-E9E5576EA88A}" type="slidenum">
              <a:rPr lang="en-US" smtClean="0"/>
              <a:pPr/>
              <a:t>53</a:t>
            </a:fld>
            <a:endParaRPr lang="en-US"/>
          </a:p>
        </p:txBody>
      </p:sp>
    </p:spTree>
  </p:cSld>
  <p:clrMapOvr>
    <a:masterClrMapping/>
  </p:clrMapOvr>
  <p:transition>
    <p:zoom/>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0"/>
            <a:ext cx="6563072" cy="857250"/>
          </a:xfrm>
        </p:spPr>
        <p:txBody>
          <a:bodyPr>
            <a:normAutofit/>
          </a:bodyPr>
          <a:lstStyle/>
          <a:p>
            <a:pPr algn="r"/>
            <a:r>
              <a:rPr lang="fa-IR" sz="3600" b="1" dirty="0" smtClean="0"/>
              <a:t>نکاتی دررابطه با موجه بودن:</a:t>
            </a:r>
            <a:endParaRPr lang="en-US" sz="3600" b="1" dirty="0"/>
          </a:p>
        </p:txBody>
      </p:sp>
      <p:sp>
        <p:nvSpPr>
          <p:cNvPr id="3" name="Content Placeholder 2"/>
          <p:cNvSpPr>
            <a:spLocks noGrp="1"/>
          </p:cNvSpPr>
          <p:nvPr>
            <p:ph idx="1"/>
          </p:nvPr>
        </p:nvSpPr>
        <p:spPr>
          <a:xfrm>
            <a:off x="1905000" y="819151"/>
            <a:ext cx="7010400" cy="3962400"/>
          </a:xfrm>
        </p:spPr>
        <p:style>
          <a:lnRef idx="2">
            <a:schemeClr val="accent1"/>
          </a:lnRef>
          <a:fillRef idx="1">
            <a:schemeClr val="lt1"/>
          </a:fillRef>
          <a:effectRef idx="0">
            <a:schemeClr val="accent1"/>
          </a:effectRef>
          <a:fontRef idx="minor">
            <a:schemeClr val="dk1"/>
          </a:fontRef>
        </p:style>
        <p:txBody>
          <a:bodyPr>
            <a:normAutofit/>
          </a:bodyPr>
          <a:lstStyle/>
          <a:p>
            <a:r>
              <a:rPr lang="fa-IR" sz="2000" b="1" dirty="0" smtClean="0"/>
              <a:t>موجه در نقاط عرضه:</a:t>
            </a:r>
            <a:r>
              <a:rPr lang="fa-IR" sz="2000" dirty="0" smtClean="0"/>
              <a:t> کل محصولاتی که می بایست درطول یک مسیر عرضه شود نباید از ظرفیت وسیله نقلیه تجاوز نماید.</a:t>
            </a:r>
          </a:p>
          <a:p>
            <a:endParaRPr lang="fa-IR" sz="2000" b="1" dirty="0" smtClean="0"/>
          </a:p>
          <a:p>
            <a:r>
              <a:rPr lang="fa-IR" sz="2000" b="1" dirty="0" smtClean="0"/>
              <a:t>موجه در نقاط تحویل :</a:t>
            </a:r>
            <a:r>
              <a:rPr lang="fa-IR" sz="2000" dirty="0" smtClean="0"/>
              <a:t> وسیله نقلیه ظرفیت کافی برای برداشت کالای بازگشتی به دپو را از مشتریان روی مسیر مفروض داشته است.</a:t>
            </a:r>
          </a:p>
          <a:p>
            <a:endParaRPr lang="fa-IR" sz="2000" dirty="0" smtClean="0"/>
          </a:p>
          <a:p>
            <a:r>
              <a:rPr lang="fa-IR" sz="2000" b="1" dirty="0" smtClean="0"/>
              <a:t>موجه از لحاظ مقدار بار :</a:t>
            </a:r>
            <a:r>
              <a:rPr lang="fa-IR" sz="2000" dirty="0" smtClean="0"/>
              <a:t> فرض می کنیم که </a:t>
            </a:r>
            <a:r>
              <a:rPr lang="en-US" sz="2000" dirty="0" smtClean="0"/>
              <a:t>L(</a:t>
            </a:r>
            <a:r>
              <a:rPr lang="en-US" sz="2000" dirty="0" err="1" smtClean="0"/>
              <a:t>v</a:t>
            </a:r>
            <a:r>
              <a:rPr lang="en-US" sz="2000" baseline="-25000" dirty="0" err="1" smtClean="0"/>
              <a:t>k</a:t>
            </a:r>
            <a:r>
              <a:rPr lang="en-US" sz="2000" dirty="0" smtClean="0"/>
              <a:t>)</a:t>
            </a:r>
            <a:r>
              <a:rPr lang="fa-IR" sz="2000" dirty="0" smtClean="0"/>
              <a:t> بار وسیله نقلیه دقیقا بعداز ترک مشتری </a:t>
            </a:r>
            <a:r>
              <a:rPr lang="en-US" sz="2000" dirty="0" err="1" smtClean="0"/>
              <a:t>V</a:t>
            </a:r>
            <a:r>
              <a:rPr lang="en-US" sz="2000" baseline="-25000" dirty="0" err="1" smtClean="0"/>
              <a:t>k</a:t>
            </a:r>
            <a:r>
              <a:rPr lang="fa-IR" sz="2000" dirty="0" smtClean="0"/>
              <a:t> باشد در اینصورت اگر فرض کنیم وسیله نقلیه با بار اولیه </a:t>
            </a:r>
            <a:r>
              <a:rPr lang="en-US" sz="2000" dirty="0" smtClean="0"/>
              <a:t>L(1)&lt;Q </a:t>
            </a:r>
            <a:r>
              <a:rPr lang="fa-IR" sz="2000" dirty="0" smtClean="0"/>
              <a:t> دپو را ترک نماید، برای هر مشتری بار وسیله نقلیه از رابطه زیر بدست می آید. بنابراین یک مسیر از لحاظ بار موجه است اگر </a:t>
            </a:r>
            <a:r>
              <a:rPr lang="en-US" sz="2000" dirty="0" smtClean="0"/>
              <a:t>L(</a:t>
            </a:r>
            <a:r>
              <a:rPr lang="en-US" sz="2000" dirty="0" err="1" smtClean="0"/>
              <a:t>v</a:t>
            </a:r>
            <a:r>
              <a:rPr lang="en-US" sz="2000" baseline="-25000" dirty="0" err="1" smtClean="0"/>
              <a:t>k</a:t>
            </a:r>
            <a:r>
              <a:rPr lang="en-US" sz="2000" dirty="0" smtClean="0"/>
              <a:t>)&lt;Q</a:t>
            </a:r>
            <a:r>
              <a:rPr lang="fa-IR" sz="2000" dirty="0" smtClean="0"/>
              <a:t> و </a:t>
            </a:r>
            <a:r>
              <a:rPr lang="en-US" sz="2000" dirty="0" smtClean="0"/>
              <a:t>L(v</a:t>
            </a:r>
            <a:r>
              <a:rPr lang="en-US" sz="2000" baseline="-25000" dirty="0" smtClean="0"/>
              <a:t>k+1</a:t>
            </a:r>
            <a:r>
              <a:rPr lang="en-US" sz="2000" dirty="0" smtClean="0"/>
              <a:t>)&gt;Q</a:t>
            </a:r>
            <a:r>
              <a:rPr lang="fa-IR" sz="2000" dirty="0" smtClean="0"/>
              <a:t> باشد.</a:t>
            </a:r>
            <a:endParaRPr lang="en-US" sz="2000" dirty="0"/>
          </a:p>
        </p:txBody>
      </p:sp>
      <p:sp>
        <p:nvSpPr>
          <p:cNvPr id="4" name="Slide Number Placeholder 3"/>
          <p:cNvSpPr>
            <a:spLocks noGrp="1"/>
          </p:cNvSpPr>
          <p:nvPr>
            <p:ph type="sldNum" sz="quarter" idx="12"/>
          </p:nvPr>
        </p:nvSpPr>
        <p:spPr/>
        <p:txBody>
          <a:bodyPr/>
          <a:lstStyle/>
          <a:p>
            <a:fld id="{1195FCE8-A431-46C9-9895-E9E5576EA88A}" type="slidenum">
              <a:rPr lang="en-US" smtClean="0"/>
              <a:pPr/>
              <a:t>54</a:t>
            </a:fld>
            <a:endParaRPr lang="en-US"/>
          </a:p>
        </p:txBody>
      </p:sp>
      <p:pic>
        <p:nvPicPr>
          <p:cNvPr id="1027" name="Picture 3" descr="C:\Users\Mehran\Documents\Bluetooth Folder\Screenshot_2016-11-18-18-48-17-1.png"/>
          <p:cNvPicPr>
            <a:picLocks noChangeAspect="1" noChangeArrowheads="1"/>
          </p:cNvPicPr>
          <p:nvPr/>
        </p:nvPicPr>
        <p:blipFill>
          <a:blip r:embed="rId2"/>
          <a:srcRect/>
          <a:stretch>
            <a:fillRect/>
          </a:stretch>
        </p:blipFill>
        <p:spPr bwMode="auto">
          <a:xfrm>
            <a:off x="2286000" y="1200150"/>
            <a:ext cx="1981200" cy="676275"/>
          </a:xfrm>
          <a:prstGeom prst="rect">
            <a:avLst/>
          </a:prstGeom>
          <a:noFill/>
        </p:spPr>
      </p:pic>
      <p:pic>
        <p:nvPicPr>
          <p:cNvPr id="1028" name="Picture 4" descr="C:\Users\Mehran\Documents\Bluetooth Folder\Screenshot_2016-11-18-18-50-21-1.png"/>
          <p:cNvPicPr>
            <a:picLocks noChangeAspect="1" noChangeArrowheads="1"/>
          </p:cNvPicPr>
          <p:nvPr/>
        </p:nvPicPr>
        <p:blipFill>
          <a:blip r:embed="rId3"/>
          <a:srcRect/>
          <a:stretch>
            <a:fillRect/>
          </a:stretch>
        </p:blipFill>
        <p:spPr bwMode="auto">
          <a:xfrm>
            <a:off x="2438400" y="2266950"/>
            <a:ext cx="1524000" cy="576263"/>
          </a:xfrm>
          <a:prstGeom prst="rect">
            <a:avLst/>
          </a:prstGeom>
          <a:noFill/>
        </p:spPr>
      </p:pic>
      <p:pic>
        <p:nvPicPr>
          <p:cNvPr id="1030" name="Picture 6" descr="C:\Users\Mehran\Documents\Bluetooth Folder\Screenshot_2016-11-18-18-51-44-1.png"/>
          <p:cNvPicPr>
            <a:picLocks noChangeAspect="1" noChangeArrowheads="1"/>
          </p:cNvPicPr>
          <p:nvPr/>
        </p:nvPicPr>
        <p:blipFill>
          <a:blip r:embed="rId4"/>
          <a:srcRect t="23607" b="15738"/>
          <a:stretch>
            <a:fillRect/>
          </a:stretch>
        </p:blipFill>
        <p:spPr bwMode="auto">
          <a:xfrm>
            <a:off x="3200400" y="4171950"/>
            <a:ext cx="2638425" cy="495306"/>
          </a:xfrm>
          <a:prstGeom prst="rect">
            <a:avLst/>
          </a:prstGeom>
          <a:noFill/>
        </p:spPr>
      </p:pic>
    </p:spTree>
  </p:cSld>
  <p:clrMapOvr>
    <a:masterClrMapping/>
  </p:clrMapOvr>
  <p:transition>
    <p:zoom/>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209550"/>
            <a:ext cx="6934200" cy="701279"/>
          </a:xfrm>
        </p:spPr>
        <p:txBody>
          <a:bodyPr>
            <a:noAutofit/>
          </a:bodyPr>
          <a:lstStyle/>
          <a:p>
            <a:pPr algn="ctr"/>
            <a:r>
              <a:rPr lang="ar-SA" sz="3200" b="1" dirty="0" smtClean="0"/>
              <a:t/>
            </a:r>
            <a:br>
              <a:rPr lang="ar-SA" sz="3200" b="1" dirty="0" smtClean="0"/>
            </a:br>
            <a:r>
              <a:rPr lang="en-US" sz="3200" b="1" dirty="0" smtClean="0"/>
              <a:t/>
            </a:r>
            <a:br>
              <a:rPr lang="en-US" sz="3200" b="1" dirty="0" smtClean="0"/>
            </a:br>
            <a:r>
              <a:rPr lang="ar-SA" sz="3200" b="1" dirty="0" smtClean="0"/>
              <a:t> یک نمونه از مساله </a:t>
            </a:r>
            <a:r>
              <a:rPr lang="en-US" sz="3200" b="1" dirty="0" smtClean="0"/>
              <a:t>VRP</a:t>
            </a:r>
            <a:r>
              <a:rPr lang="ar-SA" sz="3200" b="1" dirty="0" smtClean="0"/>
              <a:t> همراه با کالاهای مرجوعی (</a:t>
            </a:r>
            <a:r>
              <a:rPr lang="en-US" sz="3200" b="1" dirty="0" smtClean="0"/>
              <a:t>VRPB</a:t>
            </a:r>
            <a:r>
              <a:rPr lang="ar-SA" sz="3200" b="1" dirty="0" smtClean="0"/>
              <a:t>)</a:t>
            </a:r>
            <a:r>
              <a:rPr lang="en-US" sz="3200" b="1" dirty="0" smtClean="0"/>
              <a:t/>
            </a:r>
            <a:br>
              <a:rPr lang="en-US" sz="3200" b="1" dirty="0" smtClean="0"/>
            </a:br>
            <a:endParaRPr lang="en-US" sz="3200" b="1" dirty="0"/>
          </a:p>
        </p:txBody>
      </p:sp>
      <p:pic>
        <p:nvPicPr>
          <p:cNvPr id="4" name="Content Placeholder 3" descr="E:\kehtari\2 004.jpg"/>
          <p:cNvPicPr>
            <a:picLocks noGrp="1"/>
          </p:cNvPicPr>
          <p:nvPr>
            <p:ph idx="1"/>
          </p:nvPr>
        </p:nvPicPr>
        <p:blipFill>
          <a:blip r:embed="rId2"/>
          <a:srcRect/>
          <a:stretch>
            <a:fillRect/>
          </a:stretch>
        </p:blipFill>
        <p:spPr bwMode="auto">
          <a:xfrm>
            <a:off x="2514600" y="1428750"/>
            <a:ext cx="5638800" cy="3165475"/>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1195FCE8-A431-46C9-9895-E9E5576EA88A}" type="slidenum">
              <a:rPr lang="en-US" smtClean="0"/>
              <a:pPr/>
              <a:t>55</a:t>
            </a:fld>
            <a:endParaRPr lang="en-US"/>
          </a:p>
        </p:txBody>
      </p:sp>
    </p:spTree>
  </p:cSld>
  <p:clrMapOvr>
    <a:masterClrMapping/>
  </p:clrMapOvr>
  <p:transition>
    <p:zoom/>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3728" y="205979"/>
            <a:ext cx="4505672" cy="689371"/>
          </a:xfrm>
        </p:spPr>
        <p:style>
          <a:lnRef idx="2">
            <a:schemeClr val="accent2"/>
          </a:lnRef>
          <a:fillRef idx="1">
            <a:schemeClr val="lt1"/>
          </a:fillRef>
          <a:effectRef idx="0">
            <a:schemeClr val="accent2"/>
          </a:effectRef>
          <a:fontRef idx="minor">
            <a:schemeClr val="dk1"/>
          </a:fontRef>
        </p:style>
        <p:txBody>
          <a:bodyPr>
            <a:normAutofit/>
          </a:bodyPr>
          <a:lstStyle/>
          <a:p>
            <a:pPr algn="r"/>
            <a:r>
              <a:rPr lang="fa-IR" sz="1800" dirty="0" smtClean="0"/>
              <a:t>مدل سازی ریاضی برای مساله مسیریابی وسایل نقلیه با حمل برگشتی و حل آن با الگوریتم کلونی مورچه چندگانه</a:t>
            </a:r>
            <a:r>
              <a:rPr lang="en-US" sz="1800" dirty="0" smtClean="0"/>
              <a:t> </a:t>
            </a:r>
            <a:endParaRPr lang="en-US" sz="1800" dirty="0"/>
          </a:p>
        </p:txBody>
      </p:sp>
      <p:sp>
        <p:nvSpPr>
          <p:cNvPr id="4" name="Slide Number Placeholder 3"/>
          <p:cNvSpPr>
            <a:spLocks noGrp="1"/>
          </p:cNvSpPr>
          <p:nvPr>
            <p:ph type="sldNum" sz="quarter" idx="12"/>
          </p:nvPr>
        </p:nvSpPr>
        <p:spPr/>
        <p:txBody>
          <a:bodyPr/>
          <a:lstStyle/>
          <a:p>
            <a:fld id="{1195FCE8-A431-46C9-9895-E9E5576EA88A}" type="slidenum">
              <a:rPr lang="en-US" smtClean="0"/>
              <a:pPr/>
              <a:t>56</a:t>
            </a:fld>
            <a:endParaRPr lang="en-US"/>
          </a:p>
        </p:txBody>
      </p:sp>
      <p:pic>
        <p:nvPicPr>
          <p:cNvPr id="1026" name="Picture 2" descr="C:\Users\Mehran\Documents\Bluetooth Folder\Screenshot_2016-11-15-21-12-00-1.png"/>
          <p:cNvPicPr>
            <a:picLocks noChangeAspect="1" noChangeArrowheads="1"/>
          </p:cNvPicPr>
          <p:nvPr/>
        </p:nvPicPr>
        <p:blipFill>
          <a:blip r:embed="rId2"/>
          <a:srcRect/>
          <a:stretch>
            <a:fillRect/>
          </a:stretch>
        </p:blipFill>
        <p:spPr bwMode="auto">
          <a:xfrm>
            <a:off x="2133600" y="1047750"/>
            <a:ext cx="3886200" cy="3962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extBox 5"/>
          <p:cNvSpPr txBox="1"/>
          <p:nvPr/>
        </p:nvSpPr>
        <p:spPr>
          <a:xfrm>
            <a:off x="7010400" y="1200150"/>
            <a:ext cx="2438400" cy="400110"/>
          </a:xfrm>
          <a:prstGeom prst="rect">
            <a:avLst/>
          </a:prstGeom>
          <a:noFill/>
        </p:spPr>
        <p:txBody>
          <a:bodyPr wrap="square" rtlCol="0">
            <a:spAutoFit/>
          </a:bodyPr>
          <a:lstStyle/>
          <a:p>
            <a:r>
              <a:rPr lang="fa-IR" sz="2000" b="1" dirty="0" smtClean="0"/>
              <a:t>پارامترها:</a:t>
            </a:r>
            <a:endParaRPr lang="en-US" sz="2000" b="1" dirty="0"/>
          </a:p>
        </p:txBody>
      </p:sp>
      <p:sp>
        <p:nvSpPr>
          <p:cNvPr id="7" name="TextBox 6"/>
          <p:cNvSpPr txBox="1"/>
          <p:nvPr/>
        </p:nvSpPr>
        <p:spPr>
          <a:xfrm>
            <a:off x="7162800" y="285750"/>
            <a:ext cx="1447800" cy="400110"/>
          </a:xfrm>
          <a:prstGeom prst="rect">
            <a:avLst/>
          </a:prstGeom>
          <a:noFill/>
        </p:spPr>
        <p:txBody>
          <a:bodyPr wrap="square" rtlCol="0">
            <a:spAutoFit/>
          </a:bodyPr>
          <a:lstStyle/>
          <a:p>
            <a:r>
              <a:rPr lang="fa-IR" sz="2000" b="1" dirty="0" smtClean="0"/>
              <a:t>مقاله ی:</a:t>
            </a:r>
            <a:endParaRPr lang="en-US" sz="2000" b="1" dirty="0"/>
          </a:p>
        </p:txBody>
      </p:sp>
      <p:pic>
        <p:nvPicPr>
          <p:cNvPr id="3" name="Picture 2" descr="C:\Users\Mehran\Documents\Bluetooth Folder\Screenshot_2016-11-19-15-12-27-1.png"/>
          <p:cNvPicPr>
            <a:picLocks noChangeAspect="1" noChangeArrowheads="1"/>
          </p:cNvPicPr>
          <p:nvPr/>
        </p:nvPicPr>
        <p:blipFill>
          <a:blip r:embed="rId3"/>
          <a:srcRect/>
          <a:stretch>
            <a:fillRect/>
          </a:stretch>
        </p:blipFill>
        <p:spPr bwMode="auto">
          <a:xfrm>
            <a:off x="6172200" y="1809750"/>
            <a:ext cx="2743200" cy="2819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zoom/>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91400" y="3486150"/>
            <a:ext cx="1152872" cy="857250"/>
          </a:xfrm>
        </p:spPr>
        <p:txBody>
          <a:bodyPr>
            <a:normAutofit/>
          </a:bodyPr>
          <a:lstStyle/>
          <a:p>
            <a:r>
              <a:rPr lang="fa-IR" sz="2000" b="1" dirty="0" smtClean="0"/>
              <a:t>تابع هدف:</a:t>
            </a:r>
            <a:endParaRPr lang="en-US" sz="2000" b="1" dirty="0"/>
          </a:p>
        </p:txBody>
      </p:sp>
      <p:sp>
        <p:nvSpPr>
          <p:cNvPr id="4" name="Slide Number Placeholder 3"/>
          <p:cNvSpPr>
            <a:spLocks noGrp="1"/>
          </p:cNvSpPr>
          <p:nvPr>
            <p:ph type="sldNum" sz="quarter" idx="12"/>
          </p:nvPr>
        </p:nvSpPr>
        <p:spPr/>
        <p:txBody>
          <a:bodyPr/>
          <a:lstStyle/>
          <a:p>
            <a:fld id="{1195FCE8-A431-46C9-9895-E9E5576EA88A}" type="slidenum">
              <a:rPr lang="en-US" smtClean="0"/>
              <a:pPr/>
              <a:t>57</a:t>
            </a:fld>
            <a:endParaRPr lang="en-US"/>
          </a:p>
        </p:txBody>
      </p:sp>
      <p:pic>
        <p:nvPicPr>
          <p:cNvPr id="5" name="Picture 4" descr="C:\Users\Mehran\Documents\Bluetooth Folder\Screenshot_2016-11-15-21-16-29-1.png"/>
          <p:cNvPicPr/>
          <p:nvPr/>
        </p:nvPicPr>
        <p:blipFill>
          <a:blip r:embed="rId3"/>
          <a:srcRect t="15738" r="42667" b="23607"/>
          <a:stretch>
            <a:fillRect/>
          </a:stretch>
        </p:blipFill>
        <p:spPr bwMode="auto">
          <a:xfrm>
            <a:off x="2209800" y="3562350"/>
            <a:ext cx="4114800" cy="838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050" name="Picture 2" descr="C:\Users\Mehran\Documents\Bluetooth Folder\Screenshot_2016-11-15-21-16-29-2.png"/>
          <p:cNvPicPr>
            <a:picLocks noChangeAspect="1" noChangeArrowheads="1"/>
          </p:cNvPicPr>
          <p:nvPr/>
        </p:nvPicPr>
        <p:blipFill>
          <a:blip r:embed="rId4"/>
          <a:srcRect/>
          <a:stretch>
            <a:fillRect/>
          </a:stretch>
        </p:blipFill>
        <p:spPr bwMode="auto">
          <a:xfrm>
            <a:off x="2209800" y="361950"/>
            <a:ext cx="4038600" cy="2590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TextBox 6"/>
          <p:cNvSpPr txBox="1"/>
          <p:nvPr/>
        </p:nvSpPr>
        <p:spPr>
          <a:xfrm>
            <a:off x="6934200" y="438150"/>
            <a:ext cx="1905000" cy="400110"/>
          </a:xfrm>
          <a:prstGeom prst="rect">
            <a:avLst/>
          </a:prstGeom>
          <a:noFill/>
        </p:spPr>
        <p:txBody>
          <a:bodyPr wrap="square" rtlCol="0">
            <a:spAutoFit/>
          </a:bodyPr>
          <a:lstStyle/>
          <a:p>
            <a:r>
              <a:rPr lang="fa-IR" sz="2000" b="1" dirty="0" smtClean="0"/>
              <a:t>متغیرهای تصمیم:</a:t>
            </a:r>
            <a:endParaRPr lang="en-US" sz="2000" b="1" dirty="0"/>
          </a:p>
        </p:txBody>
      </p:sp>
    </p:spTree>
  </p:cSld>
  <p:clrMapOvr>
    <a:masterClrMapping/>
  </p:clrMapOvr>
  <p:transition>
    <p:zoom/>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195FCE8-A431-46C9-9895-E9E5576EA88A}" type="slidenum">
              <a:rPr lang="en-US" smtClean="0"/>
              <a:pPr/>
              <a:t>58</a:t>
            </a:fld>
            <a:endParaRPr lang="en-US"/>
          </a:p>
        </p:txBody>
      </p:sp>
      <p:pic>
        <p:nvPicPr>
          <p:cNvPr id="3074" name="Picture 2" descr="C:\Users\Mehran\Documents\Bluetooth Folder\Screenshot_2016-11-15-21-20-29-1.png"/>
          <p:cNvPicPr>
            <a:picLocks noChangeAspect="1" noChangeArrowheads="1"/>
          </p:cNvPicPr>
          <p:nvPr/>
        </p:nvPicPr>
        <p:blipFill>
          <a:blip r:embed="rId3"/>
          <a:srcRect/>
          <a:stretch>
            <a:fillRect/>
          </a:stretch>
        </p:blipFill>
        <p:spPr bwMode="auto">
          <a:xfrm>
            <a:off x="1981200" y="209550"/>
            <a:ext cx="3276600" cy="4800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075" name="Picture 3" descr="C:\Users\Mehran\Documents\Bluetooth Folder\Screenshot_2016-11-15-21-20-29-2.png"/>
          <p:cNvPicPr>
            <a:picLocks noChangeAspect="1" noChangeArrowheads="1"/>
          </p:cNvPicPr>
          <p:nvPr/>
        </p:nvPicPr>
        <p:blipFill>
          <a:blip r:embed="rId4"/>
          <a:srcRect/>
          <a:stretch>
            <a:fillRect/>
          </a:stretch>
        </p:blipFill>
        <p:spPr bwMode="auto">
          <a:xfrm>
            <a:off x="5410200" y="1504950"/>
            <a:ext cx="3581400" cy="2438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TextBox 6"/>
          <p:cNvSpPr txBox="1"/>
          <p:nvPr/>
        </p:nvSpPr>
        <p:spPr>
          <a:xfrm>
            <a:off x="6781800" y="590550"/>
            <a:ext cx="1752600" cy="400110"/>
          </a:xfrm>
          <a:prstGeom prst="rect">
            <a:avLst/>
          </a:prstGeom>
          <a:noFill/>
        </p:spPr>
        <p:txBody>
          <a:bodyPr wrap="square" rtlCol="0">
            <a:spAutoFit/>
          </a:bodyPr>
          <a:lstStyle/>
          <a:p>
            <a:r>
              <a:rPr lang="fa-IR" sz="2000" b="1" dirty="0" smtClean="0"/>
              <a:t>محدودیت ها:</a:t>
            </a:r>
            <a:endParaRPr lang="en-US" sz="2000" b="1" dirty="0"/>
          </a:p>
        </p:txBody>
      </p:sp>
      <p:sp>
        <p:nvSpPr>
          <p:cNvPr id="8" name="Left Arrow 7"/>
          <p:cNvSpPr/>
          <p:nvPr/>
        </p:nvSpPr>
        <p:spPr>
          <a:xfrm>
            <a:off x="4191000" y="3877518"/>
            <a:ext cx="838200" cy="218232"/>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Left Arrow 8"/>
          <p:cNvSpPr/>
          <p:nvPr/>
        </p:nvSpPr>
        <p:spPr>
          <a:xfrm>
            <a:off x="4191000" y="4324350"/>
            <a:ext cx="838200" cy="2286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Left Arrow 9"/>
          <p:cNvSpPr/>
          <p:nvPr/>
        </p:nvSpPr>
        <p:spPr>
          <a:xfrm>
            <a:off x="6705600" y="2266950"/>
            <a:ext cx="1219200" cy="3810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Left Arrow 10"/>
          <p:cNvSpPr/>
          <p:nvPr/>
        </p:nvSpPr>
        <p:spPr>
          <a:xfrm>
            <a:off x="4267200" y="2495550"/>
            <a:ext cx="838200" cy="1524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zoom/>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71550"/>
            <a:ext cx="8229600" cy="857250"/>
          </a:xfrm>
        </p:spPr>
        <p:txBody>
          <a:bodyPr>
            <a:noAutofit/>
          </a:bodyPr>
          <a:lstStyle/>
          <a:p>
            <a:r>
              <a:rPr lang="ar-SA" sz="3200" b="1" dirty="0" smtClean="0"/>
              <a:t>مساله </a:t>
            </a:r>
            <a:r>
              <a:rPr lang="en-US" sz="3200" b="1" dirty="0" smtClean="0"/>
              <a:t>VRP</a:t>
            </a:r>
            <a:r>
              <a:rPr lang="ar-SA" sz="3200" b="1" dirty="0" smtClean="0"/>
              <a:t> همراه با سفارش وتحویل (</a:t>
            </a:r>
            <a:r>
              <a:rPr lang="en-US" sz="3200" b="1" dirty="0" smtClean="0"/>
              <a:t>VRPPD</a:t>
            </a:r>
            <a:r>
              <a:rPr lang="ar-SA" sz="3200" b="1" dirty="0" smtClean="0"/>
              <a:t>)</a:t>
            </a:r>
            <a:r>
              <a:rPr lang="en-US" sz="3200" dirty="0" smtClean="0"/>
              <a:t/>
            </a:r>
            <a:br>
              <a:rPr lang="en-US" sz="3200" dirty="0" smtClean="0"/>
            </a:br>
            <a:endParaRPr lang="en-US" sz="3200" dirty="0"/>
          </a:p>
        </p:txBody>
      </p:sp>
      <p:sp>
        <p:nvSpPr>
          <p:cNvPr id="3" name="Content Placeholder 2"/>
          <p:cNvSpPr>
            <a:spLocks noGrp="1"/>
          </p:cNvSpPr>
          <p:nvPr>
            <p:ph idx="1"/>
          </p:nvPr>
        </p:nvSpPr>
        <p:spPr>
          <a:xfrm>
            <a:off x="152400" y="1733550"/>
            <a:ext cx="8763000" cy="2514600"/>
          </a:xfrm>
        </p:spPr>
        <p:style>
          <a:lnRef idx="2">
            <a:schemeClr val="accent1"/>
          </a:lnRef>
          <a:fillRef idx="1">
            <a:schemeClr val="lt1"/>
          </a:fillRef>
          <a:effectRef idx="0">
            <a:schemeClr val="accent1"/>
          </a:effectRef>
          <a:fontRef idx="minor">
            <a:schemeClr val="dk1"/>
          </a:fontRef>
        </p:style>
        <p:txBody>
          <a:bodyPr>
            <a:normAutofit fontScale="92500" lnSpcReduction="10000"/>
          </a:bodyPr>
          <a:lstStyle/>
          <a:p>
            <a:r>
              <a:rPr lang="ar-SA" sz="2800" dirty="0" smtClean="0"/>
              <a:t>مساله</a:t>
            </a:r>
            <a:r>
              <a:rPr lang="en-US" sz="2800" dirty="0" smtClean="0"/>
              <a:t>VRPPD</a:t>
            </a:r>
            <a:r>
              <a:rPr lang="ar-SA" sz="2800" dirty="0" smtClean="0"/>
              <a:t> همان مساله </a:t>
            </a:r>
            <a:r>
              <a:rPr lang="en-US" sz="2800" dirty="0" smtClean="0"/>
              <a:t>VRP</a:t>
            </a:r>
            <a:r>
              <a:rPr lang="ar-SA" sz="2800" dirty="0" smtClean="0"/>
              <a:t>می باشد ومانند نمونه قبل (</a:t>
            </a:r>
            <a:r>
              <a:rPr lang="en-US" sz="2800" dirty="0" smtClean="0"/>
              <a:t>VRPB</a:t>
            </a:r>
            <a:r>
              <a:rPr lang="ar-SA" sz="2800" dirty="0" smtClean="0"/>
              <a:t>) امکان اینکه مشتریان بعضی از کالاها را برگردانند نیز در نظر گرفته شده است.</a:t>
            </a:r>
            <a:endParaRPr lang="en-US" sz="2800" dirty="0" smtClean="0"/>
          </a:p>
          <a:p>
            <a:pPr algn="r"/>
            <a:r>
              <a:rPr lang="ar-SA" sz="2800" dirty="0" smtClean="0"/>
              <a:t> </a:t>
            </a:r>
            <a:endParaRPr lang="fa-IR" sz="2800" dirty="0" smtClean="0"/>
          </a:p>
          <a:p>
            <a:pPr algn="r">
              <a:buFont typeface="Arial" pitchFamily="34" charset="0"/>
              <a:buChar char="•"/>
            </a:pPr>
            <a:r>
              <a:rPr lang="ar-SA" sz="2800" dirty="0" smtClean="0"/>
              <a:t>تفاوت این مساله با </a:t>
            </a:r>
            <a:r>
              <a:rPr lang="en-US" sz="2800" dirty="0" smtClean="0"/>
              <a:t>VRPB</a:t>
            </a:r>
            <a:r>
              <a:rPr lang="ar-SA" sz="2800" dirty="0" smtClean="0"/>
              <a:t>این است که در این نمونه کالاهایی که از مشتریان تحویل گرفته می شود به مشتری دیگری درطول مسیر تحویل داده می شود و</a:t>
            </a:r>
            <a:r>
              <a:rPr lang="fa-IR" sz="2800" dirty="0" smtClean="0"/>
              <a:t>به </a:t>
            </a:r>
            <a:r>
              <a:rPr lang="ar-SA" sz="2800" dirty="0" smtClean="0"/>
              <a:t>دپو بازگردانده</a:t>
            </a:r>
            <a:r>
              <a:rPr lang="fa-IR" sz="2800" dirty="0" smtClean="0"/>
              <a:t> </a:t>
            </a:r>
            <a:r>
              <a:rPr lang="ar-SA" sz="2800" dirty="0" smtClean="0"/>
              <a:t>نمی شود.</a:t>
            </a:r>
            <a:r>
              <a:rPr lang="fa-IR" sz="2800" dirty="0" smtClean="0"/>
              <a:t> </a:t>
            </a:r>
            <a:r>
              <a:rPr lang="ar-SA" sz="2800" dirty="0" smtClean="0"/>
              <a:t> </a:t>
            </a:r>
            <a:endParaRPr lang="fa-IR" sz="2800" dirty="0" smtClean="0"/>
          </a:p>
        </p:txBody>
      </p:sp>
      <p:sp>
        <p:nvSpPr>
          <p:cNvPr id="4" name="Slide Number Placeholder 3"/>
          <p:cNvSpPr>
            <a:spLocks noGrp="1"/>
          </p:cNvSpPr>
          <p:nvPr>
            <p:ph type="sldNum" sz="quarter" idx="12"/>
          </p:nvPr>
        </p:nvSpPr>
        <p:spPr/>
        <p:txBody>
          <a:bodyPr/>
          <a:lstStyle/>
          <a:p>
            <a:fld id="{1195FCE8-A431-46C9-9895-E9E5576EA88A}" type="slidenum">
              <a:rPr lang="en-US" smtClean="0"/>
              <a:pPr/>
              <a:t>59</a:t>
            </a:fld>
            <a:endParaRPr lang="en-US"/>
          </a:p>
        </p:txBody>
      </p:sp>
    </p:spTree>
  </p:cSld>
  <p:clrMapOvr>
    <a:masterClrMapping/>
  </p:clrMapOvr>
  <p:transition>
    <p:zo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3728" y="205979"/>
            <a:ext cx="6867872" cy="857250"/>
          </a:xfrm>
        </p:spPr>
        <p:txBody>
          <a:bodyPr>
            <a:normAutofit/>
          </a:bodyPr>
          <a:lstStyle/>
          <a:p>
            <a:pPr algn="ctr"/>
            <a:r>
              <a:rPr lang="ar-SA" sz="3600" b="1" dirty="0" smtClean="0"/>
              <a:t>این مساله دارای چهار جزء اصلی</a:t>
            </a:r>
            <a:r>
              <a:rPr lang="fa-IR" sz="3600" b="1" dirty="0" smtClean="0"/>
              <a:t> است:</a:t>
            </a:r>
            <a:endParaRPr lang="en-US" sz="3600" b="1" dirty="0"/>
          </a:p>
        </p:txBody>
      </p:sp>
      <p:sp>
        <p:nvSpPr>
          <p:cNvPr id="3" name="Content Placeholder 2"/>
          <p:cNvSpPr>
            <a:spLocks noGrp="1"/>
          </p:cNvSpPr>
          <p:nvPr>
            <p:ph idx="1"/>
          </p:nvPr>
        </p:nvSpPr>
        <p:spPr>
          <a:xfrm>
            <a:off x="2123728" y="1581149"/>
            <a:ext cx="6563072" cy="3013473"/>
          </a:xfrm>
        </p:spPr>
        <p:style>
          <a:lnRef idx="2">
            <a:schemeClr val="accent5"/>
          </a:lnRef>
          <a:fillRef idx="1">
            <a:schemeClr val="lt1"/>
          </a:fillRef>
          <a:effectRef idx="0">
            <a:schemeClr val="accent5"/>
          </a:effectRef>
          <a:fontRef idx="minor">
            <a:schemeClr val="dk1"/>
          </a:fontRef>
        </p:style>
        <p:txBody>
          <a:bodyPr/>
          <a:lstStyle/>
          <a:p>
            <a:r>
              <a:rPr lang="fa-IR" dirty="0" smtClean="0"/>
              <a:t>دپو</a:t>
            </a:r>
          </a:p>
          <a:p>
            <a:r>
              <a:rPr lang="fa-IR" dirty="0" smtClean="0"/>
              <a:t>وسیله نقلیه</a:t>
            </a:r>
          </a:p>
          <a:p>
            <a:r>
              <a:rPr lang="fa-IR" dirty="0" smtClean="0"/>
              <a:t>مشتریان</a:t>
            </a:r>
          </a:p>
          <a:p>
            <a:r>
              <a:rPr lang="fa-IR" dirty="0" smtClean="0"/>
              <a:t>اطلاعات مسیر</a:t>
            </a:r>
          </a:p>
          <a:p>
            <a:endParaRPr lang="en-US" dirty="0"/>
          </a:p>
        </p:txBody>
      </p:sp>
      <p:sp>
        <p:nvSpPr>
          <p:cNvPr id="4" name="Slide Number Placeholder 3"/>
          <p:cNvSpPr>
            <a:spLocks noGrp="1"/>
          </p:cNvSpPr>
          <p:nvPr>
            <p:ph type="sldNum" sz="quarter" idx="12"/>
          </p:nvPr>
        </p:nvSpPr>
        <p:spPr/>
        <p:txBody>
          <a:bodyPr/>
          <a:lstStyle/>
          <a:p>
            <a:fld id="{1195FCE8-A431-46C9-9895-E9E5576EA88A}" type="slidenum">
              <a:rPr lang="en-US" smtClean="0"/>
              <a:pPr/>
              <a:t>6</a:t>
            </a:fld>
            <a:endParaRPr lang="en-US"/>
          </a:p>
        </p:txBody>
      </p:sp>
      <p:pic>
        <p:nvPicPr>
          <p:cNvPr id="4099" name="Picture 3" descr="C:\Users\Mehran\Documents\Bluetooth Folder\VRP_bug_294c_RGB_400x400.jpg"/>
          <p:cNvPicPr>
            <a:picLocks noChangeAspect="1" noChangeArrowheads="1"/>
          </p:cNvPicPr>
          <p:nvPr/>
        </p:nvPicPr>
        <p:blipFill>
          <a:blip r:embed="rId2"/>
          <a:srcRect/>
          <a:stretch>
            <a:fillRect/>
          </a:stretch>
        </p:blipFill>
        <p:spPr bwMode="auto">
          <a:xfrm>
            <a:off x="2667000" y="2114550"/>
            <a:ext cx="2438400" cy="1905000"/>
          </a:xfrm>
          <a:prstGeom prst="rect">
            <a:avLst/>
          </a:prstGeom>
          <a:noFill/>
        </p:spPr>
      </p:pic>
    </p:spTree>
  </p:cSld>
  <p:clrMapOvr>
    <a:masterClrMapping/>
  </p:clrMapOvr>
  <p:transition>
    <p:zoom/>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3600" b="1" dirty="0" smtClean="0"/>
              <a:t>مدلسازی:</a:t>
            </a:r>
            <a:endParaRPr lang="en-US" sz="3600" b="1" dirty="0"/>
          </a:p>
        </p:txBody>
      </p:sp>
      <p:sp>
        <p:nvSpPr>
          <p:cNvPr id="3" name="Content Placeholder 2"/>
          <p:cNvSpPr>
            <a:spLocks noGrp="1"/>
          </p:cNvSpPr>
          <p:nvPr>
            <p:ph idx="1"/>
          </p:nvPr>
        </p:nvSpPr>
        <p:spPr>
          <a:xfrm>
            <a:off x="1981200" y="1200150"/>
            <a:ext cx="6705600" cy="3505199"/>
          </a:xfrm>
        </p:spPr>
        <p:style>
          <a:lnRef idx="2">
            <a:schemeClr val="accent1"/>
          </a:lnRef>
          <a:fillRef idx="1">
            <a:schemeClr val="lt1"/>
          </a:fillRef>
          <a:effectRef idx="0">
            <a:schemeClr val="accent1"/>
          </a:effectRef>
          <a:fontRef idx="minor">
            <a:schemeClr val="dk1"/>
          </a:fontRef>
        </p:style>
        <p:txBody>
          <a:bodyPr>
            <a:normAutofit fontScale="70000" lnSpcReduction="20000"/>
          </a:bodyPr>
          <a:lstStyle/>
          <a:p>
            <a:pPr lvl="0"/>
            <a:r>
              <a:rPr lang="fa-IR" b="1" dirty="0" smtClean="0"/>
              <a:t>هدف:</a:t>
            </a:r>
            <a:r>
              <a:rPr lang="fa-IR" dirty="0" smtClean="0"/>
              <a:t> هدف در این مساله حداقل نمودن جریان وسایل نقلیه ومجموع زمان سفر می باشد.</a:t>
            </a:r>
            <a:endParaRPr lang="en-US" dirty="0" smtClean="0"/>
          </a:p>
          <a:p>
            <a:pPr lvl="0"/>
            <a:r>
              <a:rPr lang="fa-IR" b="1" dirty="0" smtClean="0"/>
              <a:t>شرط موجه بودن:</a:t>
            </a:r>
            <a:r>
              <a:rPr lang="fa-IR" dirty="0" smtClean="0"/>
              <a:t> یک جواب را برای این مساله موجه گویندهرگاه مقدار کل کالایی که به یک مسیر تخصیص داده شده از ظرفیت وسیله نقلیه مفروض تجاوز ننماید و وسیله ظرفیت کافی برای تحویل کالا را از مشتریان داشته باشد.</a:t>
            </a:r>
            <a:endParaRPr lang="en-US" dirty="0" smtClean="0"/>
          </a:p>
          <a:p>
            <a:r>
              <a:rPr lang="fa-IR" b="1" dirty="0" smtClean="0"/>
              <a:t>فرمولسازی:</a:t>
            </a:r>
            <a:r>
              <a:rPr lang="fa-IR" dirty="0" smtClean="0"/>
              <a:t> فرمولسازی این مساله دقیقاً مانند مساله </a:t>
            </a:r>
            <a:r>
              <a:rPr lang="en-US" dirty="0" smtClean="0"/>
              <a:t>VRPB</a:t>
            </a:r>
            <a:r>
              <a:rPr lang="fa-IR" dirty="0" smtClean="0"/>
              <a:t>می باشد: یک مسیر موجه است هرگاه: </a:t>
            </a:r>
          </a:p>
          <a:p>
            <a:pPr lvl="1"/>
            <a:r>
              <a:rPr lang="fa-IR" dirty="0" smtClean="0"/>
              <a:t>درنقاط عرضه موجه باشد. </a:t>
            </a:r>
          </a:p>
          <a:p>
            <a:pPr lvl="1"/>
            <a:r>
              <a:rPr lang="fa-IR" dirty="0" smtClean="0"/>
              <a:t>درنقاط تحویل موجه باشد. </a:t>
            </a:r>
          </a:p>
          <a:p>
            <a:pPr lvl="1"/>
            <a:r>
              <a:rPr lang="fa-IR" dirty="0" smtClean="0"/>
              <a:t>از لحاظ مقدار کالا در وسیله نقلیه موجه باشد.</a:t>
            </a:r>
            <a:endParaRPr lang="en-US" dirty="0"/>
          </a:p>
        </p:txBody>
      </p:sp>
      <p:sp>
        <p:nvSpPr>
          <p:cNvPr id="4" name="Slide Number Placeholder 3"/>
          <p:cNvSpPr>
            <a:spLocks noGrp="1"/>
          </p:cNvSpPr>
          <p:nvPr>
            <p:ph type="sldNum" sz="quarter" idx="12"/>
          </p:nvPr>
        </p:nvSpPr>
        <p:spPr/>
        <p:txBody>
          <a:bodyPr/>
          <a:lstStyle/>
          <a:p>
            <a:fld id="{1195FCE8-A431-46C9-9895-E9E5576EA88A}" type="slidenum">
              <a:rPr lang="en-US" smtClean="0"/>
              <a:pPr/>
              <a:t>60</a:t>
            </a:fld>
            <a:endParaRPr lang="en-US"/>
          </a:p>
        </p:txBody>
      </p:sp>
    </p:spTree>
  </p:cSld>
  <p:clrMapOvr>
    <a:masterClrMapping/>
  </p:clrMapOvr>
  <p:transition>
    <p:zoom/>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0"/>
            <a:ext cx="6563072" cy="857250"/>
          </a:xfrm>
        </p:spPr>
        <p:txBody>
          <a:bodyPr>
            <a:normAutofit/>
          </a:bodyPr>
          <a:lstStyle/>
          <a:p>
            <a:pPr algn="r"/>
            <a:r>
              <a:rPr lang="fa-IR" sz="3600" b="1" dirty="0" smtClean="0"/>
              <a:t>نکاتی دررابطه با موجه بودن:</a:t>
            </a:r>
            <a:endParaRPr lang="en-US" sz="3600" b="1" dirty="0"/>
          </a:p>
        </p:txBody>
      </p:sp>
      <p:sp>
        <p:nvSpPr>
          <p:cNvPr id="3" name="Content Placeholder 2"/>
          <p:cNvSpPr>
            <a:spLocks noGrp="1"/>
          </p:cNvSpPr>
          <p:nvPr>
            <p:ph idx="1"/>
          </p:nvPr>
        </p:nvSpPr>
        <p:spPr>
          <a:xfrm>
            <a:off x="1828800" y="895350"/>
            <a:ext cx="7086600" cy="3886200"/>
          </a:xfrm>
        </p:spPr>
        <p:style>
          <a:lnRef idx="2">
            <a:schemeClr val="accent1"/>
          </a:lnRef>
          <a:fillRef idx="1">
            <a:schemeClr val="lt1"/>
          </a:fillRef>
          <a:effectRef idx="0">
            <a:schemeClr val="accent1"/>
          </a:effectRef>
          <a:fontRef idx="minor">
            <a:schemeClr val="dk1"/>
          </a:fontRef>
        </p:style>
        <p:txBody>
          <a:bodyPr>
            <a:normAutofit/>
          </a:bodyPr>
          <a:lstStyle/>
          <a:p>
            <a:r>
              <a:rPr lang="fa-IR" sz="2000" b="1" dirty="0" smtClean="0"/>
              <a:t>موجه در نقاط عرضه</a:t>
            </a:r>
            <a:r>
              <a:rPr lang="fa-IR" sz="2000" dirty="0" smtClean="0"/>
              <a:t>: کل محصولاتی که می بایست در طول یک مسیر به مشتریان عرضه شود نباید از ظرفیت وسیله نقلیه تجاوز نماید.</a:t>
            </a:r>
          </a:p>
          <a:p>
            <a:endParaRPr lang="fa-IR" sz="2000" dirty="0" smtClean="0"/>
          </a:p>
          <a:p>
            <a:r>
              <a:rPr lang="fa-IR" sz="2000" b="1" dirty="0" smtClean="0"/>
              <a:t>موجه در نقاط تحویل:</a:t>
            </a:r>
            <a:r>
              <a:rPr lang="fa-IR" sz="2000" dirty="0" smtClean="0"/>
              <a:t> وسیله نقلیه ظرفیت کافی برای برداشت کالای بازگشتی به دپو را از مشتریان روی یک مسیر مفروض داشته است.</a:t>
            </a:r>
          </a:p>
          <a:p>
            <a:endParaRPr lang="fa-IR" sz="2000" dirty="0" smtClean="0"/>
          </a:p>
          <a:p>
            <a:r>
              <a:rPr lang="fa-IR" sz="2000" b="1" dirty="0" smtClean="0"/>
              <a:t>موجه ازلحاظ مقدار بار</a:t>
            </a:r>
            <a:r>
              <a:rPr lang="fa-IR" sz="2000" dirty="0" smtClean="0"/>
              <a:t> : فرض می کنیم که</a:t>
            </a:r>
            <a:r>
              <a:rPr lang="en-US" sz="2000" dirty="0" smtClean="0"/>
              <a:t>L(</a:t>
            </a:r>
            <a:r>
              <a:rPr lang="en-US" sz="2000" dirty="0" err="1" smtClean="0"/>
              <a:t>v</a:t>
            </a:r>
            <a:r>
              <a:rPr lang="en-US" sz="2000" baseline="-25000" dirty="0" err="1" smtClean="0"/>
              <a:t>k</a:t>
            </a:r>
            <a:r>
              <a:rPr lang="en-US" sz="2000" dirty="0" smtClean="0"/>
              <a:t>)</a:t>
            </a:r>
            <a:r>
              <a:rPr lang="fa-IR" sz="2000" dirty="0" smtClean="0"/>
              <a:t> بار وسیله نقلیه دقیقا بعداز ترک مشتری</a:t>
            </a:r>
            <a:r>
              <a:rPr lang="en-US" sz="2000" dirty="0" smtClean="0"/>
              <a:t> </a:t>
            </a:r>
            <a:r>
              <a:rPr lang="en-US" sz="2000" dirty="0" err="1" smtClean="0"/>
              <a:t>v</a:t>
            </a:r>
            <a:r>
              <a:rPr lang="en-US" sz="2000" baseline="-25000" dirty="0" err="1" smtClean="0"/>
              <a:t>k</a:t>
            </a:r>
            <a:r>
              <a:rPr lang="fa-IR" sz="2000" dirty="0" smtClean="0"/>
              <a:t>باشد در اینصورت اگر فرض کنیم وسیله نقلیه با بار اولیه</a:t>
            </a:r>
            <a:r>
              <a:rPr lang="en-US" sz="2000" dirty="0" smtClean="0"/>
              <a:t> L(1)&lt;Q</a:t>
            </a:r>
            <a:r>
              <a:rPr lang="fa-IR" sz="2000" dirty="0" smtClean="0"/>
              <a:t> دپو را ترک نماید. برای هر مشتری، بار وسیله نقلیه از رابطه زیر بدست می آید، بنابراین یک مسیر از لحاظ بار موجه است اگر </a:t>
            </a:r>
            <a:r>
              <a:rPr lang="en-US" sz="2000" dirty="0" smtClean="0"/>
              <a:t> L(</a:t>
            </a:r>
            <a:r>
              <a:rPr lang="en-US" sz="2000" dirty="0" err="1" smtClean="0"/>
              <a:t>v</a:t>
            </a:r>
            <a:r>
              <a:rPr lang="en-US" sz="2000" baseline="-25000" dirty="0" err="1" smtClean="0"/>
              <a:t>k</a:t>
            </a:r>
            <a:r>
              <a:rPr lang="en-US" sz="2000" dirty="0" smtClean="0"/>
              <a:t>) &lt;Q</a:t>
            </a:r>
            <a:r>
              <a:rPr lang="fa-IR" sz="2000" dirty="0" smtClean="0"/>
              <a:t>و </a:t>
            </a:r>
            <a:r>
              <a:rPr lang="en-US" sz="2000" dirty="0" smtClean="0"/>
              <a:t>L (v</a:t>
            </a:r>
            <a:r>
              <a:rPr lang="en-US" sz="2000" baseline="-25000" dirty="0" smtClean="0"/>
              <a:t>k</a:t>
            </a:r>
            <a:r>
              <a:rPr lang="en-US" sz="2000" dirty="0" smtClean="0"/>
              <a:t>+1)&gt;Q </a:t>
            </a:r>
            <a:r>
              <a:rPr lang="fa-IR" sz="2000" dirty="0" smtClean="0"/>
              <a:t>باشد.</a:t>
            </a:r>
          </a:p>
          <a:p>
            <a:endParaRPr lang="fa-IR" sz="2000" dirty="0" smtClean="0"/>
          </a:p>
          <a:p>
            <a:endParaRPr lang="fa-IR" sz="2000" dirty="0" smtClean="0"/>
          </a:p>
          <a:p>
            <a:endParaRPr lang="en-US" sz="2000" dirty="0"/>
          </a:p>
        </p:txBody>
      </p:sp>
      <p:sp>
        <p:nvSpPr>
          <p:cNvPr id="4" name="Slide Number Placeholder 3"/>
          <p:cNvSpPr>
            <a:spLocks noGrp="1"/>
          </p:cNvSpPr>
          <p:nvPr>
            <p:ph type="sldNum" sz="quarter" idx="12"/>
          </p:nvPr>
        </p:nvSpPr>
        <p:spPr/>
        <p:txBody>
          <a:bodyPr/>
          <a:lstStyle/>
          <a:p>
            <a:fld id="{1195FCE8-A431-46C9-9895-E9E5576EA88A}" type="slidenum">
              <a:rPr lang="en-US" smtClean="0"/>
              <a:pPr/>
              <a:t>61</a:t>
            </a:fld>
            <a:endParaRPr lang="en-US"/>
          </a:p>
        </p:txBody>
      </p:sp>
      <p:pic>
        <p:nvPicPr>
          <p:cNvPr id="2053" name="Picture 5" descr="C:\Users\Mehran\Documents\Bluetooth Folder\Screenshot_2016-11-18-19-17-40-1.png"/>
          <p:cNvPicPr>
            <a:picLocks noChangeAspect="1" noChangeArrowheads="1"/>
          </p:cNvPicPr>
          <p:nvPr/>
        </p:nvPicPr>
        <p:blipFill>
          <a:blip r:embed="rId2"/>
          <a:srcRect/>
          <a:stretch>
            <a:fillRect/>
          </a:stretch>
        </p:blipFill>
        <p:spPr bwMode="auto">
          <a:xfrm>
            <a:off x="3429000" y="4248150"/>
            <a:ext cx="2124075" cy="504825"/>
          </a:xfrm>
          <a:prstGeom prst="rect">
            <a:avLst/>
          </a:prstGeom>
          <a:noFill/>
        </p:spPr>
      </p:pic>
      <p:pic>
        <p:nvPicPr>
          <p:cNvPr id="8" name="Picture 3" descr="C:\Users\Mehran\Documents\Bluetooth Folder\Screenshot_2016-11-18-18-48-17-1.png"/>
          <p:cNvPicPr>
            <a:picLocks noChangeAspect="1" noChangeArrowheads="1"/>
          </p:cNvPicPr>
          <p:nvPr/>
        </p:nvPicPr>
        <p:blipFill>
          <a:blip r:embed="rId3" cstate="print"/>
          <a:srcRect/>
          <a:stretch>
            <a:fillRect/>
          </a:stretch>
        </p:blipFill>
        <p:spPr bwMode="auto">
          <a:xfrm>
            <a:off x="2057400" y="1352550"/>
            <a:ext cx="1371600" cy="523875"/>
          </a:xfrm>
          <a:prstGeom prst="rect">
            <a:avLst/>
          </a:prstGeom>
          <a:noFill/>
        </p:spPr>
      </p:pic>
      <p:pic>
        <p:nvPicPr>
          <p:cNvPr id="9" name="Picture 4" descr="C:\Users\Mehran\Documents\Bluetooth Folder\Screenshot_2016-11-18-18-50-21-1.png"/>
          <p:cNvPicPr>
            <a:picLocks noChangeAspect="1" noChangeArrowheads="1"/>
          </p:cNvPicPr>
          <p:nvPr/>
        </p:nvPicPr>
        <p:blipFill>
          <a:blip r:embed="rId4"/>
          <a:srcRect/>
          <a:stretch>
            <a:fillRect/>
          </a:stretch>
        </p:blipFill>
        <p:spPr bwMode="auto">
          <a:xfrm>
            <a:off x="2133600" y="2343150"/>
            <a:ext cx="1676400" cy="576263"/>
          </a:xfrm>
          <a:prstGeom prst="rect">
            <a:avLst/>
          </a:prstGeom>
          <a:noFill/>
        </p:spPr>
      </p:pic>
    </p:spTree>
  </p:cSld>
  <p:clrMapOvr>
    <a:masterClrMapping/>
  </p:clrMapOvr>
  <p:transition>
    <p:zoom/>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67600" y="209550"/>
            <a:ext cx="1371600" cy="536971"/>
          </a:xfrm>
        </p:spPr>
        <p:txBody>
          <a:bodyPr>
            <a:normAutofit/>
          </a:bodyPr>
          <a:lstStyle/>
          <a:p>
            <a:pPr algn="r"/>
            <a:r>
              <a:rPr lang="fa-IR" sz="2000" b="1" dirty="0" smtClean="0"/>
              <a:t>مقاله ی:</a:t>
            </a:r>
            <a:endParaRPr lang="en-US" sz="2000" b="1" dirty="0"/>
          </a:p>
        </p:txBody>
      </p:sp>
      <p:sp>
        <p:nvSpPr>
          <p:cNvPr id="4" name="Slide Number Placeholder 3"/>
          <p:cNvSpPr>
            <a:spLocks noGrp="1"/>
          </p:cNvSpPr>
          <p:nvPr>
            <p:ph type="sldNum" sz="quarter" idx="12"/>
          </p:nvPr>
        </p:nvSpPr>
        <p:spPr/>
        <p:txBody>
          <a:bodyPr/>
          <a:lstStyle/>
          <a:p>
            <a:fld id="{1195FCE8-A431-46C9-9895-E9E5576EA88A}" type="slidenum">
              <a:rPr lang="en-US" smtClean="0"/>
              <a:pPr/>
              <a:t>62</a:t>
            </a:fld>
            <a:endParaRPr lang="en-US"/>
          </a:p>
        </p:txBody>
      </p:sp>
      <p:sp>
        <p:nvSpPr>
          <p:cNvPr id="5" name="TextBox 4"/>
          <p:cNvSpPr txBox="1"/>
          <p:nvPr/>
        </p:nvSpPr>
        <p:spPr>
          <a:xfrm>
            <a:off x="2133600" y="133350"/>
            <a:ext cx="4953000"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smtClean="0"/>
              <a:t>A new VRPPD model and a hybrid heuristic  solution approach for e-tailing </a:t>
            </a:r>
            <a:endParaRPr lang="en-US" dirty="0"/>
          </a:p>
        </p:txBody>
      </p:sp>
      <p:sp>
        <p:nvSpPr>
          <p:cNvPr id="7" name="TextBox 6"/>
          <p:cNvSpPr txBox="1"/>
          <p:nvPr/>
        </p:nvSpPr>
        <p:spPr>
          <a:xfrm>
            <a:off x="8077200" y="1123950"/>
            <a:ext cx="1066800" cy="400110"/>
          </a:xfrm>
          <a:prstGeom prst="rect">
            <a:avLst/>
          </a:prstGeom>
          <a:noFill/>
        </p:spPr>
        <p:txBody>
          <a:bodyPr wrap="square" rtlCol="0">
            <a:spAutoFit/>
          </a:bodyPr>
          <a:lstStyle/>
          <a:p>
            <a:r>
              <a:rPr lang="fa-IR" sz="2000" b="1" dirty="0" smtClean="0"/>
              <a:t>پارامترها:</a:t>
            </a:r>
            <a:endParaRPr lang="en-US" sz="2000" b="1" dirty="0"/>
          </a:p>
        </p:txBody>
      </p:sp>
      <p:pic>
        <p:nvPicPr>
          <p:cNvPr id="2050" name="Picture 2" descr="C:\Users\Mehran\Documents\Bluetooth Folder\Screenshot_2016-11-19-15-33-35-1.png"/>
          <p:cNvPicPr>
            <a:picLocks noGrp="1" noChangeAspect="1" noChangeArrowheads="1"/>
          </p:cNvPicPr>
          <p:nvPr>
            <p:ph idx="1"/>
          </p:nvPr>
        </p:nvPicPr>
        <p:blipFill>
          <a:blip r:embed="rId2"/>
          <a:srcRect/>
          <a:stretch>
            <a:fillRect/>
          </a:stretch>
        </p:blipFill>
        <p:spPr bwMode="auto">
          <a:xfrm>
            <a:off x="2057400" y="1047750"/>
            <a:ext cx="5562600" cy="11525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051" name="Picture 3" descr="C:\Users\Mehran\Documents\Bluetooth Folder\Screenshot_2016-11-19-15-34-32-1.png"/>
          <p:cNvPicPr>
            <a:picLocks noChangeAspect="1" noChangeArrowheads="1"/>
          </p:cNvPicPr>
          <p:nvPr/>
        </p:nvPicPr>
        <p:blipFill>
          <a:blip r:embed="rId3"/>
          <a:srcRect/>
          <a:stretch>
            <a:fillRect/>
          </a:stretch>
        </p:blipFill>
        <p:spPr bwMode="auto">
          <a:xfrm>
            <a:off x="2057401" y="1962150"/>
            <a:ext cx="5562600" cy="29527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zoom/>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sz="2000" b="1" dirty="0" smtClean="0"/>
              <a:t>متغیرهای تصمیم:</a:t>
            </a:r>
            <a:endParaRPr lang="en-US" sz="2000" b="1" dirty="0"/>
          </a:p>
        </p:txBody>
      </p:sp>
      <p:sp>
        <p:nvSpPr>
          <p:cNvPr id="4" name="Slide Number Placeholder 3"/>
          <p:cNvSpPr>
            <a:spLocks noGrp="1"/>
          </p:cNvSpPr>
          <p:nvPr>
            <p:ph type="sldNum" sz="quarter" idx="12"/>
          </p:nvPr>
        </p:nvSpPr>
        <p:spPr/>
        <p:txBody>
          <a:bodyPr/>
          <a:lstStyle/>
          <a:p>
            <a:fld id="{1195FCE8-A431-46C9-9895-E9E5576EA88A}" type="slidenum">
              <a:rPr lang="en-US" smtClean="0"/>
              <a:pPr/>
              <a:t>63</a:t>
            </a:fld>
            <a:endParaRPr lang="en-US"/>
          </a:p>
        </p:txBody>
      </p:sp>
      <p:pic>
        <p:nvPicPr>
          <p:cNvPr id="5" name="Picture 2" descr="C:\Users\Mehran\Documents\Bluetooth Folder\Screenshot_2016-11-08-21-17-47-1.png"/>
          <p:cNvPicPr>
            <a:picLocks noGrp="1" noChangeAspect="1" noChangeArrowheads="1"/>
          </p:cNvPicPr>
          <p:nvPr>
            <p:ph idx="1"/>
          </p:nvPr>
        </p:nvPicPr>
        <p:blipFill>
          <a:blip r:embed="rId2"/>
          <a:srcRect b="4706"/>
          <a:stretch>
            <a:fillRect/>
          </a:stretch>
        </p:blipFill>
        <p:spPr bwMode="auto">
          <a:xfrm>
            <a:off x="2362201" y="1047750"/>
            <a:ext cx="6172200" cy="3581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zoom/>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48600" y="209550"/>
            <a:ext cx="1295400" cy="361949"/>
          </a:xfrm>
        </p:spPr>
        <p:txBody>
          <a:bodyPr>
            <a:noAutofit/>
          </a:bodyPr>
          <a:lstStyle/>
          <a:p>
            <a:r>
              <a:rPr lang="fa-IR" sz="2000" b="1" dirty="0" smtClean="0"/>
              <a:t>تابع هدف:</a:t>
            </a:r>
            <a:endParaRPr lang="en-US" sz="2000" b="1" dirty="0"/>
          </a:p>
        </p:txBody>
      </p:sp>
      <p:sp>
        <p:nvSpPr>
          <p:cNvPr id="4" name="Slide Number Placeholder 3"/>
          <p:cNvSpPr>
            <a:spLocks noGrp="1"/>
          </p:cNvSpPr>
          <p:nvPr>
            <p:ph type="sldNum" sz="quarter" idx="12"/>
          </p:nvPr>
        </p:nvSpPr>
        <p:spPr>
          <a:xfrm>
            <a:off x="6629400" y="4705350"/>
            <a:ext cx="2133600" cy="273844"/>
          </a:xfrm>
        </p:spPr>
        <p:txBody>
          <a:bodyPr/>
          <a:lstStyle/>
          <a:p>
            <a:fld id="{1195FCE8-A431-46C9-9895-E9E5576EA88A}" type="slidenum">
              <a:rPr lang="en-US" smtClean="0"/>
              <a:pPr/>
              <a:t>64</a:t>
            </a:fld>
            <a:endParaRPr lang="en-US"/>
          </a:p>
        </p:txBody>
      </p:sp>
      <p:pic>
        <p:nvPicPr>
          <p:cNvPr id="6146" name="Picture 2" descr="C:\Users\Mehran\Documents\Bluetooth Folder\Screenshot_2016-11-08-21-20-19-1.png"/>
          <p:cNvPicPr>
            <a:picLocks noChangeAspect="1" noChangeArrowheads="1"/>
          </p:cNvPicPr>
          <p:nvPr/>
        </p:nvPicPr>
        <p:blipFill>
          <a:blip r:embed="rId3"/>
          <a:srcRect t="7856"/>
          <a:stretch>
            <a:fillRect/>
          </a:stretch>
        </p:blipFill>
        <p:spPr bwMode="auto">
          <a:xfrm>
            <a:off x="1828800" y="742950"/>
            <a:ext cx="5791200" cy="4267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extBox 5"/>
          <p:cNvSpPr txBox="1"/>
          <p:nvPr/>
        </p:nvSpPr>
        <p:spPr>
          <a:xfrm>
            <a:off x="7696200" y="742950"/>
            <a:ext cx="1447800" cy="400110"/>
          </a:xfrm>
          <a:prstGeom prst="rect">
            <a:avLst/>
          </a:prstGeom>
          <a:noFill/>
        </p:spPr>
        <p:txBody>
          <a:bodyPr wrap="square" rtlCol="0">
            <a:spAutoFit/>
          </a:bodyPr>
          <a:lstStyle/>
          <a:p>
            <a:r>
              <a:rPr lang="fa-IR" sz="2000" b="1" dirty="0" smtClean="0"/>
              <a:t>محدودیت ها:</a:t>
            </a:r>
            <a:endParaRPr lang="en-US" sz="2000" b="1" dirty="0"/>
          </a:p>
        </p:txBody>
      </p:sp>
      <p:pic>
        <p:nvPicPr>
          <p:cNvPr id="7" name="Picture 2" descr="C:\Users\Mehran\Documents\Bluetooth Folder\Screenshot_2016-11-08-21-20-19-1.png"/>
          <p:cNvPicPr>
            <a:picLocks noChangeAspect="1" noChangeArrowheads="1"/>
          </p:cNvPicPr>
          <p:nvPr/>
        </p:nvPicPr>
        <p:blipFill>
          <a:blip r:embed="rId3"/>
          <a:srcRect b="91129"/>
          <a:stretch>
            <a:fillRect/>
          </a:stretch>
        </p:blipFill>
        <p:spPr bwMode="auto">
          <a:xfrm>
            <a:off x="1828800" y="133350"/>
            <a:ext cx="5791200" cy="45618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 name="Right Brace 9"/>
          <p:cNvSpPr/>
          <p:nvPr/>
        </p:nvSpPr>
        <p:spPr>
          <a:xfrm>
            <a:off x="7772400" y="4324350"/>
            <a:ext cx="304800" cy="685800"/>
          </a:xfrm>
          <a:prstGeom prst="rightBrace">
            <a:avLst/>
          </a:prstGeom>
          <a:solidFill>
            <a:srgbClr val="FF0000"/>
          </a:soli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Left Arrow 7"/>
          <p:cNvSpPr/>
          <p:nvPr/>
        </p:nvSpPr>
        <p:spPr>
          <a:xfrm>
            <a:off x="7696200" y="1428750"/>
            <a:ext cx="838200" cy="3048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zoom/>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95350"/>
            <a:ext cx="8229600" cy="857250"/>
          </a:xfrm>
        </p:spPr>
        <p:txBody>
          <a:bodyPr>
            <a:normAutofit/>
          </a:bodyPr>
          <a:lstStyle/>
          <a:p>
            <a:r>
              <a:rPr lang="ar-SA" sz="3600" b="1" dirty="0" smtClean="0"/>
              <a:t>مساله </a:t>
            </a:r>
            <a:r>
              <a:rPr lang="en-US" sz="3600" b="1" dirty="0" smtClean="0"/>
              <a:t>VRP</a:t>
            </a:r>
            <a:r>
              <a:rPr lang="ar-SA" sz="3600" b="1" dirty="0" smtClean="0"/>
              <a:t> همراه با پنجره زمانی (</a:t>
            </a:r>
            <a:r>
              <a:rPr lang="en-US" sz="3600" b="1" dirty="0" smtClean="0"/>
              <a:t>VRPTW</a:t>
            </a:r>
            <a:r>
              <a:rPr lang="fa-IR" sz="3600" b="1" dirty="0" smtClean="0"/>
              <a:t>)</a:t>
            </a:r>
            <a:endParaRPr lang="en-US" sz="3600" b="1" dirty="0"/>
          </a:p>
        </p:txBody>
      </p:sp>
      <p:sp>
        <p:nvSpPr>
          <p:cNvPr id="3" name="Content Placeholder 2"/>
          <p:cNvSpPr>
            <a:spLocks noGrp="1"/>
          </p:cNvSpPr>
          <p:nvPr>
            <p:ph idx="1"/>
          </p:nvPr>
        </p:nvSpPr>
        <p:spPr>
          <a:xfrm>
            <a:off x="152400" y="1885950"/>
            <a:ext cx="8763000" cy="2895600"/>
          </a:xfrm>
        </p:spPr>
        <p:style>
          <a:lnRef idx="2">
            <a:schemeClr val="accent1"/>
          </a:lnRef>
          <a:fillRef idx="1">
            <a:schemeClr val="lt1"/>
          </a:fillRef>
          <a:effectRef idx="0">
            <a:schemeClr val="accent1"/>
          </a:effectRef>
          <a:fontRef idx="minor">
            <a:schemeClr val="dk1"/>
          </a:fontRef>
        </p:style>
        <p:txBody>
          <a:bodyPr>
            <a:normAutofit fontScale="85000" lnSpcReduction="20000"/>
          </a:bodyPr>
          <a:lstStyle/>
          <a:p>
            <a:r>
              <a:rPr lang="ar-SA" dirty="0" smtClean="0"/>
              <a:t>یکی از مهمترین وپرکاربردترین نوع از انواع</a:t>
            </a:r>
            <a:r>
              <a:rPr lang="en-US" dirty="0" smtClean="0"/>
              <a:t>VRP</a:t>
            </a:r>
            <a:r>
              <a:rPr lang="ar-SA" dirty="0" smtClean="0"/>
              <a:t> مساله </a:t>
            </a:r>
            <a:r>
              <a:rPr lang="en-US" dirty="0" smtClean="0"/>
              <a:t>VRP</a:t>
            </a:r>
            <a:r>
              <a:rPr lang="ar-SA" dirty="0" smtClean="0"/>
              <a:t>همراه با پنجره زمانی می</a:t>
            </a:r>
            <a:r>
              <a:rPr lang="fa-IR" dirty="0" smtClean="0"/>
              <a:t> </a:t>
            </a:r>
            <a:r>
              <a:rPr lang="ar-SA" dirty="0" smtClean="0"/>
              <a:t>باشد. مساله</a:t>
            </a:r>
            <a:r>
              <a:rPr lang="en-US" dirty="0" smtClean="0"/>
              <a:t>VRPTW</a:t>
            </a:r>
            <a:r>
              <a:rPr lang="ar-SA" dirty="0" smtClean="0"/>
              <a:t>همان </a:t>
            </a:r>
            <a:r>
              <a:rPr lang="en-US" dirty="0" smtClean="0"/>
              <a:t>VRP</a:t>
            </a:r>
            <a:r>
              <a:rPr lang="ar-SA" dirty="0" smtClean="0"/>
              <a:t>است</a:t>
            </a:r>
            <a:r>
              <a:rPr lang="fa-IR" dirty="0" smtClean="0"/>
              <a:t> </a:t>
            </a:r>
            <a:r>
              <a:rPr lang="ar-SA" dirty="0" smtClean="0"/>
              <a:t>که درآن به هر مشتری</a:t>
            </a:r>
            <a:r>
              <a:rPr lang="en-US" dirty="0" smtClean="0"/>
              <a:t>V </a:t>
            </a:r>
            <a:r>
              <a:rPr lang="fa-IR" dirty="0" smtClean="0"/>
              <a:t> متعلق به</a:t>
            </a:r>
            <a:r>
              <a:rPr lang="en-US" dirty="0" smtClean="0"/>
              <a:t>v</a:t>
            </a:r>
            <a:r>
              <a:rPr lang="fa-IR" dirty="0" smtClean="0"/>
              <a:t> </a:t>
            </a:r>
            <a:r>
              <a:rPr lang="ar-SA" dirty="0" smtClean="0"/>
              <a:t>یک پنجره زمانی به صورت </a:t>
            </a:r>
            <a:r>
              <a:rPr lang="en-US" dirty="0" smtClean="0"/>
              <a:t>[ </a:t>
            </a:r>
            <a:r>
              <a:rPr lang="en-US" dirty="0" err="1" smtClean="0"/>
              <a:t>e</a:t>
            </a:r>
            <a:r>
              <a:rPr lang="en-US" baseline="-25000" dirty="0" err="1" smtClean="0"/>
              <a:t>v</a:t>
            </a:r>
            <a:r>
              <a:rPr lang="en-US" dirty="0" err="1" smtClean="0"/>
              <a:t>,l</a:t>
            </a:r>
            <a:r>
              <a:rPr lang="en-US" baseline="-25000" dirty="0" err="1" smtClean="0"/>
              <a:t>v</a:t>
            </a:r>
            <a:r>
              <a:rPr lang="en-US" dirty="0" smtClean="0"/>
              <a:t>]</a:t>
            </a:r>
            <a:r>
              <a:rPr lang="ar-SA" dirty="0" smtClean="0"/>
              <a:t> تخصیص داده شده است بدین معنی که شروع سرویس در مشتری </a:t>
            </a:r>
            <a:r>
              <a:rPr lang="en-US" dirty="0" smtClean="0"/>
              <a:t>v</a:t>
            </a:r>
            <a:r>
              <a:rPr lang="ar-SA" dirty="0" smtClean="0"/>
              <a:t> می بایست در این بازه صورت گیرد، در نتیجه رسیدن وسیله نقلیه به مشتری</a:t>
            </a:r>
            <a:r>
              <a:rPr lang="en-US" dirty="0" smtClean="0"/>
              <a:t>v</a:t>
            </a:r>
            <a:r>
              <a:rPr lang="ar-SA" dirty="0" smtClean="0"/>
              <a:t> قبل ویا بعد از این پنجره زمانی منجر به اضافه شدن یک زمان انتظار ویا یک زمان سفر می شود</a:t>
            </a:r>
            <a:r>
              <a:rPr lang="fa-IR" dirty="0" smtClean="0"/>
              <a:t>.</a:t>
            </a:r>
            <a:r>
              <a:rPr lang="ar-SA" dirty="0" smtClean="0"/>
              <a:t>در این مسئله بازه </a:t>
            </a:r>
            <a:r>
              <a:rPr lang="en-US" dirty="0" smtClean="0"/>
              <a:t>[e</a:t>
            </a:r>
            <a:r>
              <a:rPr lang="en-US" baseline="-25000" dirty="0" smtClean="0"/>
              <a:t>0</a:t>
            </a:r>
            <a:r>
              <a:rPr lang="en-US" dirty="0" smtClean="0"/>
              <a:t>,l</a:t>
            </a:r>
            <a:r>
              <a:rPr lang="en-US" baseline="-25000" dirty="0" smtClean="0"/>
              <a:t>0</a:t>
            </a:r>
            <a:r>
              <a:rPr lang="en-US" dirty="0" smtClean="0"/>
              <a:t>]</a:t>
            </a:r>
            <a:r>
              <a:rPr lang="ar-SA" dirty="0" smtClean="0"/>
              <a:t> را به عنوان پنجره زمانی برای دپو در نظر می گیرند که به منزله افق برنامه ریزی برای مساله مورد نظر می باشد</a:t>
            </a:r>
            <a:r>
              <a:rPr lang="en-US" dirty="0" smtClean="0"/>
              <a:t>.</a:t>
            </a:r>
            <a:endParaRPr lang="en-US" dirty="0"/>
          </a:p>
        </p:txBody>
      </p:sp>
      <p:sp>
        <p:nvSpPr>
          <p:cNvPr id="4" name="Slide Number Placeholder 3"/>
          <p:cNvSpPr>
            <a:spLocks noGrp="1"/>
          </p:cNvSpPr>
          <p:nvPr>
            <p:ph type="sldNum" sz="quarter" idx="12"/>
          </p:nvPr>
        </p:nvSpPr>
        <p:spPr/>
        <p:txBody>
          <a:bodyPr/>
          <a:lstStyle/>
          <a:p>
            <a:fld id="{1195FCE8-A431-46C9-9895-E9E5576EA88A}" type="slidenum">
              <a:rPr lang="en-US" smtClean="0"/>
              <a:pPr/>
              <a:t>65</a:t>
            </a:fld>
            <a:endParaRPr lang="en-US"/>
          </a:p>
        </p:txBody>
      </p:sp>
    </p:spTree>
  </p:cSld>
  <p:clrMapOvr>
    <a:masterClrMapping/>
  </p:clrMapOvr>
  <p:transition>
    <p:zoom/>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3600" b="1" dirty="0" smtClean="0"/>
              <a:t>مدلسازی:</a:t>
            </a:r>
            <a:endParaRPr lang="en-US" sz="3600" b="1" dirty="0"/>
          </a:p>
        </p:txBody>
      </p:sp>
      <p:sp>
        <p:nvSpPr>
          <p:cNvPr id="3" name="Content Placeholder 2"/>
          <p:cNvSpPr>
            <a:spLocks noGrp="1"/>
          </p:cNvSpPr>
          <p:nvPr>
            <p:ph idx="1"/>
          </p:nvPr>
        </p:nvSpPr>
        <p:spPr>
          <a:xfrm>
            <a:off x="1981200" y="1047750"/>
            <a:ext cx="7010400" cy="3962400"/>
          </a:xfrm>
        </p:spPr>
        <p:style>
          <a:lnRef idx="2">
            <a:schemeClr val="accent1"/>
          </a:lnRef>
          <a:fillRef idx="1">
            <a:schemeClr val="lt1"/>
          </a:fillRef>
          <a:effectRef idx="0">
            <a:schemeClr val="accent1"/>
          </a:effectRef>
          <a:fontRef idx="minor">
            <a:schemeClr val="dk1"/>
          </a:fontRef>
        </p:style>
        <p:txBody>
          <a:bodyPr>
            <a:normAutofit fontScale="55000" lnSpcReduction="20000"/>
          </a:bodyPr>
          <a:lstStyle/>
          <a:p>
            <a:pPr lvl="0"/>
            <a:r>
              <a:rPr lang="fa-IR" b="1" dirty="0" smtClean="0"/>
              <a:t>هدف:</a:t>
            </a:r>
            <a:r>
              <a:rPr lang="fa-IR" dirty="0" smtClean="0"/>
              <a:t> هدف در این مساله حداقل نمودن جریان وسایل نقلیه ،مجموع کل زمان سفر، مجموع زمان انتظارات ومجموع زمان تاخیرات در ارائه خدمت به مشتریان می باشد</a:t>
            </a:r>
            <a:r>
              <a:rPr lang="en-US" dirty="0" smtClean="0"/>
              <a:t>.</a:t>
            </a:r>
          </a:p>
          <a:p>
            <a:pPr lvl="0"/>
            <a:r>
              <a:rPr lang="fa-IR" b="1" dirty="0" smtClean="0"/>
              <a:t>شرط توجیه پذیری:</a:t>
            </a:r>
            <a:r>
              <a:rPr lang="fa-IR" dirty="0" smtClean="0"/>
              <a:t> در این مساله علاوه بر ارضا شدن محدودیت</a:t>
            </a:r>
            <a:r>
              <a:rPr lang="en-US" dirty="0" smtClean="0"/>
              <a:t> </a:t>
            </a:r>
            <a:r>
              <a:rPr lang="fa-IR" dirty="0" smtClean="0"/>
              <a:t>های مساله </a:t>
            </a:r>
            <a:r>
              <a:rPr lang="en-US" dirty="0" smtClean="0"/>
              <a:t>VRP</a:t>
            </a:r>
            <a:r>
              <a:rPr lang="fa-IR" dirty="0" smtClean="0"/>
              <a:t>نکات ذیل را نیز باید در نظر گرفت: </a:t>
            </a:r>
            <a:endParaRPr lang="en-US" dirty="0" smtClean="0"/>
          </a:p>
          <a:p>
            <a:pPr lvl="1"/>
            <a:r>
              <a:rPr lang="fa-IR" dirty="0" smtClean="0"/>
              <a:t>رسیدن وسیله نقلیه به یک مشتری قبل از حد پایین پنجره زمانی آن منجر به اضافه شدن زمان انتظار در مسیر می شود.</a:t>
            </a:r>
            <a:endParaRPr lang="en-US" dirty="0" smtClean="0"/>
          </a:p>
          <a:p>
            <a:pPr lvl="1"/>
            <a:r>
              <a:rPr lang="fa-IR" dirty="0" smtClean="0"/>
              <a:t>زمان شروع وپایان هر مسیر می بایست در پنجره زمانی تخصیص داده شده به دپو صورت گیرد که ازآن به افق برنامه ریزی یاد می کنند</a:t>
            </a:r>
            <a:r>
              <a:rPr lang="en-US" dirty="0" smtClean="0"/>
              <a:t>.</a:t>
            </a:r>
          </a:p>
          <a:p>
            <a:pPr lvl="1"/>
            <a:r>
              <a:rPr lang="fa-IR" dirty="0" smtClean="0"/>
              <a:t>دراین مساله پنجره زمانی تخصیص داده شده به مشتریان می تواند نرم ویا سخت باشد. در حالت نرم ارائه سرویس دیرتر ویا داشتن زمان تاخیر تاثیری در موجه ویا غیر موجه بودن مساله ندارد. ولی این امر با اضافه شدن مقدار جریمه به تابع هدف جریمه می گردد ولی در حالت سخت اگر یک مشتری بعداز حد بالای پنجره زمانی خودش سرویس ببیند( یعنی ارائه با تاخیر همراه باشد) جواب غیر موجه در نظر گرفته می شود</a:t>
            </a:r>
            <a:r>
              <a:rPr lang="en-US" dirty="0" smtClean="0"/>
              <a:t>.</a:t>
            </a:r>
          </a:p>
          <a:p>
            <a:pPr lvl="0"/>
            <a:r>
              <a:rPr lang="fa-IR" b="1" dirty="0" smtClean="0"/>
              <a:t>فرمولسازی:</a:t>
            </a:r>
            <a:r>
              <a:rPr lang="fa-IR" dirty="0" smtClean="0"/>
              <a:t>فرض می کنیم </a:t>
            </a:r>
            <a:r>
              <a:rPr lang="en-US" dirty="0" err="1" smtClean="0"/>
              <a:t>b</a:t>
            </a:r>
            <a:r>
              <a:rPr lang="en-US" baseline="-25000" dirty="0" err="1" smtClean="0"/>
              <a:t>v</a:t>
            </a:r>
            <a:r>
              <a:rPr lang="fa-IR" dirty="0" smtClean="0"/>
              <a:t> زمان شروع سرویس در مشتری </a:t>
            </a:r>
            <a:r>
              <a:rPr lang="en-US" dirty="0" smtClean="0"/>
              <a:t>v</a:t>
            </a:r>
            <a:r>
              <a:rPr lang="fa-IR" dirty="0" smtClean="0"/>
              <a:t> می باشد بنابراین یک مسیر     </a:t>
            </a:r>
            <a:r>
              <a:rPr lang="en-US" dirty="0" err="1" smtClean="0"/>
              <a:t>R</a:t>
            </a:r>
            <a:r>
              <a:rPr lang="en-US" baseline="-25000" dirty="0" err="1" smtClean="0"/>
              <a:t>i</a:t>
            </a:r>
            <a:r>
              <a:rPr lang="en-US" dirty="0" smtClean="0"/>
              <a:t>= { v</a:t>
            </a:r>
            <a:r>
              <a:rPr lang="en-US" baseline="-25000" dirty="0" smtClean="0"/>
              <a:t>0</a:t>
            </a:r>
            <a:r>
              <a:rPr lang="en-US" dirty="0" smtClean="0"/>
              <a:t>,v</a:t>
            </a:r>
            <a:r>
              <a:rPr lang="en-US" baseline="-25000" dirty="0" smtClean="0"/>
              <a:t>1</a:t>
            </a:r>
            <a:r>
              <a:rPr lang="en-US" dirty="0" smtClean="0"/>
              <a:t>,…v</a:t>
            </a:r>
            <a:r>
              <a:rPr lang="en-US" baseline="-25000" dirty="0" smtClean="0"/>
              <a:t>n</a:t>
            </a:r>
            <a:r>
              <a:rPr lang="en-US" dirty="0" smtClean="0"/>
              <a:t>,v</a:t>
            </a:r>
            <a:r>
              <a:rPr lang="en-US" baseline="-25000" dirty="0" smtClean="0"/>
              <a:t>0</a:t>
            </a:r>
            <a:r>
              <a:rPr lang="en-US" dirty="0" smtClean="0"/>
              <a:t>}</a:t>
            </a:r>
            <a:r>
              <a:rPr lang="fa-IR" dirty="0" smtClean="0"/>
              <a:t>موجه می باشد اگر</a:t>
            </a:r>
            <a:r>
              <a:rPr lang="en-US" dirty="0" smtClean="0"/>
              <a:t>1≤ </a:t>
            </a:r>
            <a:r>
              <a:rPr lang="en-US" dirty="0" err="1" smtClean="0"/>
              <a:t>i</a:t>
            </a:r>
            <a:r>
              <a:rPr lang="en-US" dirty="0" smtClean="0"/>
              <a:t> ≤ m , e ≤ b ≤ I</a:t>
            </a:r>
            <a:r>
              <a:rPr lang="fa-IR" dirty="0" smtClean="0"/>
              <a:t>باشد و رابطه زیر را داشته باشیم: </a:t>
            </a:r>
            <a:endParaRPr lang="en-US" dirty="0" smtClean="0"/>
          </a:p>
          <a:p>
            <a:endParaRPr lang="en-US" dirty="0"/>
          </a:p>
        </p:txBody>
      </p:sp>
      <p:sp>
        <p:nvSpPr>
          <p:cNvPr id="4" name="Slide Number Placeholder 3"/>
          <p:cNvSpPr>
            <a:spLocks noGrp="1"/>
          </p:cNvSpPr>
          <p:nvPr>
            <p:ph type="sldNum" sz="quarter" idx="12"/>
          </p:nvPr>
        </p:nvSpPr>
        <p:spPr/>
        <p:txBody>
          <a:bodyPr/>
          <a:lstStyle/>
          <a:p>
            <a:fld id="{1195FCE8-A431-46C9-9895-E9E5576EA88A}" type="slidenum">
              <a:rPr lang="en-US" smtClean="0"/>
              <a:pPr/>
              <a:t>66</a:t>
            </a:fld>
            <a:endParaRPr lang="en-US"/>
          </a:p>
        </p:txBody>
      </p:sp>
      <p:pic>
        <p:nvPicPr>
          <p:cNvPr id="3074" name="Picture 2" descr="C:\Users\Mehran\Documents\Bluetooth Folder\Screenshot_2016-11-18-19-27-21-1.png"/>
          <p:cNvPicPr>
            <a:picLocks noChangeAspect="1" noChangeArrowheads="1"/>
          </p:cNvPicPr>
          <p:nvPr/>
        </p:nvPicPr>
        <p:blipFill>
          <a:blip r:embed="rId2"/>
          <a:srcRect t="31475" b="31475"/>
          <a:stretch>
            <a:fillRect/>
          </a:stretch>
        </p:blipFill>
        <p:spPr bwMode="auto">
          <a:xfrm>
            <a:off x="2971800" y="4400550"/>
            <a:ext cx="3090863" cy="430545"/>
          </a:xfrm>
          <a:prstGeom prst="rect">
            <a:avLst/>
          </a:prstGeom>
          <a:noFill/>
        </p:spPr>
      </p:pic>
    </p:spTree>
  </p:cSld>
  <p:clrMapOvr>
    <a:masterClrMapping/>
  </p:clrMapOvr>
  <p:transition>
    <p:zoom/>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05000" y="209550"/>
            <a:ext cx="7010400" cy="4572000"/>
          </a:xfrm>
        </p:spPr>
        <p:style>
          <a:lnRef idx="2">
            <a:schemeClr val="accent1"/>
          </a:lnRef>
          <a:fillRef idx="1">
            <a:schemeClr val="lt1"/>
          </a:fillRef>
          <a:effectRef idx="0">
            <a:schemeClr val="accent1"/>
          </a:effectRef>
          <a:fontRef idx="minor">
            <a:schemeClr val="dk1"/>
          </a:fontRef>
        </p:style>
        <p:txBody>
          <a:bodyPr>
            <a:normAutofit/>
          </a:bodyPr>
          <a:lstStyle/>
          <a:p>
            <a:r>
              <a:rPr lang="ar-SA" sz="2000" dirty="0" smtClean="0"/>
              <a:t>زمان شروع سرویس به مشتری بعدی می بایست بعداز اتمام سرویس در مشتری فعلی انجام پذیرد، لذا زمان شروع سرویس در مشتری</a:t>
            </a:r>
            <a:r>
              <a:rPr lang="en-US" sz="2000" dirty="0" smtClean="0"/>
              <a:t>v</a:t>
            </a:r>
            <a:r>
              <a:rPr lang="ar-SA" sz="2000" dirty="0" smtClean="0"/>
              <a:t> توسط رابطه زیر بدست می آید</a:t>
            </a:r>
            <a:r>
              <a:rPr lang="en-US" sz="2000" dirty="0" smtClean="0"/>
              <a:t>:</a:t>
            </a:r>
          </a:p>
          <a:p>
            <a:endParaRPr lang="en-US" sz="2000" dirty="0" smtClean="0"/>
          </a:p>
          <a:p>
            <a:r>
              <a:rPr lang="ar-SA" sz="2000" dirty="0" smtClean="0"/>
              <a:t>درحالیکه داریم: </a:t>
            </a:r>
            <a:r>
              <a:rPr lang="en-US" sz="2000" dirty="0" smtClean="0"/>
              <a:t>f</a:t>
            </a:r>
            <a:r>
              <a:rPr lang="en-US" sz="2000" baseline="-25000" dirty="0" smtClean="0"/>
              <a:t>0</a:t>
            </a:r>
            <a:r>
              <a:rPr lang="en-US" sz="2000" dirty="0" smtClean="0"/>
              <a:t>=0, b</a:t>
            </a:r>
            <a:r>
              <a:rPr lang="en-US" sz="2000" baseline="-25000" dirty="0" smtClean="0"/>
              <a:t>0</a:t>
            </a:r>
            <a:r>
              <a:rPr lang="en-US" sz="2000" dirty="0" smtClean="0"/>
              <a:t>=0</a:t>
            </a:r>
            <a:r>
              <a:rPr lang="ar-SA" sz="2000" dirty="0" smtClean="0"/>
              <a:t> بنابراین زمان انتظاری که می توانیم در مشتری </a:t>
            </a:r>
            <a:r>
              <a:rPr lang="en-US" sz="2000" dirty="0" smtClean="0"/>
              <a:t>v</a:t>
            </a:r>
            <a:r>
              <a:rPr lang="ar-SA" sz="2000" dirty="0" smtClean="0"/>
              <a:t> داشته باشیم از رابطه زیر بدست می آید</a:t>
            </a:r>
            <a:r>
              <a:rPr lang="en-US" sz="2000" dirty="0" smtClean="0"/>
              <a:t>:</a:t>
            </a:r>
          </a:p>
          <a:p>
            <a:endParaRPr lang="en-US" sz="2000" dirty="0" smtClean="0"/>
          </a:p>
          <a:p>
            <a:r>
              <a:rPr lang="ar-SA" sz="2000" dirty="0" smtClean="0"/>
              <a:t>بنابراین هزینه یک مسیر از رابطه زیر بدست می آید</a:t>
            </a:r>
            <a:r>
              <a:rPr lang="en-US" sz="2000" dirty="0" smtClean="0"/>
              <a:t>:</a:t>
            </a:r>
          </a:p>
          <a:p>
            <a:endParaRPr lang="en-US" sz="2000" dirty="0" smtClean="0"/>
          </a:p>
          <a:p>
            <a:endParaRPr lang="en-US" sz="2000" dirty="0" smtClean="0"/>
          </a:p>
          <a:p>
            <a:r>
              <a:rPr lang="ar-SA" sz="2000" dirty="0" smtClean="0"/>
              <a:t>درنتیجه برای یک جواب </a:t>
            </a:r>
            <a:r>
              <a:rPr lang="en-US" sz="2000" dirty="0" smtClean="0"/>
              <a:t>S</a:t>
            </a:r>
            <a:r>
              <a:rPr lang="ar-SA" sz="2000" dirty="0" smtClean="0"/>
              <a:t> شامل مسیرهایی </a:t>
            </a:r>
            <a:r>
              <a:rPr lang="en-US" sz="2000" dirty="0" smtClean="0"/>
              <a:t>R</a:t>
            </a:r>
            <a:r>
              <a:rPr lang="en-US" sz="2000" baseline="-25000" dirty="0" smtClean="0"/>
              <a:t>1</a:t>
            </a:r>
            <a:r>
              <a:rPr lang="en-US" sz="2000" dirty="0" smtClean="0"/>
              <a:t>, …, </a:t>
            </a:r>
            <a:r>
              <a:rPr lang="en-US" sz="2000" dirty="0" err="1" smtClean="0"/>
              <a:t>R</a:t>
            </a:r>
            <a:r>
              <a:rPr lang="en-US" sz="2000" baseline="-25000" dirty="0" err="1" smtClean="0"/>
              <a:t>m</a:t>
            </a:r>
            <a:r>
              <a:rPr lang="ar-SA" sz="2000" dirty="0" smtClean="0"/>
              <a:t> تابع هزینه به فرم زیر می باشد</a:t>
            </a:r>
            <a:r>
              <a:rPr lang="fa-IR" sz="2000" dirty="0" smtClean="0"/>
              <a:t>:</a:t>
            </a:r>
            <a:endParaRPr lang="en-US" sz="2000" dirty="0" smtClean="0"/>
          </a:p>
          <a:p>
            <a:endParaRPr lang="en-US" sz="2000" dirty="0" smtClean="0"/>
          </a:p>
          <a:p>
            <a:endParaRPr lang="en-US" sz="2000" dirty="0"/>
          </a:p>
        </p:txBody>
      </p:sp>
      <p:sp>
        <p:nvSpPr>
          <p:cNvPr id="4" name="Slide Number Placeholder 3"/>
          <p:cNvSpPr>
            <a:spLocks noGrp="1"/>
          </p:cNvSpPr>
          <p:nvPr>
            <p:ph type="sldNum" sz="quarter" idx="12"/>
          </p:nvPr>
        </p:nvSpPr>
        <p:spPr/>
        <p:txBody>
          <a:bodyPr/>
          <a:lstStyle/>
          <a:p>
            <a:fld id="{1195FCE8-A431-46C9-9895-E9E5576EA88A}" type="slidenum">
              <a:rPr lang="en-US" smtClean="0"/>
              <a:pPr/>
              <a:t>67</a:t>
            </a:fld>
            <a:endParaRPr lang="en-US"/>
          </a:p>
        </p:txBody>
      </p:sp>
      <p:pic>
        <p:nvPicPr>
          <p:cNvPr id="4098" name="Picture 2" descr="C:\Users\Mehran\Documents\Bluetooth Folder\Screenshot_2016-11-18-19-30-56-1.png"/>
          <p:cNvPicPr>
            <a:picLocks noChangeAspect="1" noChangeArrowheads="1"/>
          </p:cNvPicPr>
          <p:nvPr/>
        </p:nvPicPr>
        <p:blipFill>
          <a:blip r:embed="rId3"/>
          <a:srcRect b="48000"/>
          <a:stretch>
            <a:fillRect/>
          </a:stretch>
        </p:blipFill>
        <p:spPr bwMode="auto">
          <a:xfrm>
            <a:off x="2286000" y="971550"/>
            <a:ext cx="4419600" cy="441960"/>
          </a:xfrm>
          <a:prstGeom prst="rect">
            <a:avLst/>
          </a:prstGeom>
          <a:noFill/>
        </p:spPr>
      </p:pic>
      <p:pic>
        <p:nvPicPr>
          <p:cNvPr id="4099" name="Picture 3" descr="C:\Users\Mehran\Documents\Bluetooth Folder\Screenshot_2016-11-18-19-30-56-2.png"/>
          <p:cNvPicPr>
            <a:picLocks noChangeAspect="1" noChangeArrowheads="1"/>
          </p:cNvPicPr>
          <p:nvPr/>
        </p:nvPicPr>
        <p:blipFill>
          <a:blip r:embed="rId4"/>
          <a:srcRect/>
          <a:stretch>
            <a:fillRect/>
          </a:stretch>
        </p:blipFill>
        <p:spPr bwMode="auto">
          <a:xfrm>
            <a:off x="2057400" y="2038350"/>
            <a:ext cx="2895600" cy="609600"/>
          </a:xfrm>
          <a:prstGeom prst="rect">
            <a:avLst/>
          </a:prstGeom>
          <a:noFill/>
        </p:spPr>
      </p:pic>
      <p:pic>
        <p:nvPicPr>
          <p:cNvPr id="4100" name="Picture 4" descr="C:\Users\Mehran\Documents\Bluetooth Folder\Screenshot_2016-11-18-19-30-56-3.png"/>
          <p:cNvPicPr>
            <a:picLocks noChangeAspect="1" noChangeArrowheads="1"/>
          </p:cNvPicPr>
          <p:nvPr/>
        </p:nvPicPr>
        <p:blipFill>
          <a:blip r:embed="rId5"/>
          <a:srcRect/>
          <a:stretch>
            <a:fillRect/>
          </a:stretch>
        </p:blipFill>
        <p:spPr bwMode="auto">
          <a:xfrm>
            <a:off x="2057400" y="3028950"/>
            <a:ext cx="2743200" cy="533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101" name="Picture 5" descr="C:\Users\Mehran\Documents\Bluetooth Folder\Screenshot_2016-11-18-19-30-56-4.png"/>
          <p:cNvPicPr>
            <a:picLocks noChangeAspect="1" noChangeArrowheads="1"/>
          </p:cNvPicPr>
          <p:nvPr/>
        </p:nvPicPr>
        <p:blipFill>
          <a:blip r:embed="rId6"/>
          <a:srcRect/>
          <a:stretch>
            <a:fillRect/>
          </a:stretch>
        </p:blipFill>
        <p:spPr bwMode="auto">
          <a:xfrm>
            <a:off x="2895600" y="4095750"/>
            <a:ext cx="3581400" cy="576263"/>
          </a:xfrm>
          <a:prstGeom prst="rect">
            <a:avLst/>
          </a:prstGeom>
          <a:noFill/>
        </p:spPr>
      </p:pic>
    </p:spTree>
  </p:cSld>
  <p:clrMapOvr>
    <a:masterClrMapping/>
  </p:clrMapOvr>
  <p:transition>
    <p:zoom/>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ar-SA" sz="3600" b="1" dirty="0" smtClean="0"/>
              <a:t>یک نمونه حل شده برای مساله </a:t>
            </a:r>
            <a:r>
              <a:rPr lang="en-US" sz="3600" b="1" dirty="0" smtClean="0"/>
              <a:t>VRPTW</a:t>
            </a:r>
            <a:endParaRPr lang="en-US" sz="3600" b="1" dirty="0"/>
          </a:p>
        </p:txBody>
      </p:sp>
      <p:pic>
        <p:nvPicPr>
          <p:cNvPr id="4" name="Content Placeholder 3" descr="E:\kehtari\2 005.jpg"/>
          <p:cNvPicPr>
            <a:picLocks noGrp="1"/>
          </p:cNvPicPr>
          <p:nvPr>
            <p:ph idx="1"/>
          </p:nvPr>
        </p:nvPicPr>
        <p:blipFill>
          <a:blip r:embed="rId2"/>
          <a:srcRect/>
          <a:stretch>
            <a:fillRect/>
          </a:stretch>
        </p:blipFill>
        <p:spPr bwMode="auto">
          <a:xfrm>
            <a:off x="3158883" y="1200150"/>
            <a:ext cx="4493109" cy="3394075"/>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1195FCE8-A431-46C9-9895-E9E5576EA88A}" type="slidenum">
              <a:rPr lang="en-US" smtClean="0"/>
              <a:pPr/>
              <a:t>68</a:t>
            </a:fld>
            <a:endParaRPr lang="en-US"/>
          </a:p>
        </p:txBody>
      </p:sp>
    </p:spTree>
  </p:cSld>
  <p:clrMapOvr>
    <a:masterClrMapping/>
  </p:clrMapOvr>
  <p:transition>
    <p:zoom/>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43800" y="285750"/>
            <a:ext cx="1295400" cy="536971"/>
          </a:xfrm>
        </p:spPr>
        <p:txBody>
          <a:bodyPr>
            <a:normAutofit/>
          </a:bodyPr>
          <a:lstStyle/>
          <a:p>
            <a:pPr algn="r"/>
            <a:r>
              <a:rPr lang="fa-IR" sz="2000" b="1" dirty="0" smtClean="0"/>
              <a:t>مقاله ی:</a:t>
            </a:r>
            <a:endParaRPr lang="en-US" sz="2000" b="1" dirty="0"/>
          </a:p>
        </p:txBody>
      </p:sp>
      <p:sp>
        <p:nvSpPr>
          <p:cNvPr id="4" name="Slide Number Placeholder 3"/>
          <p:cNvSpPr>
            <a:spLocks noGrp="1"/>
          </p:cNvSpPr>
          <p:nvPr>
            <p:ph type="sldNum" sz="quarter" idx="12"/>
          </p:nvPr>
        </p:nvSpPr>
        <p:spPr/>
        <p:txBody>
          <a:bodyPr/>
          <a:lstStyle/>
          <a:p>
            <a:fld id="{1195FCE8-A431-46C9-9895-E9E5576EA88A}" type="slidenum">
              <a:rPr lang="en-US" smtClean="0"/>
              <a:pPr/>
              <a:t>69</a:t>
            </a:fld>
            <a:endParaRPr lang="en-US"/>
          </a:p>
        </p:txBody>
      </p:sp>
      <p:sp>
        <p:nvSpPr>
          <p:cNvPr id="5" name="TextBox 4"/>
          <p:cNvSpPr txBox="1"/>
          <p:nvPr/>
        </p:nvSpPr>
        <p:spPr>
          <a:xfrm>
            <a:off x="1981200" y="209550"/>
            <a:ext cx="5334000"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smtClean="0"/>
              <a:t>Vehicle routing with multiple deliverymen : Modeling and heuristic approaches for the VRPTW   </a:t>
            </a:r>
            <a:endParaRPr lang="en-US" dirty="0"/>
          </a:p>
        </p:txBody>
      </p:sp>
      <p:pic>
        <p:nvPicPr>
          <p:cNvPr id="7170" name="Picture 2" descr="C:\Users\Mehran\Documents\Bluetooth Folder\Screenshot_2016-11-08-21-31-30-1.png"/>
          <p:cNvPicPr>
            <a:picLocks noGrp="1" noChangeAspect="1" noChangeArrowheads="1"/>
          </p:cNvPicPr>
          <p:nvPr>
            <p:ph idx="1"/>
          </p:nvPr>
        </p:nvPicPr>
        <p:blipFill>
          <a:blip r:embed="rId2"/>
          <a:srcRect/>
          <a:stretch>
            <a:fillRect/>
          </a:stretch>
        </p:blipFill>
        <p:spPr bwMode="auto">
          <a:xfrm>
            <a:off x="1905000" y="971550"/>
            <a:ext cx="5867400" cy="4038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TextBox 6"/>
          <p:cNvSpPr txBox="1"/>
          <p:nvPr/>
        </p:nvSpPr>
        <p:spPr>
          <a:xfrm>
            <a:off x="7924800" y="895350"/>
            <a:ext cx="1066800" cy="400110"/>
          </a:xfrm>
          <a:prstGeom prst="rect">
            <a:avLst/>
          </a:prstGeom>
          <a:noFill/>
        </p:spPr>
        <p:txBody>
          <a:bodyPr wrap="square" rtlCol="0">
            <a:spAutoFit/>
          </a:bodyPr>
          <a:lstStyle/>
          <a:p>
            <a:r>
              <a:rPr lang="fa-IR" sz="2000" b="1" dirty="0" smtClean="0"/>
              <a:t>پارامترها:</a:t>
            </a:r>
            <a:endParaRPr lang="en-US" sz="2000" b="1" dirty="0"/>
          </a:p>
        </p:txBody>
      </p:sp>
    </p:spTree>
  </p:cSld>
  <p:clrMapOvr>
    <a:masterClrMapping/>
  </p:clrMapOvr>
  <p:transition>
    <p:zo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14350"/>
            <a:ext cx="8229600" cy="857250"/>
          </a:xfrm>
        </p:spPr>
        <p:txBody>
          <a:bodyPr>
            <a:normAutofit/>
          </a:bodyPr>
          <a:lstStyle/>
          <a:p>
            <a:r>
              <a:rPr lang="fa-IR" sz="3600" b="1" dirty="0" smtClean="0"/>
              <a:t>دپو</a:t>
            </a:r>
            <a:endParaRPr lang="en-US" sz="3600" dirty="0"/>
          </a:p>
        </p:txBody>
      </p:sp>
      <p:sp>
        <p:nvSpPr>
          <p:cNvPr id="3" name="Content Placeholder 2"/>
          <p:cNvSpPr>
            <a:spLocks noGrp="1"/>
          </p:cNvSpPr>
          <p:nvPr>
            <p:ph idx="1"/>
          </p:nvPr>
        </p:nvSpPr>
        <p:spPr>
          <a:xfrm>
            <a:off x="152400" y="1352550"/>
            <a:ext cx="8839200" cy="1676400"/>
          </a:xfrm>
        </p:spPr>
        <p:style>
          <a:lnRef idx="2">
            <a:schemeClr val="accent5"/>
          </a:lnRef>
          <a:fillRef idx="1">
            <a:schemeClr val="lt1"/>
          </a:fillRef>
          <a:effectRef idx="0">
            <a:schemeClr val="accent5"/>
          </a:effectRef>
          <a:fontRef idx="minor">
            <a:schemeClr val="dk1"/>
          </a:fontRef>
        </p:style>
        <p:txBody>
          <a:bodyPr>
            <a:normAutofit/>
          </a:bodyPr>
          <a:lstStyle/>
          <a:p>
            <a:r>
              <a:rPr lang="fa-IR" sz="2400" dirty="0" smtClean="0"/>
              <a:t>یکی از اجزای اصلی این مساله دپو می باشد که می بایست از این نقطه به تمام مشتریان روی شبکه مفروض ارائه سرویس صورت گیرد.</a:t>
            </a:r>
            <a:endParaRPr lang="en-US" sz="2400" dirty="0" smtClean="0"/>
          </a:p>
          <a:p>
            <a:r>
              <a:rPr lang="fa-IR" sz="2400" dirty="0" smtClean="0"/>
              <a:t>مساله </a:t>
            </a:r>
            <a:r>
              <a:rPr lang="en-US" sz="2400" dirty="0" smtClean="0"/>
              <a:t>VRP</a:t>
            </a:r>
            <a:r>
              <a:rPr lang="fa-IR" sz="2400" dirty="0" smtClean="0"/>
              <a:t>هم می تواند دارای یک دپو باشد و هم می تواند از چندین دپو برای خدمت به مشتریان استفاده نماید. </a:t>
            </a:r>
            <a:endParaRPr lang="en-US" sz="2400" dirty="0"/>
          </a:p>
        </p:txBody>
      </p:sp>
      <p:sp>
        <p:nvSpPr>
          <p:cNvPr id="4" name="Slide Number Placeholder 3"/>
          <p:cNvSpPr>
            <a:spLocks noGrp="1"/>
          </p:cNvSpPr>
          <p:nvPr>
            <p:ph type="sldNum" sz="quarter" idx="12"/>
          </p:nvPr>
        </p:nvSpPr>
        <p:spPr/>
        <p:txBody>
          <a:bodyPr/>
          <a:lstStyle/>
          <a:p>
            <a:fld id="{1195FCE8-A431-46C9-9895-E9E5576EA88A}" type="slidenum">
              <a:rPr lang="en-US" smtClean="0"/>
              <a:pPr/>
              <a:t>7</a:t>
            </a:fld>
            <a:endParaRPr lang="en-US"/>
          </a:p>
        </p:txBody>
      </p:sp>
      <p:pic>
        <p:nvPicPr>
          <p:cNvPr id="5" name="Picture 2" descr="C:\Users\Mehran\Documents\Bluetooth Folder\82144205-70855066.jpg"/>
          <p:cNvPicPr>
            <a:picLocks noChangeAspect="1" noChangeArrowheads="1"/>
          </p:cNvPicPr>
          <p:nvPr/>
        </p:nvPicPr>
        <p:blipFill>
          <a:blip r:embed="rId3"/>
          <a:srcRect/>
          <a:stretch>
            <a:fillRect/>
          </a:stretch>
        </p:blipFill>
        <p:spPr bwMode="auto">
          <a:xfrm>
            <a:off x="4648200" y="3181350"/>
            <a:ext cx="3352800" cy="1752600"/>
          </a:xfrm>
          <a:prstGeom prst="rect">
            <a:avLst/>
          </a:prstGeom>
          <a:noFill/>
        </p:spPr>
      </p:pic>
      <p:pic>
        <p:nvPicPr>
          <p:cNvPr id="4098" name="Picture 2" descr="C:\Users\Mehran\Documents\Bluetooth Folder\6.jpg"/>
          <p:cNvPicPr>
            <a:picLocks noChangeAspect="1" noChangeArrowheads="1"/>
          </p:cNvPicPr>
          <p:nvPr/>
        </p:nvPicPr>
        <p:blipFill>
          <a:blip r:embed="rId4"/>
          <a:srcRect b="26250"/>
          <a:stretch>
            <a:fillRect/>
          </a:stretch>
        </p:blipFill>
        <p:spPr bwMode="auto">
          <a:xfrm>
            <a:off x="914400" y="3181350"/>
            <a:ext cx="3251200" cy="1798320"/>
          </a:xfrm>
          <a:prstGeom prst="rect">
            <a:avLst/>
          </a:prstGeom>
          <a:noFill/>
        </p:spPr>
      </p:pic>
    </p:spTree>
  </p:cSld>
  <p:clrMapOvr>
    <a:masterClrMapping/>
  </p:clrMapOvr>
  <p:transition>
    <p:zoom/>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91400" y="209550"/>
            <a:ext cx="1752600" cy="701279"/>
          </a:xfrm>
        </p:spPr>
        <p:txBody>
          <a:bodyPr>
            <a:normAutofit/>
          </a:bodyPr>
          <a:lstStyle/>
          <a:p>
            <a:pPr algn="r"/>
            <a:r>
              <a:rPr lang="fa-IR" sz="2000" b="1" dirty="0" smtClean="0"/>
              <a:t>متغیرهای تصمیم:</a:t>
            </a:r>
            <a:endParaRPr lang="en-US" sz="2000" b="1" dirty="0"/>
          </a:p>
        </p:txBody>
      </p:sp>
      <p:sp>
        <p:nvSpPr>
          <p:cNvPr id="4" name="Slide Number Placeholder 3"/>
          <p:cNvSpPr>
            <a:spLocks noGrp="1"/>
          </p:cNvSpPr>
          <p:nvPr>
            <p:ph type="sldNum" sz="quarter" idx="12"/>
          </p:nvPr>
        </p:nvSpPr>
        <p:spPr/>
        <p:txBody>
          <a:bodyPr/>
          <a:lstStyle/>
          <a:p>
            <a:fld id="{1195FCE8-A431-46C9-9895-E9E5576EA88A}" type="slidenum">
              <a:rPr lang="en-US" smtClean="0"/>
              <a:pPr/>
              <a:t>70</a:t>
            </a:fld>
            <a:endParaRPr lang="en-US"/>
          </a:p>
        </p:txBody>
      </p:sp>
      <p:pic>
        <p:nvPicPr>
          <p:cNvPr id="8194" name="Picture 2" descr="C:\Users\Mehran\Documents\Bluetooth Folder\Screenshot_2016-11-08-21-34-02-1.png"/>
          <p:cNvPicPr>
            <a:picLocks noChangeAspect="1" noChangeArrowheads="1"/>
          </p:cNvPicPr>
          <p:nvPr/>
        </p:nvPicPr>
        <p:blipFill>
          <a:blip r:embed="rId3"/>
          <a:srcRect/>
          <a:stretch>
            <a:fillRect/>
          </a:stretch>
        </p:blipFill>
        <p:spPr bwMode="auto">
          <a:xfrm>
            <a:off x="1905000" y="209550"/>
            <a:ext cx="5486400" cy="3124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195" name="Picture 3" descr="C:\Users\Mehran\Documents\Bluetooth Folder\Screenshot_2016-11-08-21-36-02-1.png"/>
          <p:cNvPicPr>
            <a:picLocks noChangeAspect="1" noChangeArrowheads="1"/>
          </p:cNvPicPr>
          <p:nvPr/>
        </p:nvPicPr>
        <p:blipFill>
          <a:blip r:embed="rId4"/>
          <a:srcRect t="15868" b="15868"/>
          <a:stretch>
            <a:fillRect/>
          </a:stretch>
        </p:blipFill>
        <p:spPr bwMode="auto">
          <a:xfrm>
            <a:off x="1981200" y="3714750"/>
            <a:ext cx="5410200" cy="78676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TextBox 6"/>
          <p:cNvSpPr txBox="1"/>
          <p:nvPr/>
        </p:nvSpPr>
        <p:spPr>
          <a:xfrm>
            <a:off x="7772400" y="3714750"/>
            <a:ext cx="1066800" cy="400110"/>
          </a:xfrm>
          <a:prstGeom prst="rect">
            <a:avLst/>
          </a:prstGeom>
          <a:noFill/>
        </p:spPr>
        <p:txBody>
          <a:bodyPr wrap="square" rtlCol="0">
            <a:spAutoFit/>
          </a:bodyPr>
          <a:lstStyle/>
          <a:p>
            <a:r>
              <a:rPr lang="fa-IR" sz="2000" b="1" dirty="0" smtClean="0"/>
              <a:t>تابع هدف:</a:t>
            </a:r>
            <a:endParaRPr lang="en-US" sz="2000" b="1" dirty="0"/>
          </a:p>
        </p:txBody>
      </p:sp>
      <p:sp>
        <p:nvSpPr>
          <p:cNvPr id="8" name="Left Arrow 7"/>
          <p:cNvSpPr/>
          <p:nvPr/>
        </p:nvSpPr>
        <p:spPr>
          <a:xfrm>
            <a:off x="7543800" y="1200150"/>
            <a:ext cx="1066800" cy="3810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zoom/>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43800" y="133350"/>
            <a:ext cx="1295400" cy="857250"/>
          </a:xfrm>
        </p:spPr>
        <p:txBody>
          <a:bodyPr>
            <a:normAutofit/>
          </a:bodyPr>
          <a:lstStyle/>
          <a:p>
            <a:pPr algn="r"/>
            <a:r>
              <a:rPr lang="fa-IR" sz="2000" b="1" dirty="0" smtClean="0"/>
              <a:t>محدودیت ها:</a:t>
            </a:r>
            <a:endParaRPr lang="en-US" sz="2000" b="1" dirty="0"/>
          </a:p>
        </p:txBody>
      </p:sp>
      <p:sp>
        <p:nvSpPr>
          <p:cNvPr id="4" name="Slide Number Placeholder 3"/>
          <p:cNvSpPr>
            <a:spLocks noGrp="1"/>
          </p:cNvSpPr>
          <p:nvPr>
            <p:ph type="sldNum" sz="quarter" idx="12"/>
          </p:nvPr>
        </p:nvSpPr>
        <p:spPr/>
        <p:txBody>
          <a:bodyPr/>
          <a:lstStyle/>
          <a:p>
            <a:fld id="{1195FCE8-A431-46C9-9895-E9E5576EA88A}" type="slidenum">
              <a:rPr lang="en-US" smtClean="0"/>
              <a:pPr/>
              <a:t>71</a:t>
            </a:fld>
            <a:endParaRPr lang="en-US"/>
          </a:p>
        </p:txBody>
      </p:sp>
      <p:pic>
        <p:nvPicPr>
          <p:cNvPr id="9218" name="Picture 2" descr="C:\Users\Mehran\Documents\Bluetooth Folder\Screenshot_2016-11-08-21-36-02-2.png"/>
          <p:cNvPicPr>
            <a:picLocks noGrp="1" noChangeAspect="1" noChangeArrowheads="1"/>
          </p:cNvPicPr>
          <p:nvPr>
            <p:ph idx="1"/>
          </p:nvPr>
        </p:nvPicPr>
        <p:blipFill>
          <a:blip r:embed="rId3"/>
          <a:srcRect/>
          <a:stretch>
            <a:fillRect/>
          </a:stretch>
        </p:blipFill>
        <p:spPr bwMode="auto">
          <a:xfrm>
            <a:off x="2057400" y="209550"/>
            <a:ext cx="5410200" cy="4724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Left Arrow 5"/>
          <p:cNvSpPr/>
          <p:nvPr/>
        </p:nvSpPr>
        <p:spPr>
          <a:xfrm>
            <a:off x="7620000" y="2571750"/>
            <a:ext cx="1295400" cy="2286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Left Arrow 6"/>
          <p:cNvSpPr/>
          <p:nvPr/>
        </p:nvSpPr>
        <p:spPr>
          <a:xfrm>
            <a:off x="7543800" y="4629150"/>
            <a:ext cx="1143000" cy="3048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zoom/>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95350"/>
            <a:ext cx="8229600" cy="857250"/>
          </a:xfrm>
        </p:spPr>
        <p:txBody>
          <a:bodyPr>
            <a:normAutofit/>
          </a:bodyPr>
          <a:lstStyle/>
          <a:p>
            <a:r>
              <a:rPr lang="ar-SA" sz="3600" b="1" dirty="0" smtClean="0"/>
              <a:t>روش های حل مسئله مسیر حرکت خودرو ها</a:t>
            </a:r>
            <a:endParaRPr lang="en-US" sz="3600" dirty="0"/>
          </a:p>
        </p:txBody>
      </p:sp>
      <p:sp>
        <p:nvSpPr>
          <p:cNvPr id="3" name="Content Placeholder 2"/>
          <p:cNvSpPr>
            <a:spLocks noGrp="1"/>
          </p:cNvSpPr>
          <p:nvPr>
            <p:ph idx="1"/>
          </p:nvPr>
        </p:nvSpPr>
        <p:spPr>
          <a:xfrm>
            <a:off x="1828800" y="1885950"/>
            <a:ext cx="5181600" cy="2438400"/>
          </a:xfrm>
        </p:spPr>
        <p:style>
          <a:lnRef idx="2">
            <a:schemeClr val="accent1"/>
          </a:lnRef>
          <a:fillRef idx="1">
            <a:schemeClr val="lt1"/>
          </a:fillRef>
          <a:effectRef idx="0">
            <a:schemeClr val="accent1"/>
          </a:effectRef>
          <a:fontRef idx="minor">
            <a:schemeClr val="dk1"/>
          </a:fontRef>
        </p:style>
        <p:txBody>
          <a:bodyPr>
            <a:normAutofit/>
          </a:bodyPr>
          <a:lstStyle/>
          <a:p>
            <a:r>
              <a:rPr lang="fa-IR" sz="2800" b="1" dirty="0" smtClean="0"/>
              <a:t>1</a:t>
            </a:r>
            <a:r>
              <a:rPr lang="ar-SA" sz="2800" b="1" dirty="0" smtClean="0"/>
              <a:t>- الگوریتم های دقیق </a:t>
            </a:r>
            <a:endParaRPr lang="en-US" sz="2800" dirty="0" smtClean="0"/>
          </a:p>
          <a:p>
            <a:r>
              <a:rPr lang="ar-SA" sz="2800" dirty="0" smtClean="0"/>
              <a:t>1-1- الگوریتم شاخه وکران</a:t>
            </a:r>
            <a:endParaRPr lang="en-US" sz="2800" dirty="0" smtClean="0"/>
          </a:p>
          <a:p>
            <a:r>
              <a:rPr lang="ar-SA" sz="2800" b="1" dirty="0" smtClean="0"/>
              <a:t>2- الگوریتم های ابتکاری</a:t>
            </a:r>
            <a:endParaRPr lang="en-US" sz="2800" b="1" dirty="0" smtClean="0"/>
          </a:p>
          <a:p>
            <a:r>
              <a:rPr lang="fa-IR" sz="2800" b="1" dirty="0" smtClean="0"/>
              <a:t>3-</a:t>
            </a:r>
            <a:r>
              <a:rPr lang="ar-SA" sz="2800" b="1" dirty="0" smtClean="0"/>
              <a:t>الگوریتم های فرا ابتکاری  </a:t>
            </a:r>
            <a:endParaRPr lang="en-US" sz="2800" dirty="0" smtClean="0"/>
          </a:p>
          <a:p>
            <a:endParaRPr lang="en-US" sz="2800" dirty="0"/>
          </a:p>
        </p:txBody>
      </p:sp>
      <p:sp>
        <p:nvSpPr>
          <p:cNvPr id="4" name="Slide Number Placeholder 3"/>
          <p:cNvSpPr>
            <a:spLocks noGrp="1"/>
          </p:cNvSpPr>
          <p:nvPr>
            <p:ph type="sldNum" sz="quarter" idx="12"/>
          </p:nvPr>
        </p:nvSpPr>
        <p:spPr/>
        <p:txBody>
          <a:bodyPr/>
          <a:lstStyle/>
          <a:p>
            <a:fld id="{1195FCE8-A431-46C9-9895-E9E5576EA88A}" type="slidenum">
              <a:rPr lang="en-US" smtClean="0"/>
              <a:pPr/>
              <a:t>72</a:t>
            </a:fld>
            <a:endParaRPr lang="en-US"/>
          </a:p>
        </p:txBody>
      </p:sp>
    </p:spTree>
  </p:cSld>
  <p:clrMapOvr>
    <a:masterClrMapping/>
  </p:clrMapOvr>
  <p:transition>
    <p:zoom/>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0"/>
            <a:ext cx="6563072" cy="857250"/>
          </a:xfrm>
        </p:spPr>
        <p:txBody>
          <a:bodyPr>
            <a:normAutofit/>
          </a:bodyPr>
          <a:lstStyle/>
          <a:p>
            <a:pPr algn="r"/>
            <a:r>
              <a:rPr lang="ar-SA" sz="3600" b="1" dirty="0" smtClean="0"/>
              <a:t> </a:t>
            </a:r>
            <a:r>
              <a:rPr lang="fa-IR" sz="3600" b="1" dirty="0" smtClean="0"/>
              <a:t>3دسته </a:t>
            </a:r>
            <a:r>
              <a:rPr lang="ar-SA" sz="3600" b="1" dirty="0" smtClean="0"/>
              <a:t>الگوریتم های ابتکاری کلاسیک</a:t>
            </a:r>
            <a:endParaRPr lang="en-US" sz="3600" b="1" dirty="0"/>
          </a:p>
        </p:txBody>
      </p:sp>
      <p:sp>
        <p:nvSpPr>
          <p:cNvPr id="3" name="Content Placeholder 2"/>
          <p:cNvSpPr>
            <a:spLocks noGrp="1"/>
          </p:cNvSpPr>
          <p:nvPr>
            <p:ph idx="1"/>
          </p:nvPr>
        </p:nvSpPr>
        <p:spPr>
          <a:xfrm>
            <a:off x="2895600" y="819150"/>
            <a:ext cx="5029200" cy="4171949"/>
          </a:xfrm>
        </p:spPr>
        <p:style>
          <a:lnRef idx="2">
            <a:schemeClr val="accent1"/>
          </a:lnRef>
          <a:fillRef idx="1">
            <a:schemeClr val="lt1"/>
          </a:fillRef>
          <a:effectRef idx="0">
            <a:schemeClr val="accent1"/>
          </a:effectRef>
          <a:fontRef idx="minor">
            <a:schemeClr val="dk1"/>
          </a:fontRef>
        </p:style>
        <p:txBody>
          <a:bodyPr>
            <a:normAutofit/>
          </a:bodyPr>
          <a:lstStyle/>
          <a:p>
            <a:r>
              <a:rPr lang="en-US" sz="1000" b="1" dirty="0" smtClean="0"/>
              <a:t>1</a:t>
            </a:r>
            <a:r>
              <a:rPr lang="ar-SA" sz="1000" b="1" dirty="0" smtClean="0"/>
              <a:t>-1-2- الگوریتم های ابتکاری سازنده </a:t>
            </a:r>
            <a:endParaRPr lang="en-US" sz="1000" b="1" dirty="0" smtClean="0"/>
          </a:p>
          <a:p>
            <a:pPr lvl="1"/>
            <a:r>
              <a:rPr lang="ar-SA" sz="1000" dirty="0" smtClean="0"/>
              <a:t>الگوریتم صرفه جویی کلارک ورایت سری وموازی </a:t>
            </a:r>
            <a:endParaRPr lang="en-US" sz="1000" dirty="0" smtClean="0"/>
          </a:p>
          <a:p>
            <a:pPr lvl="1"/>
            <a:r>
              <a:rPr lang="ar-SA" sz="1000" dirty="0" smtClean="0"/>
              <a:t>توسعه الگوریتم صرفه جویی کلارک ورایت </a:t>
            </a:r>
            <a:endParaRPr lang="en-US" sz="1000" dirty="0" smtClean="0"/>
          </a:p>
          <a:p>
            <a:pPr lvl="1"/>
            <a:r>
              <a:rPr lang="ar-SA" sz="1000" dirty="0" smtClean="0"/>
              <a:t>الگوریتم صرفه جویی برمبناي تناظر يك به يك</a:t>
            </a:r>
            <a:endParaRPr lang="en-US" sz="1000" dirty="0" smtClean="0"/>
          </a:p>
          <a:p>
            <a:pPr lvl="1"/>
            <a:r>
              <a:rPr lang="ar-SA" sz="1000" dirty="0" smtClean="0"/>
              <a:t>الگوریتم ابتکاری وارد کردن سری </a:t>
            </a:r>
            <a:endParaRPr lang="en-US" sz="1000" dirty="0" smtClean="0"/>
          </a:p>
          <a:p>
            <a:pPr lvl="2"/>
            <a:r>
              <a:rPr lang="ar-SA" sz="1000" dirty="0" smtClean="0"/>
              <a:t>الگوریتم وارد کردن سری مول وجامسون </a:t>
            </a:r>
            <a:endParaRPr lang="en-US" sz="1000" dirty="0" smtClean="0"/>
          </a:p>
          <a:p>
            <a:pPr lvl="2"/>
            <a:r>
              <a:rPr lang="ar-SA" sz="1000" dirty="0" smtClean="0"/>
              <a:t>الگوریتم وارد کردن سری</a:t>
            </a:r>
            <a:r>
              <a:rPr lang="en-US" sz="1000" dirty="0" smtClean="0"/>
              <a:t>CMT</a:t>
            </a:r>
          </a:p>
          <a:p>
            <a:r>
              <a:rPr lang="ar-SA" sz="1000" b="1" dirty="0" smtClean="0"/>
              <a:t>2-1-2- الگوریتم های ابتکاری دو مرحله ای</a:t>
            </a:r>
            <a:r>
              <a:rPr lang="ar-SA" sz="1000" dirty="0" smtClean="0"/>
              <a:t> این الگوریتم به دو دسته زیرتقسیم می شوند:</a:t>
            </a:r>
            <a:endParaRPr lang="en-US" sz="1000" dirty="0" smtClean="0"/>
          </a:p>
          <a:p>
            <a:r>
              <a:rPr lang="ar-SA" sz="1000" dirty="0" smtClean="0"/>
              <a:t>1-2-1-2- روش های اول دسته بندی رئوس وسپس مسیریابی</a:t>
            </a:r>
            <a:endParaRPr lang="en-US" sz="1000" dirty="0" smtClean="0"/>
          </a:p>
          <a:p>
            <a:pPr lvl="1"/>
            <a:r>
              <a:rPr lang="ar-SA" sz="1000" dirty="0" smtClean="0"/>
              <a:t>روشهای دسته بندی مقدماتی</a:t>
            </a:r>
            <a:endParaRPr lang="en-US" sz="1000" dirty="0" smtClean="0"/>
          </a:p>
          <a:p>
            <a:pPr lvl="2"/>
            <a:r>
              <a:rPr lang="ar-SA" sz="1000" dirty="0" smtClean="0"/>
              <a:t>الگوریتم پیمایش</a:t>
            </a:r>
            <a:endParaRPr lang="en-US" sz="1000" dirty="0" smtClean="0"/>
          </a:p>
          <a:p>
            <a:pPr lvl="2"/>
            <a:r>
              <a:rPr lang="ar-SA" sz="1000" dirty="0" smtClean="0"/>
              <a:t>الگوریتم فیشر وجایکومار </a:t>
            </a:r>
            <a:endParaRPr lang="en-US" sz="1000" dirty="0" smtClean="0"/>
          </a:p>
          <a:p>
            <a:pPr lvl="2"/>
            <a:r>
              <a:rPr lang="ar-SA" sz="1000" dirty="0" smtClean="0"/>
              <a:t>الگوریتم برامل وسیمیچی لوی </a:t>
            </a:r>
            <a:endParaRPr lang="en-US" sz="1000" dirty="0" smtClean="0"/>
          </a:p>
          <a:p>
            <a:pPr lvl="1"/>
            <a:r>
              <a:rPr lang="ar-SA" sz="1000" dirty="0" smtClean="0"/>
              <a:t>روش شاخه وکران محدود </a:t>
            </a:r>
            <a:endParaRPr lang="en-US" sz="1000" dirty="0" smtClean="0"/>
          </a:p>
          <a:p>
            <a:pPr lvl="1"/>
            <a:r>
              <a:rPr lang="ar-SA" sz="1000" dirty="0" smtClean="0"/>
              <a:t>الگوریتم گلبرگ </a:t>
            </a:r>
          </a:p>
          <a:p>
            <a:r>
              <a:rPr lang="ar-SA" sz="1000" dirty="0" smtClean="0"/>
              <a:t>2-2-1-2- روش اول مسیریابی وسپس دسته بندی رئوس </a:t>
            </a:r>
            <a:endParaRPr lang="en-US" sz="1000" dirty="0" smtClean="0"/>
          </a:p>
          <a:p>
            <a:r>
              <a:rPr lang="ar-SA" sz="1000" b="1" dirty="0" smtClean="0"/>
              <a:t>3-1-2- روش های بهبود </a:t>
            </a:r>
            <a:endParaRPr lang="en-US" sz="1000" b="1" dirty="0" smtClean="0"/>
          </a:p>
          <a:p>
            <a:pPr lvl="1"/>
            <a:r>
              <a:rPr lang="ar-SA" sz="1000" dirty="0" smtClean="0"/>
              <a:t>روشهای بهبود روی یک مسیر</a:t>
            </a:r>
            <a:endParaRPr lang="en-US" sz="1000" dirty="0" smtClean="0"/>
          </a:p>
          <a:p>
            <a:pPr lvl="1"/>
            <a:r>
              <a:rPr lang="ar-SA" sz="1000" dirty="0" smtClean="0"/>
              <a:t>روش های بهبود روی چند مسیر </a:t>
            </a:r>
            <a:endParaRPr lang="en-US" sz="1000" dirty="0" smtClean="0"/>
          </a:p>
          <a:p>
            <a:pPr lvl="2"/>
            <a:r>
              <a:rPr lang="ar-SA" sz="1000" dirty="0" smtClean="0"/>
              <a:t>روش تامپسون وپسارافیتس </a:t>
            </a:r>
            <a:endParaRPr lang="en-US" sz="1000" dirty="0" smtClean="0"/>
          </a:p>
          <a:p>
            <a:pPr lvl="2"/>
            <a:r>
              <a:rPr lang="ar-SA" sz="1000" dirty="0" smtClean="0"/>
              <a:t>روش ون بریدام </a:t>
            </a:r>
            <a:endParaRPr lang="en-US" sz="1000" dirty="0" smtClean="0"/>
          </a:p>
          <a:p>
            <a:pPr lvl="2"/>
            <a:r>
              <a:rPr lang="ar-SA" sz="1000" dirty="0" smtClean="0"/>
              <a:t>روش سالوزبرگ وکینداوتر</a:t>
            </a:r>
            <a:endParaRPr lang="en-US" sz="1000" dirty="0" smtClean="0"/>
          </a:p>
        </p:txBody>
      </p:sp>
      <p:sp>
        <p:nvSpPr>
          <p:cNvPr id="4" name="Slide Number Placeholder 3"/>
          <p:cNvSpPr>
            <a:spLocks noGrp="1"/>
          </p:cNvSpPr>
          <p:nvPr>
            <p:ph type="sldNum" sz="quarter" idx="12"/>
          </p:nvPr>
        </p:nvSpPr>
        <p:spPr/>
        <p:txBody>
          <a:bodyPr/>
          <a:lstStyle/>
          <a:p>
            <a:fld id="{1195FCE8-A431-46C9-9895-E9E5576EA88A}" type="slidenum">
              <a:rPr lang="en-US" smtClean="0"/>
              <a:pPr/>
              <a:t>73</a:t>
            </a:fld>
            <a:endParaRPr lang="en-US"/>
          </a:p>
        </p:txBody>
      </p:sp>
      <p:sp>
        <p:nvSpPr>
          <p:cNvPr id="5" name="TextBox 4"/>
          <p:cNvSpPr txBox="1"/>
          <p:nvPr/>
        </p:nvSpPr>
        <p:spPr>
          <a:xfrm>
            <a:off x="2209800" y="895350"/>
            <a:ext cx="1676400" cy="369332"/>
          </a:xfrm>
          <a:prstGeom prst="rect">
            <a:avLst/>
          </a:prstGeom>
          <a:noFill/>
        </p:spPr>
        <p:txBody>
          <a:bodyPr wrap="square" rtlCol="0">
            <a:spAutoFit/>
          </a:bodyPr>
          <a:lstStyle/>
          <a:p>
            <a:endParaRPr lang="en-US" dirty="0"/>
          </a:p>
        </p:txBody>
      </p:sp>
    </p:spTree>
  </p:cSld>
  <p:clrMapOvr>
    <a:masterClrMapping/>
  </p:clrMapOvr>
  <p:transition>
    <p:zoom/>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ar-SA" sz="3600" b="1" dirty="0" smtClean="0"/>
              <a:t>الگوریتم های فرا ابتکاری </a:t>
            </a:r>
            <a:endParaRPr lang="en-US" sz="3600" dirty="0"/>
          </a:p>
        </p:txBody>
      </p:sp>
      <p:sp>
        <p:nvSpPr>
          <p:cNvPr id="3" name="Content Placeholder 2"/>
          <p:cNvSpPr>
            <a:spLocks noGrp="1"/>
          </p:cNvSpPr>
          <p:nvPr>
            <p:ph idx="1"/>
          </p:nvPr>
        </p:nvSpPr>
        <p:spPr>
          <a:xfrm>
            <a:off x="2819400" y="1123950"/>
            <a:ext cx="5257800" cy="3581401"/>
          </a:xfrm>
        </p:spPr>
        <p:style>
          <a:lnRef idx="2">
            <a:schemeClr val="accent1"/>
          </a:lnRef>
          <a:fillRef idx="1">
            <a:schemeClr val="lt1"/>
          </a:fillRef>
          <a:effectRef idx="0">
            <a:schemeClr val="accent1"/>
          </a:effectRef>
          <a:fontRef idx="minor">
            <a:schemeClr val="dk1"/>
          </a:fontRef>
        </p:style>
        <p:txBody>
          <a:bodyPr>
            <a:normAutofit fontScale="55000" lnSpcReduction="20000"/>
          </a:bodyPr>
          <a:lstStyle/>
          <a:p>
            <a:pPr lvl="0"/>
            <a:r>
              <a:rPr lang="ar-SA" dirty="0" smtClean="0"/>
              <a:t>الگوریتم شبیه سازی تبریدی</a:t>
            </a:r>
            <a:r>
              <a:rPr lang="en-US" dirty="0" smtClean="0"/>
              <a:t>(SA)</a:t>
            </a:r>
            <a:endParaRPr lang="en-US" sz="2800" dirty="0" smtClean="0"/>
          </a:p>
          <a:p>
            <a:pPr lvl="1"/>
            <a:r>
              <a:rPr lang="ar-SA" dirty="0" smtClean="0"/>
              <a:t>الگوریتم </a:t>
            </a:r>
            <a:r>
              <a:rPr lang="en-US" i="1" dirty="0" smtClean="0"/>
              <a:t>SA</a:t>
            </a:r>
            <a:r>
              <a:rPr lang="ar-SA" dirty="0" smtClean="0"/>
              <a:t> مطرح شده توسط عثمان</a:t>
            </a:r>
            <a:endParaRPr lang="en-US" sz="2400" dirty="0" smtClean="0"/>
          </a:p>
          <a:p>
            <a:pPr lvl="0"/>
            <a:r>
              <a:rPr lang="ar-SA" dirty="0" smtClean="0"/>
              <a:t>الگوریتم تبریدی غیر احتمالی </a:t>
            </a:r>
            <a:r>
              <a:rPr lang="en-US" i="1" dirty="0" smtClean="0"/>
              <a:t>(DA)</a:t>
            </a:r>
            <a:endParaRPr lang="en-US" sz="2800" dirty="0" smtClean="0"/>
          </a:p>
          <a:p>
            <a:pPr lvl="0"/>
            <a:r>
              <a:rPr lang="ar-SA" dirty="0" smtClean="0"/>
              <a:t>الگوریتم جستجوی ممنوع ( </a:t>
            </a:r>
            <a:r>
              <a:rPr lang="en-US" dirty="0" smtClean="0"/>
              <a:t>TS</a:t>
            </a:r>
            <a:r>
              <a:rPr lang="ar-SA" dirty="0" smtClean="0"/>
              <a:t> ) </a:t>
            </a:r>
            <a:endParaRPr lang="en-US" sz="2800" dirty="0" smtClean="0"/>
          </a:p>
          <a:p>
            <a:pPr lvl="1"/>
            <a:r>
              <a:rPr lang="ar-SA" dirty="0" smtClean="0"/>
              <a:t>الگوریتم جستجوی ممنوع عثمان </a:t>
            </a:r>
            <a:endParaRPr lang="en-US" sz="2400" dirty="0" smtClean="0"/>
          </a:p>
          <a:p>
            <a:pPr lvl="1"/>
            <a:r>
              <a:rPr lang="ar-SA" dirty="0" smtClean="0"/>
              <a:t>الگوریتم مسیر ممنوع </a:t>
            </a:r>
            <a:endParaRPr lang="en-US" sz="2400" dirty="0" smtClean="0"/>
          </a:p>
          <a:p>
            <a:pPr lvl="1"/>
            <a:r>
              <a:rPr lang="ar-SA" dirty="0" smtClean="0"/>
              <a:t>الگوریتم سو وکلی </a:t>
            </a:r>
            <a:endParaRPr lang="en-US" sz="2400" dirty="0" smtClean="0"/>
          </a:p>
          <a:p>
            <a:pPr lvl="1"/>
            <a:r>
              <a:rPr lang="ar-SA" dirty="0" smtClean="0"/>
              <a:t>الگوریتم آزگر وباربارسگلی </a:t>
            </a:r>
            <a:endParaRPr lang="en-US" sz="2400" dirty="0" smtClean="0"/>
          </a:p>
          <a:p>
            <a:pPr lvl="1"/>
            <a:r>
              <a:rPr lang="ar-SA" dirty="0" smtClean="0"/>
              <a:t>رویه حافظه انطباقی </a:t>
            </a:r>
            <a:endParaRPr lang="en-US" sz="2400" dirty="0" smtClean="0"/>
          </a:p>
          <a:p>
            <a:pPr lvl="1"/>
            <a:r>
              <a:rPr lang="ar-SA" dirty="0" smtClean="0"/>
              <a:t>الگوریتم جستجوی ممنوع(</a:t>
            </a:r>
            <a:r>
              <a:rPr lang="en-US" dirty="0" smtClean="0"/>
              <a:t>TS</a:t>
            </a:r>
            <a:r>
              <a:rPr lang="ar-SA" dirty="0" smtClean="0"/>
              <a:t>)</a:t>
            </a:r>
            <a:endParaRPr lang="en-US" sz="2400" dirty="0" smtClean="0"/>
          </a:p>
          <a:p>
            <a:pPr lvl="0"/>
            <a:r>
              <a:rPr lang="ar-SA" sz="3600" dirty="0" smtClean="0"/>
              <a:t>الگوریتم ژنتیک(</a:t>
            </a:r>
            <a:r>
              <a:rPr lang="en-US" sz="3600" dirty="0" smtClean="0"/>
              <a:t>GA</a:t>
            </a:r>
            <a:r>
              <a:rPr lang="ar-SA" sz="3600" dirty="0" smtClean="0"/>
              <a:t>)</a:t>
            </a:r>
            <a:endParaRPr lang="en-US" sz="3600" dirty="0" smtClean="0"/>
          </a:p>
          <a:p>
            <a:pPr lvl="0"/>
            <a:r>
              <a:rPr lang="ar-SA" sz="3600" dirty="0" smtClean="0"/>
              <a:t>الگوریتم مورچگان (</a:t>
            </a:r>
            <a:r>
              <a:rPr lang="en-US" sz="3600" dirty="0" smtClean="0"/>
              <a:t>AS</a:t>
            </a:r>
            <a:r>
              <a:rPr lang="ar-SA" sz="3600" dirty="0" smtClean="0"/>
              <a:t> )</a:t>
            </a:r>
            <a:endParaRPr lang="en-US" sz="3600" dirty="0" smtClean="0"/>
          </a:p>
          <a:p>
            <a:pPr lvl="0"/>
            <a:r>
              <a:rPr lang="ar-SA" dirty="0" smtClean="0"/>
              <a:t>الگوریتم شبکه های عصبی(</a:t>
            </a:r>
            <a:r>
              <a:rPr lang="en-US" dirty="0" smtClean="0"/>
              <a:t>NN</a:t>
            </a:r>
            <a:r>
              <a:rPr lang="ar-SA" dirty="0" smtClean="0"/>
              <a:t>)</a:t>
            </a:r>
            <a:endParaRPr lang="en-US" dirty="0" smtClean="0"/>
          </a:p>
          <a:p>
            <a:endParaRPr lang="en-US" sz="2800" dirty="0" smtClean="0"/>
          </a:p>
          <a:p>
            <a:endParaRPr lang="en-US" dirty="0"/>
          </a:p>
        </p:txBody>
      </p:sp>
      <p:sp>
        <p:nvSpPr>
          <p:cNvPr id="4" name="Slide Number Placeholder 3"/>
          <p:cNvSpPr>
            <a:spLocks noGrp="1"/>
          </p:cNvSpPr>
          <p:nvPr>
            <p:ph type="sldNum" sz="quarter" idx="12"/>
          </p:nvPr>
        </p:nvSpPr>
        <p:spPr/>
        <p:txBody>
          <a:bodyPr/>
          <a:lstStyle/>
          <a:p>
            <a:fld id="{1195FCE8-A431-46C9-9895-E9E5576EA88A}" type="slidenum">
              <a:rPr lang="en-US" smtClean="0"/>
              <a:pPr/>
              <a:t>74</a:t>
            </a:fld>
            <a:endParaRPr lang="en-US"/>
          </a:p>
        </p:txBody>
      </p:sp>
    </p:spTree>
  </p:cSld>
  <p:clrMapOvr>
    <a:masterClrMapping/>
  </p:clrMapOvr>
  <p:transition>
    <p:zoom/>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943350"/>
            <a:ext cx="7772400" cy="685899"/>
          </a:xfrm>
        </p:spPr>
        <p:style>
          <a:lnRef idx="1">
            <a:schemeClr val="accent5"/>
          </a:lnRef>
          <a:fillRef idx="2">
            <a:schemeClr val="accent5"/>
          </a:fillRef>
          <a:effectRef idx="1">
            <a:schemeClr val="accent5"/>
          </a:effectRef>
          <a:fontRef idx="minor">
            <a:schemeClr val="dk1"/>
          </a:fontRef>
        </p:style>
        <p:txBody>
          <a:bodyPr>
            <a:normAutofit fontScale="90000"/>
          </a:bodyPr>
          <a:lstStyle/>
          <a:p>
            <a:r>
              <a:rPr lang="fa-IR" b="1" dirty="0" smtClean="0"/>
              <a:t>بارانداز متقاطع</a:t>
            </a:r>
            <a:endParaRPr lang="en-US" b="1" dirty="0"/>
          </a:p>
        </p:txBody>
      </p:sp>
      <p:sp>
        <p:nvSpPr>
          <p:cNvPr id="4" name="Slide Number Placeholder 3"/>
          <p:cNvSpPr>
            <a:spLocks noGrp="1"/>
          </p:cNvSpPr>
          <p:nvPr>
            <p:ph type="sldNum" sz="quarter" idx="12"/>
          </p:nvPr>
        </p:nvSpPr>
        <p:spPr/>
        <p:txBody>
          <a:bodyPr/>
          <a:lstStyle/>
          <a:p>
            <a:fld id="{1195FCE8-A431-46C9-9895-E9E5576EA88A}" type="slidenum">
              <a:rPr lang="en-US" smtClean="0"/>
              <a:pPr/>
              <a:t>75</a:t>
            </a:fld>
            <a:endParaRPr lang="en-US"/>
          </a:p>
        </p:txBody>
      </p:sp>
      <p:pic>
        <p:nvPicPr>
          <p:cNvPr id="5" name="Content Placeholder 4" descr="Cross-Dock"/>
          <p:cNvPicPr>
            <a:picLocks/>
          </p:cNvPicPr>
          <p:nvPr/>
        </p:nvPicPr>
        <p:blipFill>
          <a:blip r:embed="rId2"/>
          <a:srcRect/>
          <a:stretch>
            <a:fillRect/>
          </a:stretch>
        </p:blipFill>
        <p:spPr bwMode="auto">
          <a:xfrm>
            <a:off x="0" y="1"/>
            <a:ext cx="9143999" cy="3731672"/>
          </a:xfrm>
          <a:prstGeom prst="rect">
            <a:avLst/>
          </a:prstGeom>
          <a:noFill/>
          <a:ln w="9525">
            <a:noFill/>
            <a:miter lim="800000"/>
            <a:headEnd/>
            <a:tailEnd/>
          </a:ln>
        </p:spPr>
      </p:pic>
    </p:spTree>
  </p:cSld>
  <p:clrMapOvr>
    <a:masterClrMapping/>
  </p:clrMapOvr>
  <p:transition>
    <p:zoom/>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00150"/>
            <a:ext cx="8229600" cy="857250"/>
          </a:xfrm>
        </p:spPr>
        <p:txBody>
          <a:bodyPr>
            <a:noAutofit/>
          </a:bodyPr>
          <a:lstStyle/>
          <a:p>
            <a:r>
              <a:rPr lang="ar-SA" sz="3600" b="1" dirty="0" smtClean="0"/>
              <a:t>سه مورد از اهرم های زنجیره تامین که هنوز به طور کامل یکپارچه نشده اند عبارتند از</a:t>
            </a:r>
            <a:r>
              <a:rPr lang="fa-IR" sz="3600" b="1" dirty="0" smtClean="0"/>
              <a:t>:</a:t>
            </a:r>
            <a:endParaRPr lang="en-US" sz="3600" b="1" dirty="0"/>
          </a:p>
        </p:txBody>
      </p:sp>
      <p:sp>
        <p:nvSpPr>
          <p:cNvPr id="3" name="Content Placeholder 2"/>
          <p:cNvSpPr>
            <a:spLocks noGrp="1"/>
          </p:cNvSpPr>
          <p:nvPr>
            <p:ph idx="1"/>
          </p:nvPr>
        </p:nvSpPr>
        <p:spPr>
          <a:xfrm>
            <a:off x="914400" y="2373660"/>
            <a:ext cx="7086600" cy="2179290"/>
          </a:xfrm>
        </p:spPr>
        <p:style>
          <a:lnRef idx="2">
            <a:schemeClr val="accent1"/>
          </a:lnRef>
          <a:fillRef idx="1">
            <a:schemeClr val="lt1"/>
          </a:fillRef>
          <a:effectRef idx="0">
            <a:schemeClr val="accent1"/>
          </a:effectRef>
          <a:fontRef idx="minor">
            <a:schemeClr val="dk1"/>
          </a:fontRef>
        </p:style>
        <p:txBody>
          <a:bodyPr/>
          <a:lstStyle/>
          <a:p>
            <a:pPr marL="514350" indent="-514350">
              <a:buFont typeface="+mj-lt"/>
              <a:buAutoNum type="arabicPeriod"/>
            </a:pPr>
            <a:r>
              <a:rPr lang="ar-SA" dirty="0" smtClean="0"/>
              <a:t>بهینه سازی شبکه توزیع</a:t>
            </a:r>
            <a:endParaRPr lang="fa-IR" dirty="0" smtClean="0"/>
          </a:p>
          <a:p>
            <a:pPr marL="514350" indent="-514350">
              <a:buFont typeface="+mj-lt"/>
              <a:buAutoNum type="arabicPeriod"/>
            </a:pPr>
            <a:r>
              <a:rPr lang="ar-SA" dirty="0" smtClean="0"/>
              <a:t> ترکیب مح</a:t>
            </a:r>
            <a:r>
              <a:rPr lang="fa-IR" smtClean="0"/>
              <a:t>م</a:t>
            </a:r>
            <a:r>
              <a:rPr lang="ar-SA" smtClean="0"/>
              <a:t>وله </a:t>
            </a:r>
            <a:r>
              <a:rPr lang="ar-SA" dirty="0" smtClean="0"/>
              <a:t>ها </a:t>
            </a:r>
            <a:endParaRPr lang="fa-IR" dirty="0" smtClean="0"/>
          </a:p>
          <a:p>
            <a:pPr marL="514350" indent="-514350">
              <a:buFont typeface="+mj-lt"/>
              <a:buAutoNum type="arabicPeriod"/>
            </a:pPr>
            <a:r>
              <a:rPr lang="ar-SA" dirty="0" smtClean="0"/>
              <a:t> بارانداز متقاطع. </a:t>
            </a:r>
            <a:endParaRPr lang="en-US" dirty="0"/>
          </a:p>
        </p:txBody>
      </p:sp>
      <p:sp>
        <p:nvSpPr>
          <p:cNvPr id="4" name="Slide Number Placeholder 3"/>
          <p:cNvSpPr>
            <a:spLocks noGrp="1"/>
          </p:cNvSpPr>
          <p:nvPr>
            <p:ph type="sldNum" sz="quarter" idx="12"/>
          </p:nvPr>
        </p:nvSpPr>
        <p:spPr/>
        <p:txBody>
          <a:bodyPr/>
          <a:lstStyle/>
          <a:p>
            <a:fld id="{1195FCE8-A431-46C9-9895-E9E5576EA88A}" type="slidenum">
              <a:rPr lang="en-US" smtClean="0"/>
              <a:pPr/>
              <a:t>76</a:t>
            </a:fld>
            <a:endParaRPr lang="en-US"/>
          </a:p>
        </p:txBody>
      </p:sp>
    </p:spTree>
  </p:cSld>
  <p:clrMapOvr>
    <a:masterClrMapping/>
  </p:clrMapOvr>
  <p:transition>
    <p:zoom/>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133350"/>
            <a:ext cx="7010400" cy="857250"/>
          </a:xfrm>
        </p:spPr>
        <p:txBody>
          <a:bodyPr>
            <a:noAutofit/>
          </a:bodyPr>
          <a:lstStyle/>
          <a:p>
            <a:pPr algn="r"/>
            <a:r>
              <a:rPr lang="fa-IR" sz="2800" b="1" dirty="0" smtClean="0"/>
              <a:t>به طور کلی دو نوع سیستم ارسال جریان وجوددارد:</a:t>
            </a:r>
            <a:endParaRPr lang="en-US" sz="2800" b="1" dirty="0"/>
          </a:p>
        </p:txBody>
      </p:sp>
      <p:sp>
        <p:nvSpPr>
          <p:cNvPr id="3" name="Content Placeholder 2"/>
          <p:cNvSpPr>
            <a:spLocks noGrp="1"/>
          </p:cNvSpPr>
          <p:nvPr>
            <p:ph idx="1"/>
          </p:nvPr>
        </p:nvSpPr>
        <p:spPr>
          <a:xfrm>
            <a:off x="1828800" y="1123950"/>
            <a:ext cx="7086600" cy="3124200"/>
          </a:xfrm>
        </p:spPr>
        <p:style>
          <a:lnRef idx="2">
            <a:schemeClr val="accent1"/>
          </a:lnRef>
          <a:fillRef idx="1">
            <a:schemeClr val="lt1"/>
          </a:fillRef>
          <a:effectRef idx="0">
            <a:schemeClr val="accent1"/>
          </a:effectRef>
          <a:fontRef idx="minor">
            <a:schemeClr val="dk1"/>
          </a:fontRef>
        </p:style>
        <p:txBody>
          <a:bodyPr>
            <a:normAutofit lnSpcReduction="10000"/>
          </a:bodyPr>
          <a:lstStyle/>
          <a:p>
            <a:pPr>
              <a:buNone/>
            </a:pPr>
            <a:r>
              <a:rPr lang="fa-IR" sz="2000" b="1" dirty="0" smtClean="0"/>
              <a:t>1)ارسال مستقیم: </a:t>
            </a:r>
            <a:r>
              <a:rPr lang="fa-IR" sz="2000" dirty="0" smtClean="0"/>
              <a:t>جریان به طور مستقیم از مبدا به مقصد ارسال می شود.</a:t>
            </a:r>
          </a:p>
          <a:p>
            <a:pPr lvl="1">
              <a:buNone/>
            </a:pPr>
            <a:r>
              <a:rPr lang="fa-IR" sz="2000" dirty="0" smtClean="0"/>
              <a:t>-حجم جریان زیاد و وجود محدودیت های زمانی در ارسال</a:t>
            </a:r>
          </a:p>
          <a:p>
            <a:pPr lvl="1">
              <a:buNone/>
            </a:pPr>
            <a:endParaRPr lang="fa-IR" sz="2000" dirty="0" smtClean="0"/>
          </a:p>
          <a:p>
            <a:pPr lvl="1">
              <a:buNone/>
            </a:pPr>
            <a:endParaRPr lang="fa-IR" sz="2000" dirty="0" smtClean="0"/>
          </a:p>
          <a:p>
            <a:pPr>
              <a:buNone/>
            </a:pPr>
            <a:r>
              <a:rPr lang="fa-IR" sz="2000" b="1" dirty="0" smtClean="0"/>
              <a:t>2)شبکه هاب:</a:t>
            </a:r>
            <a:r>
              <a:rPr lang="fa-IR" sz="2000" dirty="0" smtClean="0"/>
              <a:t>جریان ها در بخش مرکزی که هاب نام دارد،جمع آوری و مرتب سازی شده و سپس بین مقاصد توزیع می گردد.درواقع هاب ها در یک زنجیره تامین،وظیفه انتقال محصولات از تامین کنندگان به مشتریان و بالعکس را دارند.</a:t>
            </a:r>
          </a:p>
          <a:p>
            <a:pPr lvl="1">
              <a:buNone/>
            </a:pPr>
            <a:r>
              <a:rPr lang="fa-IR" sz="2000" dirty="0" smtClean="0"/>
              <a:t>-در شرایطی که برقراری ارتباط مستقیم بین تمامی نقاط مبدا و مقصد غیر ممکن و یا پرهزینه باشد</a:t>
            </a:r>
            <a:endParaRPr lang="en-US" sz="2000" dirty="0"/>
          </a:p>
        </p:txBody>
      </p:sp>
      <p:sp>
        <p:nvSpPr>
          <p:cNvPr id="4" name="Slide Number Placeholder 3"/>
          <p:cNvSpPr>
            <a:spLocks noGrp="1"/>
          </p:cNvSpPr>
          <p:nvPr>
            <p:ph type="sldNum" sz="quarter" idx="12"/>
          </p:nvPr>
        </p:nvSpPr>
        <p:spPr/>
        <p:txBody>
          <a:bodyPr/>
          <a:lstStyle/>
          <a:p>
            <a:fld id="{1195FCE8-A431-46C9-9895-E9E5576EA88A}" type="slidenum">
              <a:rPr lang="en-US" smtClean="0"/>
              <a:pPr/>
              <a:t>77</a:t>
            </a:fld>
            <a:endParaRPr lang="en-US"/>
          </a:p>
        </p:txBody>
      </p:sp>
    </p:spTree>
  </p:cSld>
  <p:clrMapOvr>
    <a:masterClrMapping/>
  </p:clrMapOvr>
  <p:transition>
    <p:zoom/>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sz="3600" b="1" dirty="0" smtClean="0"/>
              <a:t>تعریف بارانداز متقاطع</a:t>
            </a:r>
            <a:endParaRPr lang="en-US" sz="3600" b="1" dirty="0"/>
          </a:p>
        </p:txBody>
      </p:sp>
      <p:sp>
        <p:nvSpPr>
          <p:cNvPr id="4" name="Slide Number Placeholder 3"/>
          <p:cNvSpPr>
            <a:spLocks noGrp="1"/>
          </p:cNvSpPr>
          <p:nvPr>
            <p:ph type="sldNum" sz="quarter" idx="12"/>
          </p:nvPr>
        </p:nvSpPr>
        <p:spPr/>
        <p:txBody>
          <a:bodyPr/>
          <a:lstStyle/>
          <a:p>
            <a:fld id="{1195FCE8-A431-46C9-9895-E9E5576EA88A}" type="slidenum">
              <a:rPr lang="en-US" smtClean="0"/>
              <a:pPr/>
              <a:t>78</a:t>
            </a:fld>
            <a:endParaRPr lang="en-US"/>
          </a:p>
        </p:txBody>
      </p:sp>
      <p:sp>
        <p:nvSpPr>
          <p:cNvPr id="6" name="Content Placeholder 5"/>
          <p:cNvSpPr>
            <a:spLocks noGrp="1"/>
          </p:cNvSpPr>
          <p:nvPr>
            <p:ph idx="1"/>
          </p:nvPr>
        </p:nvSpPr>
        <p:spPr>
          <a:xfrm>
            <a:off x="1905000" y="1200150"/>
            <a:ext cx="6934200" cy="3581399"/>
          </a:xfrm>
        </p:spPr>
        <p:style>
          <a:lnRef idx="2">
            <a:schemeClr val="accent1"/>
          </a:lnRef>
          <a:fillRef idx="1">
            <a:schemeClr val="lt1"/>
          </a:fillRef>
          <a:effectRef idx="0">
            <a:schemeClr val="accent1"/>
          </a:effectRef>
          <a:fontRef idx="minor">
            <a:schemeClr val="dk1"/>
          </a:fontRef>
        </p:style>
        <p:txBody>
          <a:bodyPr>
            <a:normAutofit fontScale="92500" lnSpcReduction="10000"/>
          </a:bodyPr>
          <a:lstStyle/>
          <a:p>
            <a:r>
              <a:rPr lang="ar-SA" sz="2400" dirty="0" smtClean="0"/>
              <a:t>بارانداز متقاطع (</a:t>
            </a:r>
            <a:r>
              <a:rPr lang="en-US" sz="2400" dirty="0" smtClean="0"/>
              <a:t>Cross dock</a:t>
            </a:r>
            <a:r>
              <a:rPr lang="ar-SA" sz="2400" dirty="0" smtClean="0"/>
              <a:t>) یک استراتژی </a:t>
            </a:r>
            <a:r>
              <a:rPr lang="fa-IR" sz="2400" dirty="0" smtClean="0"/>
              <a:t>ابتکاری و </a:t>
            </a:r>
            <a:r>
              <a:rPr lang="ar-SA" sz="2400" dirty="0" smtClean="0"/>
              <a:t>ارتباطی در انبار داری نوین در سیستم لجستیک </a:t>
            </a:r>
            <a:r>
              <a:rPr lang="fa-IR" sz="2400" dirty="0" smtClean="0"/>
              <a:t>است </a:t>
            </a:r>
            <a:r>
              <a:rPr lang="ar-SA" sz="2400" dirty="0" smtClean="0"/>
              <a:t>که توان زیادی در کنترل هزینه های توزیع و لجستیک داشته و همزمان سطح خدمت رسانی به مشتریان را حفظ می کند</a:t>
            </a:r>
            <a:r>
              <a:rPr lang="fa-IR" sz="2400" dirty="0" smtClean="0"/>
              <a:t>.</a:t>
            </a:r>
          </a:p>
          <a:p>
            <a:endParaRPr lang="fa-IR" sz="2400" dirty="0" smtClean="0"/>
          </a:p>
          <a:p>
            <a:endParaRPr lang="fa-IR" sz="2400" dirty="0" smtClean="0"/>
          </a:p>
          <a:p>
            <a:pPr>
              <a:buNone/>
            </a:pPr>
            <a:endParaRPr lang="fa-IR" sz="2400" dirty="0" smtClean="0"/>
          </a:p>
          <a:p>
            <a:r>
              <a:rPr lang="ar-SA" sz="2400" dirty="0" smtClean="0"/>
              <a:t> بارانداز متقاطع به عنوان یک ترکیب کننده محصولات از محموله های خروجی، که این محموله ها به سادگی می توانند در یک مرکز توزیع چیده و دسته بندی شوند، می باشد</a:t>
            </a:r>
            <a:r>
              <a:rPr lang="fa-IR" sz="2400" dirty="0" smtClean="0"/>
              <a:t>.</a:t>
            </a:r>
          </a:p>
          <a:p>
            <a:endParaRPr lang="fa-IR" sz="2400" dirty="0" smtClean="0"/>
          </a:p>
        </p:txBody>
      </p:sp>
      <p:pic>
        <p:nvPicPr>
          <p:cNvPr id="3074" name="Picture 2" descr="C:\Users\Mehran\Documents\Bluetooth Folder\hqdefault.jpg"/>
          <p:cNvPicPr>
            <a:picLocks noChangeAspect="1" noChangeArrowheads="1"/>
          </p:cNvPicPr>
          <p:nvPr/>
        </p:nvPicPr>
        <p:blipFill>
          <a:blip r:embed="rId2"/>
          <a:srcRect l="10000" t="34667" r="12000" b="34667"/>
          <a:stretch>
            <a:fillRect/>
          </a:stretch>
        </p:blipFill>
        <p:spPr bwMode="auto">
          <a:xfrm>
            <a:off x="2743200" y="2343150"/>
            <a:ext cx="3048000" cy="1051517"/>
          </a:xfrm>
          <a:prstGeom prst="rect">
            <a:avLst/>
          </a:prstGeom>
          <a:ln>
            <a:noFill/>
          </a:ln>
          <a:effectLst>
            <a:softEdge rad="112500"/>
          </a:effectLst>
        </p:spPr>
      </p:pic>
    </p:spTree>
  </p:cSld>
  <p:clrMapOvr>
    <a:masterClrMapping/>
  </p:clrMapOvr>
  <p:transition>
    <p:zoom/>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0"/>
            <a:ext cx="6563072" cy="857250"/>
          </a:xfrm>
        </p:spPr>
        <p:txBody>
          <a:bodyPr>
            <a:normAutofit/>
          </a:bodyPr>
          <a:lstStyle/>
          <a:p>
            <a:pPr algn="ctr"/>
            <a:r>
              <a:rPr lang="fa-IR" sz="3600" b="1" dirty="0" smtClean="0"/>
              <a:t>بارانداز متقاطع</a:t>
            </a:r>
            <a:endParaRPr lang="en-US" sz="3600" b="1" dirty="0"/>
          </a:p>
        </p:txBody>
      </p:sp>
      <p:sp>
        <p:nvSpPr>
          <p:cNvPr id="3" name="Content Placeholder 2"/>
          <p:cNvSpPr>
            <a:spLocks noGrp="1"/>
          </p:cNvSpPr>
          <p:nvPr>
            <p:ph idx="1"/>
          </p:nvPr>
        </p:nvSpPr>
        <p:spPr>
          <a:xfrm>
            <a:off x="2057400" y="1047750"/>
            <a:ext cx="6858000" cy="1371600"/>
          </a:xfrm>
        </p:spPr>
        <p:style>
          <a:lnRef idx="2">
            <a:schemeClr val="accent1"/>
          </a:lnRef>
          <a:fillRef idx="1">
            <a:schemeClr val="lt1"/>
          </a:fillRef>
          <a:effectRef idx="0">
            <a:schemeClr val="accent1"/>
          </a:effectRef>
          <a:fontRef idx="minor">
            <a:schemeClr val="dk1"/>
          </a:fontRef>
        </p:style>
        <p:txBody>
          <a:bodyPr>
            <a:noAutofit/>
          </a:bodyPr>
          <a:lstStyle/>
          <a:p>
            <a:pPr algn="ctr">
              <a:buNone/>
            </a:pPr>
            <a:r>
              <a:rPr lang="fa-IR" sz="1800" dirty="0" smtClean="0"/>
              <a:t>اگر انبار موقتی وجودداشته باشد،کاهش زمان انتظار اتفاق خواهد افتاد و هزینه های نگهداری نیز تحت کنترل می شود.به این صورت که کامیون های ورودی به انبار مستقیما بار خود رابه کامیون های خروجی تحویل داده و هیچ ذخیره سازی صورت نگیرد و یا ذخیره سازی بسیار محدود و موقتی باشد.</a:t>
            </a:r>
          </a:p>
          <a:p>
            <a:pPr>
              <a:buNone/>
            </a:pPr>
            <a:endParaRPr lang="fa-IR" sz="1800" dirty="0" smtClean="0"/>
          </a:p>
        </p:txBody>
      </p:sp>
      <p:sp>
        <p:nvSpPr>
          <p:cNvPr id="4" name="Slide Number Placeholder 3"/>
          <p:cNvSpPr>
            <a:spLocks noGrp="1"/>
          </p:cNvSpPr>
          <p:nvPr>
            <p:ph type="sldNum" sz="quarter" idx="12"/>
          </p:nvPr>
        </p:nvSpPr>
        <p:spPr/>
        <p:txBody>
          <a:bodyPr/>
          <a:lstStyle/>
          <a:p>
            <a:fld id="{1195FCE8-A431-46C9-9895-E9E5576EA88A}" type="slidenum">
              <a:rPr lang="en-US" smtClean="0"/>
              <a:pPr/>
              <a:t>79</a:t>
            </a:fld>
            <a:endParaRPr lang="en-US"/>
          </a:p>
        </p:txBody>
      </p:sp>
      <p:pic>
        <p:nvPicPr>
          <p:cNvPr id="6" name="Picture 5" descr="Cross-dock"/>
          <p:cNvPicPr/>
          <p:nvPr/>
        </p:nvPicPr>
        <p:blipFill>
          <a:blip r:embed="rId2"/>
          <a:srcRect/>
          <a:stretch>
            <a:fillRect/>
          </a:stretch>
        </p:blipFill>
        <p:spPr bwMode="auto">
          <a:xfrm>
            <a:off x="2590800" y="2724150"/>
            <a:ext cx="5638800" cy="2209800"/>
          </a:xfrm>
          <a:prstGeom prst="rect">
            <a:avLst/>
          </a:prstGeom>
          <a:noFill/>
          <a:ln w="9525">
            <a:noFill/>
            <a:miter lim="800000"/>
            <a:headEnd/>
            <a:tailEnd/>
          </a:ln>
        </p:spPr>
      </p:pic>
    </p:spTree>
  </p:cSld>
  <p:clrMapOvr>
    <a:masterClrMapping/>
  </p:clrMapOvr>
  <p:transition>
    <p:zo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3600" b="1" dirty="0" smtClean="0"/>
              <a:t>وسیله نقلیه</a:t>
            </a:r>
            <a:endParaRPr lang="en-US" sz="3600" b="1" dirty="0"/>
          </a:p>
        </p:txBody>
      </p:sp>
      <p:sp>
        <p:nvSpPr>
          <p:cNvPr id="3" name="Content Placeholder 2"/>
          <p:cNvSpPr>
            <a:spLocks noGrp="1"/>
          </p:cNvSpPr>
          <p:nvPr>
            <p:ph idx="1"/>
          </p:nvPr>
        </p:nvSpPr>
        <p:spPr>
          <a:xfrm>
            <a:off x="152400" y="1428750"/>
            <a:ext cx="8839200" cy="1676400"/>
          </a:xfrm>
        </p:spPr>
        <p:style>
          <a:lnRef idx="2">
            <a:schemeClr val="accent5"/>
          </a:lnRef>
          <a:fillRef idx="1">
            <a:schemeClr val="lt1"/>
          </a:fillRef>
          <a:effectRef idx="0">
            <a:schemeClr val="accent5"/>
          </a:effectRef>
          <a:fontRef idx="minor">
            <a:schemeClr val="dk1"/>
          </a:fontRef>
        </p:style>
        <p:txBody>
          <a:bodyPr>
            <a:normAutofit fontScale="92500" lnSpcReduction="20000"/>
          </a:bodyPr>
          <a:lstStyle/>
          <a:p>
            <a:r>
              <a:rPr lang="fa-IR" dirty="0" smtClean="0"/>
              <a:t>یکی دیگر از اجزای اصلی این مساله، وسایل نقلیه می باشند که مستقر در یک یا چند دپوی مرکزی بوده و می بایست به تعدادی از مشتریان که حول دپو پراکنده شده اند ارائه سرویس نمایند.</a:t>
            </a:r>
          </a:p>
          <a:p>
            <a:r>
              <a:rPr lang="fa-IR" dirty="0" smtClean="0">
                <a:solidFill>
                  <a:srgbClr val="FF0000"/>
                </a:solidFill>
              </a:rPr>
              <a:t>(</a:t>
            </a:r>
            <a:r>
              <a:rPr lang="fa-IR" u="sng" dirty="0" smtClean="0">
                <a:solidFill>
                  <a:srgbClr val="FF0000"/>
                </a:solidFill>
              </a:rPr>
              <a:t>تعداد وسیله </a:t>
            </a:r>
            <a:r>
              <a:rPr lang="fa-IR" dirty="0" smtClean="0">
                <a:solidFill>
                  <a:srgbClr val="FF0000"/>
                </a:solidFill>
              </a:rPr>
              <a:t>/ </a:t>
            </a:r>
            <a:r>
              <a:rPr lang="fa-IR" u="sng" dirty="0" smtClean="0">
                <a:solidFill>
                  <a:srgbClr val="FF0000"/>
                </a:solidFill>
              </a:rPr>
              <a:t>نوع وظرفیت آن</a:t>
            </a:r>
            <a:r>
              <a:rPr lang="fa-IR" dirty="0" smtClean="0">
                <a:solidFill>
                  <a:srgbClr val="FF0000"/>
                </a:solidFill>
              </a:rPr>
              <a:t>) </a:t>
            </a:r>
            <a:endParaRPr lang="en-US" dirty="0">
              <a:solidFill>
                <a:srgbClr val="FF0000"/>
              </a:solidFill>
            </a:endParaRPr>
          </a:p>
        </p:txBody>
      </p:sp>
      <p:sp>
        <p:nvSpPr>
          <p:cNvPr id="4" name="Slide Number Placeholder 3"/>
          <p:cNvSpPr>
            <a:spLocks noGrp="1"/>
          </p:cNvSpPr>
          <p:nvPr>
            <p:ph type="sldNum" sz="quarter" idx="12"/>
          </p:nvPr>
        </p:nvSpPr>
        <p:spPr/>
        <p:txBody>
          <a:bodyPr/>
          <a:lstStyle/>
          <a:p>
            <a:fld id="{1195FCE8-A431-46C9-9895-E9E5576EA88A}" type="slidenum">
              <a:rPr lang="en-US" smtClean="0"/>
              <a:pPr/>
              <a:t>8</a:t>
            </a:fld>
            <a:endParaRPr lang="en-US"/>
          </a:p>
        </p:txBody>
      </p:sp>
      <p:pic>
        <p:nvPicPr>
          <p:cNvPr id="2050" name="Picture 2" descr="C:\Users\Mehran\Documents\Bluetooth Folder\ShowImage.jpg"/>
          <p:cNvPicPr>
            <a:picLocks noChangeAspect="1" noChangeArrowheads="1"/>
          </p:cNvPicPr>
          <p:nvPr/>
        </p:nvPicPr>
        <p:blipFill>
          <a:blip r:embed="rId2"/>
          <a:srcRect/>
          <a:stretch>
            <a:fillRect/>
          </a:stretch>
        </p:blipFill>
        <p:spPr bwMode="auto">
          <a:xfrm>
            <a:off x="2438400" y="3257550"/>
            <a:ext cx="3810000" cy="1676400"/>
          </a:xfrm>
          <a:prstGeom prst="rect">
            <a:avLst/>
          </a:prstGeom>
          <a:noFill/>
        </p:spPr>
      </p:pic>
    </p:spTree>
  </p:cSld>
  <p:clrMapOvr>
    <a:masterClrMapping/>
  </p:clrMapOvr>
  <p:transition>
    <p:zoom/>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3728" y="209550"/>
            <a:ext cx="6715472" cy="1371600"/>
          </a:xfrm>
        </p:spPr>
        <p:style>
          <a:lnRef idx="2">
            <a:schemeClr val="accent1"/>
          </a:lnRef>
          <a:fillRef idx="1">
            <a:schemeClr val="lt1"/>
          </a:fillRef>
          <a:effectRef idx="0">
            <a:schemeClr val="accent1"/>
          </a:effectRef>
          <a:fontRef idx="minor">
            <a:schemeClr val="dk1"/>
          </a:fontRef>
        </p:style>
        <p:txBody>
          <a:bodyPr>
            <a:noAutofit/>
          </a:bodyPr>
          <a:lstStyle/>
          <a:p>
            <a:pPr algn="ctr"/>
            <a:r>
              <a:rPr lang="fa-IR" sz="2000" dirty="0" smtClean="0"/>
              <a:t>انتقال محموله ها از کامیون های ورودی به خروجی بدون هیچ گونه انبارش و به طور معمول با صرف زمان کمتر از 24ساعت در بارانداز تقاطعی و گاهی اوقات کمتر از 1 ساعت می باشد.</a:t>
            </a:r>
            <a:endParaRPr lang="en-US" sz="2000" dirty="0"/>
          </a:p>
        </p:txBody>
      </p:sp>
      <p:sp>
        <p:nvSpPr>
          <p:cNvPr id="4" name="Slide Number Placeholder 3"/>
          <p:cNvSpPr>
            <a:spLocks noGrp="1"/>
          </p:cNvSpPr>
          <p:nvPr>
            <p:ph type="sldNum" sz="quarter" idx="12"/>
          </p:nvPr>
        </p:nvSpPr>
        <p:spPr/>
        <p:txBody>
          <a:bodyPr/>
          <a:lstStyle/>
          <a:p>
            <a:fld id="{1195FCE8-A431-46C9-9895-E9E5576EA88A}" type="slidenum">
              <a:rPr lang="en-US" smtClean="0"/>
              <a:pPr/>
              <a:t>80</a:t>
            </a:fld>
            <a:endParaRPr lang="en-US"/>
          </a:p>
        </p:txBody>
      </p:sp>
      <p:pic>
        <p:nvPicPr>
          <p:cNvPr id="5" name="Content Placeholder 4" descr="C:\Users\Mehran\Documents\Bluetooth Folder\dracocrossdockillustration3.jpg"/>
          <p:cNvPicPr>
            <a:picLocks noGrp="1" noChangeAspect="1" noChangeArrowheads="1"/>
          </p:cNvPicPr>
          <p:nvPr>
            <p:ph idx="1"/>
          </p:nvPr>
        </p:nvPicPr>
        <p:blipFill>
          <a:blip r:embed="rId2"/>
          <a:srcRect/>
          <a:stretch>
            <a:fillRect/>
          </a:stretch>
        </p:blipFill>
        <p:spPr bwMode="auto">
          <a:xfrm>
            <a:off x="2068974" y="1731620"/>
            <a:ext cx="6858000" cy="3049929"/>
          </a:xfrm>
          <a:prstGeom prst="rect">
            <a:avLst/>
          </a:prstGeom>
          <a:noFill/>
        </p:spPr>
      </p:pic>
    </p:spTree>
  </p:cSld>
  <p:clrMapOvr>
    <a:masterClrMapping/>
  </p:clrMapOvr>
  <p:transition>
    <p:zoom/>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19150"/>
            <a:ext cx="8229600" cy="857250"/>
          </a:xfrm>
        </p:spPr>
        <p:txBody>
          <a:bodyPr>
            <a:normAutofit/>
          </a:bodyPr>
          <a:lstStyle/>
          <a:p>
            <a:r>
              <a:rPr lang="fa-IR" sz="2800" b="1" dirty="0" smtClean="0"/>
              <a:t>سیستم انبار متقاطع عموما به صورت زیر عمل می کند:</a:t>
            </a:r>
            <a:endParaRPr lang="en-US" sz="2800" b="1" dirty="0"/>
          </a:p>
        </p:txBody>
      </p:sp>
      <p:sp>
        <p:nvSpPr>
          <p:cNvPr id="3" name="Content Placeholder 2"/>
          <p:cNvSpPr>
            <a:spLocks noGrp="1"/>
          </p:cNvSpPr>
          <p:nvPr>
            <p:ph idx="1"/>
          </p:nvPr>
        </p:nvSpPr>
        <p:spPr>
          <a:xfrm>
            <a:off x="152400" y="1657350"/>
            <a:ext cx="8763000" cy="3352800"/>
          </a:xfrm>
        </p:spPr>
        <p:style>
          <a:lnRef idx="2">
            <a:schemeClr val="accent1"/>
          </a:lnRef>
          <a:fillRef idx="1">
            <a:schemeClr val="lt1"/>
          </a:fillRef>
          <a:effectRef idx="0">
            <a:schemeClr val="accent1"/>
          </a:effectRef>
          <a:fontRef idx="minor">
            <a:schemeClr val="dk1"/>
          </a:fontRef>
        </p:style>
        <p:txBody>
          <a:bodyPr>
            <a:normAutofit/>
          </a:bodyPr>
          <a:lstStyle/>
          <a:p>
            <a:pPr marL="342900" indent="-342900" algn="r">
              <a:buFont typeface="+mj-lt"/>
              <a:buAutoNum type="arabicPeriod"/>
            </a:pPr>
            <a:r>
              <a:rPr lang="fa-IR" sz="1800" dirty="0" smtClean="0"/>
              <a:t>محصولات(بسته ها،کارتن ها،جعبه ها و...)به مرکز توزیع رسیده و در سکوهای دریافت اصلاح و اسکن می شوند. در بعضی از سیستم های انبار متقاطع محصولات در سکوی دریافت وزن شده،اندازه گیری می شوند و برچسب می خورند.</a:t>
            </a:r>
          </a:p>
          <a:p>
            <a:pPr marL="342900" indent="-342900" algn="r">
              <a:buFont typeface="+mj-lt"/>
              <a:buAutoNum type="arabicPeriod"/>
            </a:pPr>
            <a:r>
              <a:rPr lang="fa-IR" sz="1800" dirty="0" smtClean="0"/>
              <a:t>محصولات در سیستم های طبقه بندی قرار می گیرند که متناسب با مقصدشان دسته بندی می شوند.</a:t>
            </a:r>
          </a:p>
          <a:p>
            <a:pPr marL="342900" indent="-342900" algn="r">
              <a:buFont typeface="+mj-lt"/>
              <a:buAutoNum type="arabicPeriod"/>
            </a:pPr>
            <a:r>
              <a:rPr lang="fa-IR" sz="1800" dirty="0" smtClean="0"/>
              <a:t>محصولات پردازش شده در مکان های مناسب روی سکوهای ارسال قرار می گیرند و پس از بارگیری مرکز توزیع را ترک می کنند.</a:t>
            </a:r>
            <a:endParaRPr lang="en-US" sz="1800" dirty="0"/>
          </a:p>
        </p:txBody>
      </p:sp>
      <p:sp>
        <p:nvSpPr>
          <p:cNvPr id="4" name="Slide Number Placeholder 3"/>
          <p:cNvSpPr>
            <a:spLocks noGrp="1"/>
          </p:cNvSpPr>
          <p:nvPr>
            <p:ph type="sldNum" sz="quarter" idx="12"/>
          </p:nvPr>
        </p:nvSpPr>
        <p:spPr/>
        <p:txBody>
          <a:bodyPr/>
          <a:lstStyle/>
          <a:p>
            <a:fld id="{1195FCE8-A431-46C9-9895-E9E5576EA88A}" type="slidenum">
              <a:rPr lang="en-US" smtClean="0"/>
              <a:pPr/>
              <a:t>81</a:t>
            </a:fld>
            <a:endParaRPr lang="en-US"/>
          </a:p>
        </p:txBody>
      </p:sp>
      <p:pic>
        <p:nvPicPr>
          <p:cNvPr id="25602" name="Picture 2" descr="C:\Users\Mehran\Documents\Bluetooth Folder\Screenshot_2016-11-17-18-25-03-1.png"/>
          <p:cNvPicPr>
            <a:picLocks noChangeAspect="1" noChangeArrowheads="1"/>
          </p:cNvPicPr>
          <p:nvPr/>
        </p:nvPicPr>
        <p:blipFill>
          <a:blip r:embed="rId2"/>
          <a:srcRect l="16000" r="14667"/>
          <a:stretch>
            <a:fillRect/>
          </a:stretch>
        </p:blipFill>
        <p:spPr bwMode="auto">
          <a:xfrm>
            <a:off x="914400" y="3333750"/>
            <a:ext cx="5486400" cy="1524000"/>
          </a:xfrm>
          <a:prstGeom prst="rect">
            <a:avLst/>
          </a:prstGeom>
          <a:ln>
            <a:noFill/>
          </a:ln>
          <a:effectLst>
            <a:softEdge rad="112500"/>
          </a:effectLst>
        </p:spPr>
      </p:pic>
    </p:spTree>
  </p:cSld>
  <p:clrMapOvr>
    <a:masterClrMapping/>
  </p:clrMapOvr>
  <p:transition>
    <p:zoom/>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195FCE8-A431-46C9-9895-E9E5576EA88A}" type="slidenum">
              <a:rPr lang="en-US" smtClean="0"/>
              <a:pPr/>
              <a:t>82</a:t>
            </a:fld>
            <a:endParaRPr lang="en-US"/>
          </a:p>
        </p:txBody>
      </p:sp>
      <p:pic>
        <p:nvPicPr>
          <p:cNvPr id="6" name="Picture 3" descr="C:\Users\Mehran\Documents\Bluetooth Folder\cross-docking-1.jpg"/>
          <p:cNvPicPr>
            <a:picLocks noChangeAspect="1" noChangeArrowheads="1"/>
          </p:cNvPicPr>
          <p:nvPr/>
        </p:nvPicPr>
        <p:blipFill>
          <a:blip r:embed="rId2"/>
          <a:srcRect/>
          <a:stretch>
            <a:fillRect/>
          </a:stretch>
        </p:blipFill>
        <p:spPr bwMode="auto">
          <a:xfrm>
            <a:off x="4648200" y="2190750"/>
            <a:ext cx="4267200" cy="2809875"/>
          </a:xfrm>
          <a:prstGeom prst="rect">
            <a:avLst/>
          </a:prstGeom>
          <a:noFill/>
        </p:spPr>
      </p:pic>
      <p:pic>
        <p:nvPicPr>
          <p:cNvPr id="4098" name="Picture 2" descr="C:\Users\Mehran\Documents\Bluetooth Folder\images-2.jpg"/>
          <p:cNvPicPr>
            <a:picLocks noChangeAspect="1" noChangeArrowheads="1"/>
          </p:cNvPicPr>
          <p:nvPr/>
        </p:nvPicPr>
        <p:blipFill>
          <a:blip r:embed="rId3"/>
          <a:srcRect/>
          <a:stretch>
            <a:fillRect/>
          </a:stretch>
        </p:blipFill>
        <p:spPr bwMode="auto">
          <a:xfrm>
            <a:off x="228600" y="2190749"/>
            <a:ext cx="4114799" cy="2797341"/>
          </a:xfrm>
          <a:prstGeom prst="rect">
            <a:avLst/>
          </a:prstGeom>
          <a:noFill/>
        </p:spPr>
      </p:pic>
      <p:sp>
        <p:nvSpPr>
          <p:cNvPr id="8" name="TextBox 7"/>
          <p:cNvSpPr txBox="1"/>
          <p:nvPr/>
        </p:nvSpPr>
        <p:spPr>
          <a:xfrm>
            <a:off x="152400" y="895350"/>
            <a:ext cx="8839200" cy="120032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ar-SA" sz="2400" dirty="0" smtClean="0"/>
              <a:t>بارانداز متقاطع </a:t>
            </a:r>
            <a:r>
              <a:rPr lang="ar-SA" sz="2400" dirty="0" smtClean="0">
                <a:solidFill>
                  <a:srgbClr val="FF0000"/>
                </a:solidFill>
              </a:rPr>
              <a:t>یکی از ابزارهای ناب سازی لجستیک </a:t>
            </a:r>
            <a:r>
              <a:rPr lang="ar-SA" sz="2400" dirty="0" smtClean="0"/>
              <a:t>بوده که برای یکی کردن بارها درطول حلقه های جایگزینی از آن استفاده می شود.</a:t>
            </a:r>
            <a:endParaRPr lang="fa-IR" sz="2400" dirty="0" smtClean="0"/>
          </a:p>
          <a:p>
            <a:pPr algn="ctr"/>
            <a:r>
              <a:rPr lang="ar-SA" sz="2400" dirty="0" smtClean="0"/>
              <a:t> بارانداز متقاطع، فرایند حرکت محصول از طریق مراکز توزیع، بدون انبارش می باشد.</a:t>
            </a:r>
            <a:endParaRPr lang="fa-IR" sz="2400" dirty="0" smtClean="0"/>
          </a:p>
        </p:txBody>
      </p:sp>
    </p:spTree>
  </p:cSld>
  <p:clrMapOvr>
    <a:masterClrMapping/>
  </p:clrMapOvr>
  <p:transition>
    <p:zoom/>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123950"/>
            <a:ext cx="8229600" cy="1447800"/>
          </a:xfrm>
        </p:spPr>
        <p:style>
          <a:lnRef idx="2">
            <a:schemeClr val="accent1"/>
          </a:lnRef>
          <a:fillRef idx="1">
            <a:schemeClr val="lt1"/>
          </a:fillRef>
          <a:effectRef idx="0">
            <a:schemeClr val="accent1"/>
          </a:effectRef>
          <a:fontRef idx="minor">
            <a:schemeClr val="dk1"/>
          </a:fontRef>
        </p:style>
        <p:txBody>
          <a:bodyPr>
            <a:normAutofit/>
          </a:bodyPr>
          <a:lstStyle/>
          <a:p>
            <a:r>
              <a:rPr lang="fa-IR" sz="2400" dirty="0" smtClean="0"/>
              <a:t>اگرچه بارانداز متقاطع  در دهه 1980توسط والمارت مورد استفاده قرارگرفت،اما در چندسال اخیرتنهااز طرف مراکز آکادمیک توجه بیشتری داشته است. برای مثال بیش از 85% مقالات مراکز علمی از سال 2004 شروع شده اند.</a:t>
            </a:r>
            <a:endParaRPr lang="en-US" sz="2400" dirty="0"/>
          </a:p>
        </p:txBody>
      </p:sp>
      <p:sp>
        <p:nvSpPr>
          <p:cNvPr id="4" name="Slide Number Placeholder 3"/>
          <p:cNvSpPr>
            <a:spLocks noGrp="1"/>
          </p:cNvSpPr>
          <p:nvPr>
            <p:ph type="sldNum" sz="quarter" idx="12"/>
          </p:nvPr>
        </p:nvSpPr>
        <p:spPr/>
        <p:txBody>
          <a:bodyPr/>
          <a:lstStyle/>
          <a:p>
            <a:fld id="{1195FCE8-A431-46C9-9895-E9E5576EA88A}" type="slidenum">
              <a:rPr lang="en-US" smtClean="0"/>
              <a:pPr/>
              <a:t>83</a:t>
            </a:fld>
            <a:endParaRPr lang="en-US"/>
          </a:p>
        </p:txBody>
      </p:sp>
      <p:pic>
        <p:nvPicPr>
          <p:cNvPr id="6146" name="Picture 2" descr="C:\Users\Mehran\Documents\Bluetooth Folder\XDOCK08.jpg"/>
          <p:cNvPicPr>
            <a:picLocks noChangeAspect="1" noChangeArrowheads="1"/>
          </p:cNvPicPr>
          <p:nvPr/>
        </p:nvPicPr>
        <p:blipFill>
          <a:blip r:embed="rId2"/>
          <a:srcRect/>
          <a:stretch>
            <a:fillRect/>
          </a:stretch>
        </p:blipFill>
        <p:spPr bwMode="auto">
          <a:xfrm>
            <a:off x="838200" y="2724150"/>
            <a:ext cx="7315200" cy="2286000"/>
          </a:xfrm>
          <a:prstGeom prst="rect">
            <a:avLst/>
          </a:prstGeom>
          <a:noFill/>
        </p:spPr>
      </p:pic>
    </p:spTree>
  </p:cSld>
  <p:clrMapOvr>
    <a:masterClrMapping/>
  </p:clrMapOvr>
  <p:transition>
    <p:zoom/>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195FCE8-A431-46C9-9895-E9E5576EA88A}" type="slidenum">
              <a:rPr lang="en-US" smtClean="0"/>
              <a:pPr/>
              <a:t>84</a:t>
            </a:fld>
            <a:endParaRPr lang="en-US"/>
          </a:p>
        </p:txBody>
      </p:sp>
      <p:sp>
        <p:nvSpPr>
          <p:cNvPr id="5" name="Title 1"/>
          <p:cNvSpPr>
            <a:spLocks noGrp="1"/>
          </p:cNvSpPr>
          <p:nvPr>
            <p:ph type="title"/>
          </p:nvPr>
        </p:nvSpPr>
        <p:spPr>
          <a:xfrm>
            <a:off x="2133600" y="0"/>
            <a:ext cx="6563072" cy="857250"/>
          </a:xfrm>
        </p:spPr>
        <p:txBody>
          <a:bodyPr>
            <a:normAutofit/>
          </a:bodyPr>
          <a:lstStyle/>
          <a:p>
            <a:pPr algn="r"/>
            <a:r>
              <a:rPr lang="fa-IR" sz="3600" b="1" dirty="0" smtClean="0"/>
              <a:t>بارانداز متقاطع برای چه کالاهایی است؟</a:t>
            </a:r>
            <a:endParaRPr lang="en-US" sz="3600" b="1" dirty="0"/>
          </a:p>
        </p:txBody>
      </p:sp>
      <p:sp>
        <p:nvSpPr>
          <p:cNvPr id="6" name="Content Placeholder 2"/>
          <p:cNvSpPr>
            <a:spLocks noGrp="1"/>
          </p:cNvSpPr>
          <p:nvPr>
            <p:ph idx="1"/>
          </p:nvPr>
        </p:nvSpPr>
        <p:spPr>
          <a:xfrm>
            <a:off x="2133600" y="895350"/>
            <a:ext cx="6563072" cy="2514599"/>
          </a:xfrm>
        </p:spPr>
        <p:style>
          <a:lnRef idx="2">
            <a:schemeClr val="accent1"/>
          </a:lnRef>
          <a:fillRef idx="1">
            <a:schemeClr val="lt1"/>
          </a:fillRef>
          <a:effectRef idx="0">
            <a:schemeClr val="accent1"/>
          </a:effectRef>
          <a:fontRef idx="minor">
            <a:schemeClr val="dk1"/>
          </a:fontRef>
        </p:style>
        <p:txBody>
          <a:bodyPr>
            <a:normAutofit fontScale="55000" lnSpcReduction="20000"/>
          </a:bodyPr>
          <a:lstStyle/>
          <a:p>
            <a:r>
              <a:rPr lang="ar-SA" dirty="0" smtClean="0"/>
              <a:t>اقلامی که بیشتر مناسب این استراتژی است، اقلامی هستند که </a:t>
            </a:r>
            <a:r>
              <a:rPr lang="ar-SA" dirty="0" smtClean="0">
                <a:solidFill>
                  <a:srgbClr val="FF0000"/>
                </a:solidFill>
              </a:rPr>
              <a:t>دارای نرخ تقاضای تقریبا ثابت و پایدار </a:t>
            </a:r>
            <a:r>
              <a:rPr lang="ar-SA" dirty="0" smtClean="0"/>
              <a:t>می باشد</a:t>
            </a:r>
            <a:r>
              <a:rPr lang="fa-IR" dirty="0" smtClean="0"/>
              <a:t> </a:t>
            </a:r>
            <a:r>
              <a:rPr lang="ar-SA" dirty="0" smtClean="0"/>
              <a:t>به عبارتی، </a:t>
            </a:r>
            <a:r>
              <a:rPr lang="ar-SA" dirty="0" smtClean="0">
                <a:solidFill>
                  <a:srgbClr val="FF0000"/>
                </a:solidFill>
              </a:rPr>
              <a:t>اقلامی که باید فوراً مصرف شوند</a:t>
            </a:r>
            <a:r>
              <a:rPr lang="ar-SA" dirty="0" smtClean="0"/>
              <a:t>، در این دسته قرار می گیرند. برای اقلام فاسد شدنی و کالاهای سرد( یخ زده )، چون مشتریان نمی توانند از این کالاها به مقدار زیاد خریداری و نگهداری کنند، مجبورند به طور منظم خرید کنند</a:t>
            </a:r>
            <a:r>
              <a:rPr lang="fa-IR" dirty="0" smtClean="0"/>
              <a:t>.</a:t>
            </a:r>
          </a:p>
          <a:p>
            <a:endParaRPr lang="fa-IR" dirty="0" smtClean="0"/>
          </a:p>
          <a:p>
            <a:r>
              <a:rPr lang="ar-SA" dirty="0" smtClean="0"/>
              <a:t>انبارداری و ترابری نیازمند محصولاتی است که دارای تقاضای ثابت و قابلیت پیش بینی زیاد باشد که به تبع آن، برنامه ریزی و اجرای بارانداز متقاطع برای چنین محصولاتی آسان تر است. این محصولات، در سطوح مراکز توزیع و خرده فروشی نیازمند ذخیره اطمینان</a:t>
            </a:r>
            <a:r>
              <a:rPr lang="fa-IR" dirty="0" smtClean="0"/>
              <a:t> </a:t>
            </a:r>
            <a:r>
              <a:rPr lang="ar-SA" dirty="0" smtClean="0"/>
              <a:t>های کمتری می باشند</a:t>
            </a:r>
            <a:r>
              <a:rPr lang="fa-IR" dirty="0" smtClean="0"/>
              <a:t>.</a:t>
            </a:r>
            <a:endParaRPr lang="en-US" dirty="0" smtClean="0"/>
          </a:p>
          <a:p>
            <a:endParaRPr lang="en-US" dirty="0"/>
          </a:p>
        </p:txBody>
      </p:sp>
      <p:pic>
        <p:nvPicPr>
          <p:cNvPr id="7" name="Picture 2" descr="C:\Users\Mehran\Documents\Bluetooth Folder\images-8.jpg"/>
          <p:cNvPicPr>
            <a:picLocks noChangeAspect="1" noChangeArrowheads="1"/>
          </p:cNvPicPr>
          <p:nvPr/>
        </p:nvPicPr>
        <p:blipFill>
          <a:blip r:embed="rId2"/>
          <a:srcRect/>
          <a:stretch>
            <a:fillRect/>
          </a:stretch>
        </p:blipFill>
        <p:spPr bwMode="auto">
          <a:xfrm>
            <a:off x="2590800" y="3562350"/>
            <a:ext cx="5638800" cy="1447800"/>
          </a:xfrm>
          <a:prstGeom prst="rect">
            <a:avLst/>
          </a:prstGeom>
          <a:noFill/>
        </p:spPr>
      </p:pic>
    </p:spTree>
  </p:cSld>
  <p:clrMapOvr>
    <a:masterClrMapping/>
  </p:clrMapOvr>
  <p:transition>
    <p:zoom/>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209550"/>
            <a:ext cx="6563072" cy="857250"/>
          </a:xfrm>
        </p:spPr>
        <p:txBody>
          <a:bodyPr>
            <a:normAutofit/>
          </a:bodyPr>
          <a:lstStyle/>
          <a:p>
            <a:pPr algn="r"/>
            <a:r>
              <a:rPr lang="fa-IR" sz="3600" b="1" dirty="0" smtClean="0"/>
              <a:t>هدف بارانداز متقاطع:</a:t>
            </a:r>
            <a:endParaRPr lang="en-US" sz="3600" b="1" dirty="0"/>
          </a:p>
        </p:txBody>
      </p:sp>
      <p:sp>
        <p:nvSpPr>
          <p:cNvPr id="4" name="Slide Number Placeholder 3"/>
          <p:cNvSpPr>
            <a:spLocks noGrp="1"/>
          </p:cNvSpPr>
          <p:nvPr>
            <p:ph type="sldNum" sz="quarter" idx="12"/>
          </p:nvPr>
        </p:nvSpPr>
        <p:spPr/>
        <p:txBody>
          <a:bodyPr/>
          <a:lstStyle/>
          <a:p>
            <a:fld id="{1195FCE8-A431-46C9-9895-E9E5576EA88A}" type="slidenum">
              <a:rPr lang="en-US" smtClean="0"/>
              <a:pPr/>
              <a:t>85</a:t>
            </a:fld>
            <a:endParaRPr lang="en-US"/>
          </a:p>
        </p:txBody>
      </p:sp>
      <p:sp>
        <p:nvSpPr>
          <p:cNvPr id="5" name="Content Placeholder 4"/>
          <p:cNvSpPr txBox="1">
            <a:spLocks noGrp="1"/>
          </p:cNvSpPr>
          <p:nvPr>
            <p:ph idx="1"/>
          </p:nvPr>
        </p:nvSpPr>
        <p:spPr>
          <a:xfrm>
            <a:off x="1905000" y="1200150"/>
            <a:ext cx="6934200" cy="181588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r" rtl="1">
              <a:buNone/>
            </a:pPr>
            <a:r>
              <a:rPr lang="ar-SA" sz="2800" dirty="0" smtClean="0"/>
              <a:t>هدف بارانداز متقاطع کاهش هزینه و بهبود خدمات به مشتری از طریق جریان مستمر اقلام از مبدا به مقصد می باشد</a:t>
            </a:r>
            <a:r>
              <a:rPr lang="fa-IR" sz="2800" dirty="0" smtClean="0"/>
              <a:t>.</a:t>
            </a:r>
            <a:r>
              <a:rPr lang="ar-SA" sz="2800" dirty="0" smtClean="0"/>
              <a:t/>
            </a:r>
            <a:br>
              <a:rPr lang="ar-SA" sz="2800" dirty="0" smtClean="0"/>
            </a:br>
            <a:endParaRPr lang="en-US" sz="2800" dirty="0"/>
          </a:p>
        </p:txBody>
      </p:sp>
      <p:pic>
        <p:nvPicPr>
          <p:cNvPr id="2050" name="Picture 2" descr="C:\Users\Mehran\Documents\Bluetooth Folder\images-1.jpg"/>
          <p:cNvPicPr>
            <a:picLocks noChangeAspect="1" noChangeArrowheads="1"/>
          </p:cNvPicPr>
          <p:nvPr/>
        </p:nvPicPr>
        <p:blipFill>
          <a:blip r:embed="rId2"/>
          <a:srcRect/>
          <a:stretch>
            <a:fillRect/>
          </a:stretch>
        </p:blipFill>
        <p:spPr bwMode="auto">
          <a:xfrm>
            <a:off x="2743200" y="3105150"/>
            <a:ext cx="5334000" cy="2038350"/>
          </a:xfrm>
          <a:prstGeom prst="rect">
            <a:avLst/>
          </a:prstGeom>
          <a:ln>
            <a:noFill/>
          </a:ln>
          <a:effectLst>
            <a:softEdge rad="112500"/>
          </a:effectLst>
        </p:spPr>
      </p:pic>
    </p:spTree>
  </p:cSld>
  <p:clrMapOvr>
    <a:masterClrMapping/>
  </p:clrMapOvr>
  <p:transition>
    <p:zoom/>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3600" b="1" dirty="0" smtClean="0"/>
              <a:t>تفاوت با انبارداری سنتی</a:t>
            </a:r>
            <a:endParaRPr lang="en-US" sz="3600" b="1" dirty="0"/>
          </a:p>
        </p:txBody>
      </p:sp>
      <p:sp>
        <p:nvSpPr>
          <p:cNvPr id="3" name="Content Placeholder 2"/>
          <p:cNvSpPr>
            <a:spLocks noGrp="1"/>
          </p:cNvSpPr>
          <p:nvPr>
            <p:ph idx="1"/>
          </p:nvPr>
        </p:nvSpPr>
        <p:spPr>
          <a:xfrm>
            <a:off x="152400" y="1581150"/>
            <a:ext cx="8610600" cy="1371600"/>
          </a:xfrm>
        </p:spPr>
        <p:style>
          <a:lnRef idx="2">
            <a:schemeClr val="accent1"/>
          </a:lnRef>
          <a:fillRef idx="1">
            <a:schemeClr val="lt1"/>
          </a:fillRef>
          <a:effectRef idx="0">
            <a:schemeClr val="accent1"/>
          </a:effectRef>
          <a:fontRef idx="minor">
            <a:schemeClr val="dk1"/>
          </a:fontRef>
        </p:style>
        <p:txBody>
          <a:bodyPr>
            <a:noAutofit/>
          </a:bodyPr>
          <a:lstStyle/>
          <a:p>
            <a:r>
              <a:rPr lang="ar-SA" sz="2000" dirty="0" smtClean="0"/>
              <a:t>بارانداز متقاطع نه تنها کالای مشتریان را تامین می</a:t>
            </a:r>
            <a:r>
              <a:rPr lang="fa-IR" sz="2000" dirty="0" smtClean="0"/>
              <a:t> </a:t>
            </a:r>
            <a:r>
              <a:rPr lang="ar-SA" sz="2000" dirty="0" smtClean="0"/>
              <a:t>کند</a:t>
            </a:r>
            <a:r>
              <a:rPr lang="fa-IR" sz="2000" dirty="0" smtClean="0"/>
              <a:t>،</a:t>
            </a:r>
            <a:r>
              <a:rPr lang="ar-SA" sz="2000" dirty="0" smtClean="0"/>
              <a:t> بلکه مزایای زیادی را نسبت به انبارداری سنتی از قبیل</a:t>
            </a:r>
            <a:r>
              <a:rPr lang="fa-IR" sz="2000" dirty="0" smtClean="0"/>
              <a:t>:</a:t>
            </a:r>
          </a:p>
          <a:p>
            <a:r>
              <a:rPr lang="ar-SA" sz="2000" dirty="0" smtClean="0"/>
              <a:t> کاهش سرمایه موجودی ها، کاهش فضای انبارش، کاهش هزینه های جابجایی و زمان سیکل کاری ایجاد می کند.</a:t>
            </a:r>
            <a:endParaRPr lang="fa-IR" sz="2000" dirty="0" smtClean="0"/>
          </a:p>
          <a:p>
            <a:r>
              <a:rPr lang="ar-SA" sz="2000" dirty="0" smtClean="0"/>
              <a:t/>
            </a:r>
            <a:br>
              <a:rPr lang="ar-SA" sz="2000" dirty="0" smtClean="0"/>
            </a:br>
            <a:endParaRPr lang="en-US" sz="2000" dirty="0"/>
          </a:p>
        </p:txBody>
      </p:sp>
      <p:sp>
        <p:nvSpPr>
          <p:cNvPr id="4" name="Slide Number Placeholder 3"/>
          <p:cNvSpPr>
            <a:spLocks noGrp="1"/>
          </p:cNvSpPr>
          <p:nvPr>
            <p:ph type="sldNum" sz="quarter" idx="12"/>
          </p:nvPr>
        </p:nvSpPr>
        <p:spPr/>
        <p:txBody>
          <a:bodyPr/>
          <a:lstStyle/>
          <a:p>
            <a:fld id="{1195FCE8-A431-46C9-9895-E9E5576EA88A}" type="slidenum">
              <a:rPr lang="en-US" smtClean="0"/>
              <a:pPr/>
              <a:t>86</a:t>
            </a:fld>
            <a:endParaRPr lang="en-US"/>
          </a:p>
        </p:txBody>
      </p:sp>
      <p:pic>
        <p:nvPicPr>
          <p:cNvPr id="5" name="Picture 2" descr="C:\Users\Mehran\Documents\Bluetooth Folder\img_services_crossdocking2.jpg"/>
          <p:cNvPicPr>
            <a:picLocks noChangeAspect="1" noChangeArrowheads="1"/>
          </p:cNvPicPr>
          <p:nvPr/>
        </p:nvPicPr>
        <p:blipFill>
          <a:blip r:embed="rId3"/>
          <a:srcRect/>
          <a:stretch>
            <a:fillRect/>
          </a:stretch>
        </p:blipFill>
        <p:spPr bwMode="auto">
          <a:xfrm>
            <a:off x="304800" y="3105150"/>
            <a:ext cx="8458200" cy="2038350"/>
          </a:xfrm>
          <a:prstGeom prst="rect">
            <a:avLst/>
          </a:prstGeom>
          <a:noFill/>
        </p:spPr>
      </p:pic>
    </p:spTree>
  </p:cSld>
  <p:clrMapOvr>
    <a:masterClrMapping/>
  </p:clrMapOvr>
  <p:transition>
    <p:zoom/>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Slide Number Placeholder 3"/>
          <p:cNvSpPr>
            <a:spLocks noGrp="1"/>
          </p:cNvSpPr>
          <p:nvPr>
            <p:ph type="sldNum" sz="quarter" idx="12"/>
          </p:nvPr>
        </p:nvSpPr>
        <p:spPr/>
        <p:txBody>
          <a:bodyPr/>
          <a:lstStyle/>
          <a:p>
            <a:fld id="{1195FCE8-A431-46C9-9895-E9E5576EA88A}" type="slidenum">
              <a:rPr lang="en-US" smtClean="0"/>
              <a:pPr/>
              <a:t>87</a:t>
            </a:fld>
            <a:endParaRPr lang="en-US"/>
          </a:p>
        </p:txBody>
      </p:sp>
      <p:pic>
        <p:nvPicPr>
          <p:cNvPr id="7170" name="Picture 2" descr="C:\Users\Mehran\Documents\Bluetooth Folder\Cross-Docking.jpg"/>
          <p:cNvPicPr>
            <a:picLocks noGrp="1" noChangeAspect="1" noChangeArrowheads="1"/>
          </p:cNvPicPr>
          <p:nvPr>
            <p:ph idx="1"/>
          </p:nvPr>
        </p:nvPicPr>
        <p:blipFill>
          <a:blip r:embed="rId2"/>
          <a:srcRect/>
          <a:stretch>
            <a:fillRect/>
          </a:stretch>
        </p:blipFill>
        <p:spPr bwMode="auto">
          <a:xfrm>
            <a:off x="0" y="0"/>
            <a:ext cx="9144000" cy="5143500"/>
          </a:xfrm>
          <a:prstGeom prst="rect">
            <a:avLst/>
          </a:prstGeom>
          <a:noFill/>
        </p:spPr>
      </p:pic>
    </p:spTree>
  </p:cSld>
  <p:clrMapOvr>
    <a:masterClrMapping/>
  </p:clrMapOvr>
  <p:transition>
    <p:zoom/>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205979"/>
            <a:ext cx="7239000" cy="613171"/>
          </a:xfrm>
        </p:spPr>
        <p:txBody>
          <a:bodyPr>
            <a:noAutofit/>
          </a:bodyPr>
          <a:lstStyle/>
          <a:p>
            <a:pPr algn="ctr"/>
            <a:r>
              <a:rPr lang="ar-SA" sz="2800" b="1" dirty="0" smtClean="0"/>
              <a:t>تفاوت بارانداز متقاطع با ارسال محموله به صورت مستقیم</a:t>
            </a:r>
            <a:r>
              <a:rPr lang="en-US" sz="2800" b="1" dirty="0" smtClean="0"/>
              <a:t/>
            </a:r>
            <a:br>
              <a:rPr lang="en-US" sz="2800" b="1" dirty="0" smtClean="0"/>
            </a:br>
            <a:endParaRPr lang="en-US" sz="2800" b="1" dirty="0"/>
          </a:p>
        </p:txBody>
      </p:sp>
      <p:sp>
        <p:nvSpPr>
          <p:cNvPr id="3" name="Content Placeholder 2"/>
          <p:cNvSpPr>
            <a:spLocks noGrp="1"/>
          </p:cNvSpPr>
          <p:nvPr>
            <p:ph idx="1"/>
          </p:nvPr>
        </p:nvSpPr>
        <p:spPr>
          <a:xfrm>
            <a:off x="1905000" y="819150"/>
            <a:ext cx="7086600" cy="1600200"/>
          </a:xfrm>
        </p:spPr>
        <p:style>
          <a:lnRef idx="2">
            <a:schemeClr val="accent1"/>
          </a:lnRef>
          <a:fillRef idx="1">
            <a:schemeClr val="lt1"/>
          </a:fillRef>
          <a:effectRef idx="0">
            <a:schemeClr val="accent1"/>
          </a:effectRef>
          <a:fontRef idx="minor">
            <a:schemeClr val="dk1"/>
          </a:fontRef>
        </p:style>
        <p:txBody>
          <a:bodyPr>
            <a:normAutofit fontScale="70000" lnSpcReduction="20000"/>
          </a:bodyPr>
          <a:lstStyle/>
          <a:p>
            <a:pPr>
              <a:buNone/>
            </a:pPr>
            <a:r>
              <a:rPr lang="ar-SA" dirty="0" smtClean="0"/>
              <a:t>وقتی سفارش مشتری هدف به صورت ارسال مستقیم انجام می شود به این خاطر است که کل تقاضا تا حدی نزدیک به ظرفیت کامل کامیون(</a:t>
            </a:r>
            <a:r>
              <a:rPr lang="en-US" dirty="0" smtClean="0"/>
              <a:t>TL</a:t>
            </a:r>
            <a:r>
              <a:rPr lang="ar-SA" dirty="0" smtClean="0"/>
              <a:t>) و فاصله مستقیم از تولید کننده بسیار کمتر از فاصله غیر مستقیم است. </a:t>
            </a:r>
            <a:endParaRPr lang="en-US" dirty="0" smtClean="0"/>
          </a:p>
          <a:p>
            <a:pPr>
              <a:buNone/>
            </a:pPr>
            <a:r>
              <a:rPr lang="ar-SA" dirty="0" smtClean="0"/>
              <a:t>اما اگر این فواصل تقریبا مساوی باشند، سفارشات به احتمال زیاد ترکیب شده و از طریق بارانداز متقاطع ارسال می گردد. </a:t>
            </a:r>
            <a:endParaRPr lang="en-US" dirty="0" smtClean="0"/>
          </a:p>
          <a:p>
            <a:endParaRPr lang="en-US" dirty="0"/>
          </a:p>
        </p:txBody>
      </p:sp>
      <p:sp>
        <p:nvSpPr>
          <p:cNvPr id="4" name="Slide Number Placeholder 3"/>
          <p:cNvSpPr>
            <a:spLocks noGrp="1"/>
          </p:cNvSpPr>
          <p:nvPr>
            <p:ph type="sldNum" sz="quarter" idx="12"/>
          </p:nvPr>
        </p:nvSpPr>
        <p:spPr/>
        <p:txBody>
          <a:bodyPr/>
          <a:lstStyle/>
          <a:p>
            <a:fld id="{1195FCE8-A431-46C9-9895-E9E5576EA88A}" type="slidenum">
              <a:rPr lang="en-US" smtClean="0"/>
              <a:pPr/>
              <a:t>88</a:t>
            </a:fld>
            <a:endParaRPr lang="en-US"/>
          </a:p>
        </p:txBody>
      </p:sp>
      <p:pic>
        <p:nvPicPr>
          <p:cNvPr id="6146" name="Picture 2" descr="C:\Users\Mehran\Documents\Bluetooth Folder\slide_22.jpg"/>
          <p:cNvPicPr>
            <a:picLocks noChangeAspect="1" noChangeArrowheads="1"/>
          </p:cNvPicPr>
          <p:nvPr/>
        </p:nvPicPr>
        <p:blipFill>
          <a:blip r:embed="rId2"/>
          <a:srcRect/>
          <a:stretch>
            <a:fillRect/>
          </a:stretch>
        </p:blipFill>
        <p:spPr bwMode="auto">
          <a:xfrm>
            <a:off x="1981200" y="2571750"/>
            <a:ext cx="7010400" cy="2571750"/>
          </a:xfrm>
          <a:prstGeom prst="rect">
            <a:avLst/>
          </a:prstGeom>
          <a:noFill/>
        </p:spPr>
      </p:pic>
    </p:spTree>
  </p:cSld>
  <p:clrMapOvr>
    <a:masterClrMapping/>
  </p:clrMapOvr>
  <p:transition>
    <p:zoom/>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123950"/>
            <a:ext cx="8229600" cy="857250"/>
          </a:xfrm>
        </p:spPr>
        <p:txBody>
          <a:bodyPr>
            <a:noAutofit/>
          </a:bodyPr>
          <a:lstStyle/>
          <a:p>
            <a:r>
              <a:rPr lang="fa-IR" sz="2800" b="1" dirty="0" smtClean="0"/>
              <a:t>به منظور مشخص شدن میزان کارایی استراتژی بارانداز متقاطع  </a:t>
            </a:r>
            <a:r>
              <a:rPr lang="en-US" sz="2800" b="1" dirty="0" smtClean="0"/>
              <a:t>2</a:t>
            </a:r>
            <a:r>
              <a:rPr lang="fa-IR" sz="2800" b="1" dirty="0" smtClean="0"/>
              <a:t>فرآیند زیر باید مورد توجه قراربگیرند:</a:t>
            </a:r>
            <a:br>
              <a:rPr lang="fa-IR" sz="2800" b="1" dirty="0" smtClean="0"/>
            </a:br>
            <a:endParaRPr lang="en-US" sz="2800" b="1" dirty="0"/>
          </a:p>
        </p:txBody>
      </p:sp>
      <p:sp>
        <p:nvSpPr>
          <p:cNvPr id="3" name="Content Placeholder 2"/>
          <p:cNvSpPr>
            <a:spLocks noGrp="1"/>
          </p:cNvSpPr>
          <p:nvPr>
            <p:ph idx="1"/>
          </p:nvPr>
        </p:nvSpPr>
        <p:spPr>
          <a:xfrm>
            <a:off x="228600" y="2038350"/>
            <a:ext cx="8686800" cy="2743200"/>
          </a:xfrm>
        </p:spPr>
        <p:style>
          <a:lnRef idx="2">
            <a:schemeClr val="accent1"/>
          </a:lnRef>
          <a:fillRef idx="1">
            <a:schemeClr val="lt1"/>
          </a:fillRef>
          <a:effectRef idx="0">
            <a:schemeClr val="accent1"/>
          </a:effectRef>
          <a:fontRef idx="minor">
            <a:schemeClr val="dk1"/>
          </a:fontRef>
        </p:style>
        <p:txBody>
          <a:bodyPr>
            <a:normAutofit fontScale="70000" lnSpcReduction="20000"/>
          </a:bodyPr>
          <a:lstStyle/>
          <a:p>
            <a:pPr marL="514350" indent="-514350" algn="r">
              <a:buFont typeface="+mj-lt"/>
              <a:buAutoNum type="arabicPeriod"/>
            </a:pPr>
            <a:r>
              <a:rPr lang="fa-IR" dirty="0" smtClean="0"/>
              <a:t>فرآیند بارگیری: جریان فیزیکی محصولات تا بارانداز</a:t>
            </a:r>
          </a:p>
          <a:p>
            <a:pPr marL="514350" indent="-514350" algn="r">
              <a:buFont typeface="+mj-lt"/>
              <a:buAutoNum type="arabicPeriod"/>
            </a:pPr>
            <a:r>
              <a:rPr lang="fa-IR" dirty="0" smtClean="0"/>
              <a:t>فرآیند تحویل:جریان فیزیکی محصولات از بارانداز</a:t>
            </a:r>
          </a:p>
          <a:p>
            <a:pPr marL="514350" indent="-514350" algn="r">
              <a:buFont typeface="+mj-lt"/>
              <a:buAutoNum type="arabicPeriod"/>
            </a:pPr>
            <a:endParaRPr lang="fa-IR" dirty="0" smtClean="0"/>
          </a:p>
          <a:p>
            <a:pPr marL="514350" indent="-514350" algn="r"/>
            <a:r>
              <a:rPr lang="fa-IR" b="1" dirty="0" smtClean="0"/>
              <a:t>دو عنصرمهم در بارانداز متقاطع:</a:t>
            </a:r>
          </a:p>
          <a:p>
            <a:pPr marL="514350" indent="-514350" algn="r">
              <a:buFont typeface="Wingdings" pitchFamily="2" charset="2"/>
              <a:buChar char="ü"/>
            </a:pPr>
            <a:r>
              <a:rPr lang="fa-IR" dirty="0" smtClean="0"/>
              <a:t>رسیدن / ورود همزمان وسایل نقلیه به بارانداز در فرآیند بارگیری </a:t>
            </a:r>
            <a:endParaRPr lang="en-US" dirty="0" smtClean="0"/>
          </a:p>
          <a:p>
            <a:pPr marL="514350" indent="-514350" algn="r">
              <a:buFont typeface="Wingdings" pitchFamily="2" charset="2"/>
              <a:buChar char="ü"/>
            </a:pPr>
            <a:r>
              <a:rPr lang="fa-IR" dirty="0" smtClean="0"/>
              <a:t>یکپارچه سازی/ تحکیم محصولات در بارانداز به منظور تحویل به مشتریان</a:t>
            </a:r>
          </a:p>
          <a:p>
            <a:pPr marL="514350" indent="-514350" algn="r"/>
            <a:r>
              <a:rPr lang="fa-IR" dirty="0" smtClean="0"/>
              <a:t>که موجب مسیریابی وزمانبندی صحیح وسایل نقلیه در فرآیند بارگیری و تحویل می شود.</a:t>
            </a:r>
          </a:p>
          <a:p>
            <a:pPr marL="514350" indent="-514350">
              <a:buFont typeface="Arial" pitchFamily="34" charset="0"/>
              <a:buChar char="•"/>
            </a:pPr>
            <a:endParaRPr lang="en-US" dirty="0"/>
          </a:p>
        </p:txBody>
      </p:sp>
      <p:sp>
        <p:nvSpPr>
          <p:cNvPr id="4" name="Slide Number Placeholder 3"/>
          <p:cNvSpPr>
            <a:spLocks noGrp="1"/>
          </p:cNvSpPr>
          <p:nvPr>
            <p:ph type="sldNum" sz="quarter" idx="12"/>
          </p:nvPr>
        </p:nvSpPr>
        <p:spPr/>
        <p:txBody>
          <a:bodyPr/>
          <a:lstStyle/>
          <a:p>
            <a:fld id="{1195FCE8-A431-46C9-9895-E9E5576EA88A}" type="slidenum">
              <a:rPr lang="en-US" smtClean="0"/>
              <a:pPr/>
              <a:t>89</a:t>
            </a:fld>
            <a:endParaRPr lang="en-US"/>
          </a:p>
        </p:txBody>
      </p:sp>
      <p:pic>
        <p:nvPicPr>
          <p:cNvPr id="3075" name="Picture 3" descr="C:\Users\Mehran\Documents\Bluetooth Folder\images-4.jpg"/>
          <p:cNvPicPr>
            <a:picLocks noChangeAspect="1" noChangeArrowheads="1"/>
          </p:cNvPicPr>
          <p:nvPr/>
        </p:nvPicPr>
        <p:blipFill>
          <a:blip r:embed="rId2"/>
          <a:srcRect/>
          <a:stretch>
            <a:fillRect/>
          </a:stretch>
        </p:blipFill>
        <p:spPr bwMode="auto">
          <a:xfrm>
            <a:off x="685800" y="2190750"/>
            <a:ext cx="2514600" cy="1023938"/>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zo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0"/>
            <a:ext cx="6563072" cy="857250"/>
          </a:xfrm>
        </p:spPr>
        <p:txBody>
          <a:bodyPr>
            <a:noAutofit/>
          </a:bodyPr>
          <a:lstStyle/>
          <a:p>
            <a:pPr algn="r"/>
            <a:r>
              <a:rPr lang="fa-IR" sz="3600" b="1" dirty="0" smtClean="0"/>
              <a:t>ویژگی های وسایل نقلیه:</a:t>
            </a:r>
            <a:endParaRPr lang="en-US" sz="3600" b="1" dirty="0"/>
          </a:p>
        </p:txBody>
      </p:sp>
      <p:sp>
        <p:nvSpPr>
          <p:cNvPr id="3" name="Content Placeholder 2"/>
          <p:cNvSpPr>
            <a:spLocks noGrp="1"/>
          </p:cNvSpPr>
          <p:nvPr>
            <p:ph idx="1"/>
          </p:nvPr>
        </p:nvSpPr>
        <p:spPr>
          <a:xfrm>
            <a:off x="1828800" y="895350"/>
            <a:ext cx="7162800" cy="3943349"/>
          </a:xfrm>
        </p:spPr>
        <p:style>
          <a:lnRef idx="2">
            <a:schemeClr val="accent5"/>
          </a:lnRef>
          <a:fillRef idx="1">
            <a:schemeClr val="lt1"/>
          </a:fillRef>
          <a:effectRef idx="0">
            <a:schemeClr val="accent5"/>
          </a:effectRef>
          <a:fontRef idx="minor">
            <a:schemeClr val="dk1"/>
          </a:fontRef>
        </p:style>
        <p:txBody>
          <a:bodyPr>
            <a:normAutofit fontScale="70000" lnSpcReduction="20000"/>
          </a:bodyPr>
          <a:lstStyle/>
          <a:p>
            <a:pPr lvl="0"/>
            <a:r>
              <a:rPr lang="fa-IR" dirty="0" smtClean="0"/>
              <a:t>هر وسیله نقلیه </a:t>
            </a:r>
            <a:r>
              <a:rPr lang="fa-IR" dirty="0" smtClean="0">
                <a:solidFill>
                  <a:srgbClr val="FF0000"/>
                </a:solidFill>
              </a:rPr>
              <a:t>ظرفیت محدودی</a:t>
            </a:r>
            <a:r>
              <a:rPr lang="fa-IR" dirty="0" smtClean="0"/>
              <a:t> را برای پاسخ گویی به تقاضای مشتریان دارد.</a:t>
            </a:r>
            <a:endParaRPr lang="en-US" dirty="0" smtClean="0"/>
          </a:p>
          <a:p>
            <a:pPr lvl="0"/>
            <a:r>
              <a:rPr lang="fa-IR" dirty="0" smtClean="0"/>
              <a:t>برای استفاده از هر وسیله نقلیه </a:t>
            </a:r>
            <a:r>
              <a:rPr lang="fa-IR" dirty="0" smtClean="0">
                <a:solidFill>
                  <a:srgbClr val="FF0000"/>
                </a:solidFill>
              </a:rPr>
              <a:t>یک هزینه </a:t>
            </a:r>
            <a:r>
              <a:rPr lang="fa-IR" dirty="0" smtClean="0"/>
              <a:t>استفاده در نظر گرفته می شود.</a:t>
            </a:r>
            <a:endParaRPr lang="en-US" dirty="0" smtClean="0"/>
          </a:p>
          <a:p>
            <a:pPr lvl="0"/>
            <a:r>
              <a:rPr lang="fa-IR" dirty="0" smtClean="0"/>
              <a:t>برای هر کدام از وسایل نقلیه </a:t>
            </a:r>
            <a:r>
              <a:rPr lang="fa-IR" dirty="0" smtClean="0">
                <a:solidFill>
                  <a:srgbClr val="FF0000"/>
                </a:solidFill>
              </a:rPr>
              <a:t>یک زمان اعزام </a:t>
            </a:r>
            <a:r>
              <a:rPr lang="fa-IR" dirty="0" smtClean="0"/>
              <a:t>از دپو در نظر گرفته می شود که درآن زمان دپو را برای ارائه سرویس به مشتریان ترک می نمایند.</a:t>
            </a:r>
            <a:endParaRPr lang="en-US" dirty="0" smtClean="0"/>
          </a:p>
          <a:p>
            <a:pPr lvl="0"/>
            <a:r>
              <a:rPr lang="fa-IR" dirty="0" smtClean="0"/>
              <a:t>برای هر وسیله نقلیه </a:t>
            </a:r>
            <a:r>
              <a:rPr lang="fa-IR" dirty="0" smtClean="0">
                <a:solidFill>
                  <a:srgbClr val="FF0000"/>
                </a:solidFill>
              </a:rPr>
              <a:t>یک حداکثر زمان سفر </a:t>
            </a:r>
            <a:r>
              <a:rPr lang="fa-IR" dirty="0" smtClean="0"/>
              <a:t>تعریف می شود که وسیله نقلیه را ملزم می نماید تا قبل از فرا رسیدن آن به دپو بازگشته باشد. </a:t>
            </a:r>
            <a:endParaRPr lang="en-US" dirty="0" smtClean="0"/>
          </a:p>
          <a:p>
            <a:pPr lvl="0"/>
            <a:r>
              <a:rPr lang="fa-IR" dirty="0" smtClean="0"/>
              <a:t>در این مساله وسایل نقلیه می توانند از </a:t>
            </a:r>
            <a:r>
              <a:rPr lang="fa-IR" dirty="0" smtClean="0">
                <a:solidFill>
                  <a:srgbClr val="FF0000"/>
                </a:solidFill>
              </a:rPr>
              <a:t>انواع متفاوت </a:t>
            </a:r>
            <a:r>
              <a:rPr lang="fa-IR" dirty="0" smtClean="0"/>
              <a:t>باشند و هر کدام ظرفیت و ویژگی های خاص خود را دارا باشند. </a:t>
            </a:r>
            <a:endParaRPr lang="en-US" dirty="0" smtClean="0"/>
          </a:p>
          <a:p>
            <a:pPr lvl="0"/>
            <a:r>
              <a:rPr lang="fa-IR" dirty="0" smtClean="0"/>
              <a:t>تعداد وسایل نقلیه را می توان ثابت در نظر گرفت و یا می توان تعداد آنها را در ابتدا بی نهایت فرض کرد و در پایان مساله تعداد بهینه و یا حداقل تعداد مورد نیاز را برای مساله مفروض پیدا نمود.</a:t>
            </a:r>
            <a:endParaRPr lang="en-US" dirty="0" smtClean="0"/>
          </a:p>
          <a:p>
            <a:endParaRPr lang="en-US" dirty="0"/>
          </a:p>
        </p:txBody>
      </p:sp>
      <p:sp>
        <p:nvSpPr>
          <p:cNvPr id="4" name="Slide Number Placeholder 3"/>
          <p:cNvSpPr>
            <a:spLocks noGrp="1"/>
          </p:cNvSpPr>
          <p:nvPr>
            <p:ph type="sldNum" sz="quarter" idx="12"/>
          </p:nvPr>
        </p:nvSpPr>
        <p:spPr/>
        <p:txBody>
          <a:bodyPr/>
          <a:lstStyle/>
          <a:p>
            <a:fld id="{1195FCE8-A431-46C9-9895-E9E5576EA88A}" type="slidenum">
              <a:rPr lang="en-US" smtClean="0"/>
              <a:pPr/>
              <a:t>9</a:t>
            </a:fld>
            <a:endParaRPr lang="en-US"/>
          </a:p>
        </p:txBody>
      </p:sp>
    </p:spTree>
  </p:cSld>
  <p:clrMapOvr>
    <a:masterClrMapping/>
  </p:clrMapOvr>
  <p:transition>
    <p:zoom/>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195FCE8-A431-46C9-9895-E9E5576EA88A}" type="slidenum">
              <a:rPr lang="en-US" smtClean="0"/>
              <a:pPr/>
              <a:t>90</a:t>
            </a:fld>
            <a:endParaRPr lang="en-US"/>
          </a:p>
        </p:txBody>
      </p:sp>
      <p:sp>
        <p:nvSpPr>
          <p:cNvPr id="5" name="Title 1"/>
          <p:cNvSpPr>
            <a:spLocks noGrp="1"/>
          </p:cNvSpPr>
          <p:nvPr>
            <p:ph type="title"/>
          </p:nvPr>
        </p:nvSpPr>
        <p:spPr/>
        <p:txBody>
          <a:bodyPr>
            <a:normAutofit/>
          </a:bodyPr>
          <a:lstStyle/>
          <a:p>
            <a:r>
              <a:rPr lang="ar-SA" sz="3600" b="1" dirty="0" smtClean="0"/>
              <a:t>انواع بارانداز متقاطع در زنجیره تامین</a:t>
            </a:r>
            <a:endParaRPr lang="en-US" sz="3600" b="1" dirty="0"/>
          </a:p>
        </p:txBody>
      </p:sp>
      <p:sp>
        <p:nvSpPr>
          <p:cNvPr id="6" name="Content Placeholder 2"/>
          <p:cNvSpPr>
            <a:spLocks noGrp="1"/>
          </p:cNvSpPr>
          <p:nvPr>
            <p:ph idx="1"/>
          </p:nvPr>
        </p:nvSpPr>
        <p:spPr/>
        <p:style>
          <a:lnRef idx="2">
            <a:schemeClr val="accent1"/>
          </a:lnRef>
          <a:fillRef idx="1">
            <a:schemeClr val="lt1"/>
          </a:fillRef>
          <a:effectRef idx="0">
            <a:schemeClr val="accent1"/>
          </a:effectRef>
          <a:fontRef idx="minor">
            <a:schemeClr val="dk1"/>
          </a:fontRef>
        </p:style>
        <p:txBody>
          <a:bodyPr>
            <a:normAutofit fontScale="62500" lnSpcReduction="20000"/>
          </a:bodyPr>
          <a:lstStyle/>
          <a:p>
            <a:pPr algn="r">
              <a:buFont typeface="Arial" pitchFamily="34" charset="0"/>
              <a:buChar char="•"/>
            </a:pPr>
            <a:r>
              <a:rPr lang="ar-SA" b="1" dirty="0" smtClean="0"/>
              <a:t>بارانداز متقاطع تولیدی(</a:t>
            </a:r>
            <a:r>
              <a:rPr lang="en-US" b="1" dirty="0" smtClean="0"/>
              <a:t>Manufacturing Cross-docking</a:t>
            </a:r>
            <a:r>
              <a:rPr lang="ar-SA" dirty="0" smtClean="0"/>
              <a:t>): به دو صورت می باشد. "بارانداز رایج"، کالاهای تکمیل شده فوراً از خطوط تولیدی به محل کامیون</a:t>
            </a:r>
            <a:r>
              <a:rPr lang="fa-IR" dirty="0" smtClean="0"/>
              <a:t> </a:t>
            </a:r>
            <a:r>
              <a:rPr lang="ar-SA" dirty="0" smtClean="0"/>
              <a:t>ها حرکت می کند یا "بارانداز آتی" کالاهای تولید شده برای ارسال</a:t>
            </a:r>
            <a:r>
              <a:rPr lang="fa-IR" dirty="0" smtClean="0"/>
              <a:t> </a:t>
            </a:r>
            <a:r>
              <a:rPr lang="ar-SA" dirty="0" smtClean="0"/>
              <a:t>های بعدی مرتب و دسته بندی می شوند.</a:t>
            </a:r>
            <a:endParaRPr lang="fa-IR" dirty="0" smtClean="0"/>
          </a:p>
          <a:p>
            <a:pPr lvl="1">
              <a:buFont typeface="Arial" pitchFamily="34" charset="0"/>
              <a:buChar char="•"/>
            </a:pPr>
            <a:endParaRPr lang="en-US" sz="2400" dirty="0" smtClean="0"/>
          </a:p>
          <a:p>
            <a:pPr algn="r">
              <a:buFont typeface="Arial" pitchFamily="34" charset="0"/>
              <a:buChar char="•"/>
            </a:pPr>
            <a:r>
              <a:rPr lang="ar-SA" b="1" dirty="0" smtClean="0"/>
              <a:t>بارانداز متقاطع مراکز توزیع (</a:t>
            </a:r>
            <a:r>
              <a:rPr lang="en-US" b="1" dirty="0" smtClean="0"/>
              <a:t>Distribution Center Cross-docking</a:t>
            </a:r>
            <a:r>
              <a:rPr lang="ar-SA" dirty="0" smtClean="0"/>
              <a:t>): بین باراندازهای "رایج/ فعال"، "رایج/ همان روز" و "آتی" تفاوت وجود دارد. در اولی، اقلام فورا در یک وسیله نقلیه بارگیری می شوند. در دومی، محصولات برای ارسال در روزهای بعدی به ترتیب بروی نقاله قرار می گیرند. بارانداز آتی شامل نگهداری اقلامی است که به صورت "رایج/ همان روز" تبدیل خواهند شد.</a:t>
            </a:r>
            <a:endParaRPr lang="fa-IR" dirty="0" smtClean="0"/>
          </a:p>
          <a:p>
            <a:pPr lvl="1">
              <a:buFont typeface="Arial" pitchFamily="34" charset="0"/>
              <a:buChar char="•"/>
            </a:pPr>
            <a:endParaRPr lang="en-US" sz="2400" dirty="0" smtClean="0"/>
          </a:p>
          <a:p>
            <a:pPr algn="r">
              <a:buFont typeface="Arial" pitchFamily="34" charset="0"/>
              <a:buChar char="•"/>
            </a:pPr>
            <a:r>
              <a:rPr lang="ar-SA" b="1" dirty="0" smtClean="0"/>
              <a:t>بارانداز پایانه (</a:t>
            </a:r>
            <a:r>
              <a:rPr lang="en-US" b="1" dirty="0" smtClean="0"/>
              <a:t>Terminal Cross-docking</a:t>
            </a:r>
            <a:r>
              <a:rPr lang="ar-SA" dirty="0" smtClean="0"/>
              <a:t>): محصولات از باراندازهای مختلف به یک پایانه تفکیک محصولات فرستاده می شود تا بارهای ترکیب شده را به مشتریان ارسال کند.</a:t>
            </a:r>
            <a:endParaRPr lang="en-US" dirty="0" smtClean="0"/>
          </a:p>
          <a:p>
            <a:endParaRPr lang="en-US" dirty="0"/>
          </a:p>
        </p:txBody>
      </p:sp>
    </p:spTree>
  </p:cSld>
  <p:clrMapOvr>
    <a:masterClrMapping/>
  </p:clrMapOvr>
  <p:transition>
    <p:zoom/>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Slide Number Placeholder 3"/>
          <p:cNvSpPr>
            <a:spLocks noGrp="1"/>
          </p:cNvSpPr>
          <p:nvPr>
            <p:ph type="sldNum" sz="quarter" idx="12"/>
          </p:nvPr>
        </p:nvSpPr>
        <p:spPr/>
        <p:txBody>
          <a:bodyPr/>
          <a:lstStyle/>
          <a:p>
            <a:fld id="{1195FCE8-A431-46C9-9895-E9E5576EA88A}" type="slidenum">
              <a:rPr lang="en-US" smtClean="0"/>
              <a:pPr/>
              <a:t>91</a:t>
            </a:fld>
            <a:endParaRPr lang="en-US"/>
          </a:p>
        </p:txBody>
      </p:sp>
      <p:pic>
        <p:nvPicPr>
          <p:cNvPr id="1026" name="Picture 2" descr="C:\Users\Mehran\Documents\Bluetooth Folder\distribution-strategies-with-case-study-6-728.jpg"/>
          <p:cNvPicPr>
            <a:picLocks noGrp="1" noChangeAspect="1" noChangeArrowheads="1"/>
          </p:cNvPicPr>
          <p:nvPr>
            <p:ph idx="1"/>
          </p:nvPr>
        </p:nvPicPr>
        <p:blipFill>
          <a:blip r:embed="rId2"/>
          <a:srcRect/>
          <a:stretch>
            <a:fillRect/>
          </a:stretch>
        </p:blipFill>
        <p:spPr bwMode="auto">
          <a:xfrm>
            <a:off x="0" y="0"/>
            <a:ext cx="9143999" cy="5143500"/>
          </a:xfrm>
          <a:prstGeom prst="rect">
            <a:avLst/>
          </a:prstGeom>
          <a:noFill/>
        </p:spPr>
      </p:pic>
    </p:spTree>
  </p:cSld>
  <p:clrMapOvr>
    <a:masterClrMapping/>
  </p:clrMapOvr>
  <p:transition>
    <p:zoom/>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195FCE8-A431-46C9-9895-E9E5576EA88A}" type="slidenum">
              <a:rPr lang="en-US" smtClean="0"/>
              <a:pPr/>
              <a:t>92</a:t>
            </a:fld>
            <a:endParaRPr lang="en-US"/>
          </a:p>
        </p:txBody>
      </p:sp>
      <p:pic>
        <p:nvPicPr>
          <p:cNvPr id="5" name="Picture 2" descr="C:\Users\Mehran\Documents\Bluetooth Folder\Screenshot_2016-11-17-14-07-49.png"/>
          <p:cNvPicPr>
            <a:picLocks noGrp="1" noChangeAspect="1" noChangeArrowheads="1"/>
          </p:cNvPicPr>
          <p:nvPr>
            <p:ph idx="1"/>
          </p:nvPr>
        </p:nvPicPr>
        <p:blipFill>
          <a:blip r:embed="rId2"/>
          <a:srcRect l="22667" t="18750" r="10667" b="12750"/>
          <a:stretch>
            <a:fillRect/>
          </a:stretch>
        </p:blipFill>
        <p:spPr bwMode="auto">
          <a:xfrm>
            <a:off x="0" y="0"/>
            <a:ext cx="9144000" cy="4857750"/>
          </a:xfrm>
          <a:prstGeom prst="rect">
            <a:avLst/>
          </a:prstGeom>
          <a:noFill/>
        </p:spPr>
      </p:pic>
      <p:sp>
        <p:nvSpPr>
          <p:cNvPr id="6" name="TextBox 5"/>
          <p:cNvSpPr txBox="1"/>
          <p:nvPr/>
        </p:nvSpPr>
        <p:spPr>
          <a:xfrm>
            <a:off x="3352800" y="4629150"/>
            <a:ext cx="3657600" cy="369332"/>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fa-IR" dirty="0" smtClean="0"/>
              <a:t>*</a:t>
            </a:r>
            <a:r>
              <a:rPr lang="en-US" dirty="0" smtClean="0"/>
              <a:t>CROSS DOCKING:STATE OF THE ART</a:t>
            </a:r>
            <a:endParaRPr lang="en-US" dirty="0"/>
          </a:p>
        </p:txBody>
      </p:sp>
    </p:spTree>
  </p:cSld>
  <p:clrMapOvr>
    <a:masterClrMapping/>
  </p:clrMapOvr>
  <p:transition>
    <p:zoom/>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3600" b="1" dirty="0" smtClean="0"/>
              <a:t>ویژگی های </a:t>
            </a:r>
            <a:r>
              <a:rPr lang="en-US" sz="3600" b="1" dirty="0" smtClean="0"/>
              <a:t>cross-dock</a:t>
            </a:r>
            <a:endParaRPr lang="en-US" sz="3600" b="1" dirty="0"/>
          </a:p>
        </p:txBody>
      </p:sp>
      <p:sp>
        <p:nvSpPr>
          <p:cNvPr id="3" name="Content Placeholder 2"/>
          <p:cNvSpPr>
            <a:spLocks noGrp="1"/>
          </p:cNvSpPr>
          <p:nvPr>
            <p:ph idx="1"/>
          </p:nvPr>
        </p:nvSpPr>
        <p:spPr>
          <a:xfrm>
            <a:off x="762000" y="1733550"/>
            <a:ext cx="7696200" cy="2514600"/>
          </a:xfrm>
        </p:spPr>
        <p:style>
          <a:lnRef idx="2">
            <a:schemeClr val="accent1"/>
          </a:lnRef>
          <a:fillRef idx="1">
            <a:schemeClr val="lt1"/>
          </a:fillRef>
          <a:effectRef idx="0">
            <a:schemeClr val="accent1"/>
          </a:effectRef>
          <a:fontRef idx="minor">
            <a:schemeClr val="dk1"/>
          </a:fontRef>
        </p:style>
        <p:txBody>
          <a:bodyPr>
            <a:normAutofit/>
          </a:bodyPr>
          <a:lstStyle/>
          <a:p>
            <a:pPr algn="r">
              <a:buFont typeface="Wingdings" pitchFamily="2" charset="2"/>
              <a:buChar char="q"/>
            </a:pPr>
            <a:r>
              <a:rPr lang="fa-IR" sz="2800" dirty="0" smtClean="0"/>
              <a:t>خصوصیات فیزیکی(شکل(</a:t>
            </a:r>
            <a:r>
              <a:rPr lang="en-US" sz="2800" dirty="0" smtClean="0"/>
              <a:t>I,L,U,T,H,E,…</a:t>
            </a:r>
            <a:r>
              <a:rPr lang="fa-IR" sz="2800" dirty="0" smtClean="0"/>
              <a:t>) / تعداددرهای بارانداز/حمل و نقل های داخلی</a:t>
            </a:r>
          </a:p>
          <a:p>
            <a:pPr algn="r">
              <a:buFont typeface="Wingdings" pitchFamily="2" charset="2"/>
              <a:buChar char="q"/>
            </a:pPr>
            <a:r>
              <a:rPr lang="fa-IR" sz="2800" dirty="0" smtClean="0"/>
              <a:t>خصوصیات عملیاتی(شیوه خدمت/اخذ به شفعه)</a:t>
            </a:r>
          </a:p>
          <a:p>
            <a:pPr algn="r">
              <a:buFont typeface="Wingdings" pitchFamily="2" charset="2"/>
              <a:buChar char="q"/>
            </a:pPr>
            <a:r>
              <a:rPr lang="fa-IR" sz="2800" dirty="0" smtClean="0"/>
              <a:t>خصوصیات جریان(الگوی رسیدن/زمان حرکت/قابلیت تعویض محصول/ذخیره موقتی)</a:t>
            </a:r>
          </a:p>
          <a:p>
            <a:pPr algn="r"/>
            <a:endParaRPr lang="en-US" sz="2800" dirty="0"/>
          </a:p>
        </p:txBody>
      </p:sp>
      <p:sp>
        <p:nvSpPr>
          <p:cNvPr id="4" name="Slide Number Placeholder 3"/>
          <p:cNvSpPr>
            <a:spLocks noGrp="1"/>
          </p:cNvSpPr>
          <p:nvPr>
            <p:ph type="sldNum" sz="quarter" idx="12"/>
          </p:nvPr>
        </p:nvSpPr>
        <p:spPr/>
        <p:txBody>
          <a:bodyPr/>
          <a:lstStyle/>
          <a:p>
            <a:fld id="{1195FCE8-A431-46C9-9895-E9E5576EA88A}" type="slidenum">
              <a:rPr lang="en-US" smtClean="0"/>
              <a:pPr/>
              <a:t>93</a:t>
            </a:fld>
            <a:endParaRPr lang="en-US"/>
          </a:p>
        </p:txBody>
      </p:sp>
    </p:spTree>
  </p:cSld>
  <p:clrMapOvr>
    <a:masterClrMapping/>
  </p:clrMapOvr>
  <p:transition>
    <p:zoom/>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195FCE8-A431-46C9-9895-E9E5576EA88A}" type="slidenum">
              <a:rPr lang="en-US" smtClean="0"/>
              <a:pPr/>
              <a:t>94</a:t>
            </a:fld>
            <a:endParaRPr lang="en-US"/>
          </a:p>
        </p:txBody>
      </p:sp>
      <p:sp>
        <p:nvSpPr>
          <p:cNvPr id="5" name="Title 1"/>
          <p:cNvSpPr>
            <a:spLocks noGrp="1"/>
          </p:cNvSpPr>
          <p:nvPr>
            <p:ph type="title"/>
          </p:nvPr>
        </p:nvSpPr>
        <p:spPr>
          <a:xfrm>
            <a:off x="457200" y="742950"/>
            <a:ext cx="8229600" cy="857250"/>
          </a:xfrm>
        </p:spPr>
        <p:txBody>
          <a:bodyPr>
            <a:normAutofit/>
          </a:bodyPr>
          <a:lstStyle/>
          <a:p>
            <a:r>
              <a:rPr lang="ar-SA" sz="3600" b="1" dirty="0" smtClean="0"/>
              <a:t>طراحی فیزیکی بارانداز متقاطع</a:t>
            </a:r>
            <a:endParaRPr lang="en-US" sz="3600" b="1" dirty="0"/>
          </a:p>
        </p:txBody>
      </p:sp>
      <p:sp>
        <p:nvSpPr>
          <p:cNvPr id="6" name="Content Placeholder 2"/>
          <p:cNvSpPr>
            <a:spLocks noGrp="1"/>
          </p:cNvSpPr>
          <p:nvPr>
            <p:ph idx="1"/>
          </p:nvPr>
        </p:nvSpPr>
        <p:spPr>
          <a:xfrm>
            <a:off x="1676400" y="1809750"/>
            <a:ext cx="5486400" cy="2667000"/>
          </a:xfrm>
        </p:spPr>
        <p:style>
          <a:lnRef idx="2">
            <a:schemeClr val="accent1"/>
          </a:lnRef>
          <a:fillRef idx="1">
            <a:schemeClr val="lt1"/>
          </a:fillRef>
          <a:effectRef idx="0">
            <a:schemeClr val="accent1"/>
          </a:effectRef>
          <a:fontRef idx="minor">
            <a:schemeClr val="dk1"/>
          </a:fontRef>
        </p:style>
        <p:txBody>
          <a:bodyPr/>
          <a:lstStyle/>
          <a:p>
            <a:r>
              <a:rPr lang="ar-SA" dirty="0" smtClean="0"/>
              <a:t>بارانداز </a:t>
            </a:r>
            <a:r>
              <a:rPr lang="en-US" dirty="0" smtClean="0"/>
              <a:t>I</a:t>
            </a:r>
            <a:r>
              <a:rPr lang="ar-SA" dirty="0" smtClean="0"/>
              <a:t> شکل </a:t>
            </a:r>
            <a:endParaRPr lang="fa-IR" dirty="0" smtClean="0"/>
          </a:p>
          <a:p>
            <a:r>
              <a:rPr lang="ar-SA" dirty="0" smtClean="0"/>
              <a:t>بارانداز </a:t>
            </a:r>
            <a:r>
              <a:rPr lang="en-US" dirty="0" smtClean="0"/>
              <a:t>T</a:t>
            </a:r>
            <a:r>
              <a:rPr lang="ar-SA" dirty="0" smtClean="0"/>
              <a:t> شکل</a:t>
            </a:r>
            <a:endParaRPr lang="fa-IR" dirty="0" smtClean="0"/>
          </a:p>
          <a:p>
            <a:r>
              <a:rPr lang="ar-SA" dirty="0" smtClean="0"/>
              <a:t>بارانداز </a:t>
            </a:r>
            <a:r>
              <a:rPr lang="en-US" dirty="0" smtClean="0"/>
              <a:t>U</a:t>
            </a:r>
            <a:r>
              <a:rPr lang="ar-SA" dirty="0" smtClean="0"/>
              <a:t> شکل </a:t>
            </a:r>
            <a:br>
              <a:rPr lang="ar-SA" dirty="0" smtClean="0"/>
            </a:br>
            <a:r>
              <a:rPr lang="ar-SA" dirty="0" smtClean="0"/>
              <a:t> بارانداز </a:t>
            </a:r>
            <a:r>
              <a:rPr lang="en-US" dirty="0" smtClean="0"/>
              <a:t>E</a:t>
            </a:r>
            <a:r>
              <a:rPr lang="ar-SA" dirty="0" smtClean="0"/>
              <a:t> شکل (بارانداز یک طرفه) </a:t>
            </a:r>
            <a:endParaRPr lang="en-US" dirty="0"/>
          </a:p>
        </p:txBody>
      </p:sp>
    </p:spTree>
  </p:cSld>
  <p:clrMapOvr>
    <a:masterClrMapping/>
  </p:clrMapOvr>
  <p:transition>
    <p:zoom/>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195FCE8-A431-46C9-9895-E9E5576EA88A}" type="slidenum">
              <a:rPr lang="en-US" smtClean="0"/>
              <a:pPr/>
              <a:t>95</a:t>
            </a:fld>
            <a:endParaRPr lang="en-US"/>
          </a:p>
        </p:txBody>
      </p:sp>
      <p:sp>
        <p:nvSpPr>
          <p:cNvPr id="5" name="Title 1"/>
          <p:cNvSpPr>
            <a:spLocks noGrp="1"/>
          </p:cNvSpPr>
          <p:nvPr>
            <p:ph type="title"/>
          </p:nvPr>
        </p:nvSpPr>
        <p:spPr/>
        <p:txBody>
          <a:bodyPr>
            <a:normAutofit/>
          </a:bodyPr>
          <a:lstStyle/>
          <a:p>
            <a:pPr algn="r"/>
            <a:r>
              <a:rPr lang="ar-SA" sz="3600" b="1" dirty="0" smtClean="0"/>
              <a:t>بارانداز </a:t>
            </a:r>
            <a:r>
              <a:rPr lang="en-US" sz="3600" b="1" dirty="0" smtClean="0"/>
              <a:t>I</a:t>
            </a:r>
            <a:r>
              <a:rPr lang="ar-SA" sz="3600" b="1" dirty="0" smtClean="0"/>
              <a:t> شکل</a:t>
            </a:r>
            <a:endParaRPr lang="en-US" sz="3600" b="1" dirty="0"/>
          </a:p>
        </p:txBody>
      </p:sp>
      <p:sp>
        <p:nvSpPr>
          <p:cNvPr id="6" name="Content Placeholder 2"/>
          <p:cNvSpPr>
            <a:spLocks noGrp="1"/>
          </p:cNvSpPr>
          <p:nvPr>
            <p:ph idx="1"/>
          </p:nvPr>
        </p:nvSpPr>
        <p:spPr>
          <a:xfrm>
            <a:off x="1981200" y="1352551"/>
            <a:ext cx="6781800" cy="2895600"/>
          </a:xfrm>
        </p:spPr>
        <p:style>
          <a:lnRef idx="2">
            <a:schemeClr val="accent1"/>
          </a:lnRef>
          <a:fillRef idx="1">
            <a:schemeClr val="lt1"/>
          </a:fillRef>
          <a:effectRef idx="0">
            <a:schemeClr val="accent1"/>
          </a:effectRef>
          <a:fontRef idx="minor">
            <a:schemeClr val="dk1"/>
          </a:fontRef>
        </p:style>
        <p:txBody>
          <a:bodyPr>
            <a:normAutofit fontScale="70000" lnSpcReduction="20000"/>
          </a:bodyPr>
          <a:lstStyle/>
          <a:p>
            <a:r>
              <a:rPr lang="ar-SA" dirty="0" smtClean="0"/>
              <a:t>عملیات هایی که در بارانداز متقاطع انجام می گیرد، به نیروی انسانی بسیاری نیاز داشته و بیشتر هزینه های مربوطه به نیروی انسانی به حرکت مواد بین درب ها اختصاص دارد</a:t>
            </a:r>
            <a:r>
              <a:rPr lang="fa-IR" dirty="0" smtClean="0"/>
              <a:t>.</a:t>
            </a:r>
            <a:r>
              <a:rPr lang="ar-SA" dirty="0" smtClean="0"/>
              <a:t> همچنین شکل بارانداز تاثیر زیادی بر میزان حمل و نقل در بارانداز متقاطع دارد.</a:t>
            </a:r>
            <a:endParaRPr lang="fa-IR" dirty="0" smtClean="0"/>
          </a:p>
          <a:p>
            <a:endParaRPr lang="fa-IR" dirty="0" smtClean="0"/>
          </a:p>
          <a:p>
            <a:r>
              <a:rPr lang="ar-SA" dirty="0" smtClean="0"/>
              <a:t> بر این اساس بیشتر باراندازهای متقاطع </a:t>
            </a:r>
            <a:r>
              <a:rPr lang="fa-IR" dirty="0" smtClean="0"/>
              <a:t> </a:t>
            </a:r>
            <a:r>
              <a:rPr lang="ar-SA" dirty="0" smtClean="0"/>
              <a:t>کوچک </a:t>
            </a:r>
            <a:r>
              <a:rPr lang="en-US" dirty="0" smtClean="0"/>
              <a:t>I</a:t>
            </a:r>
            <a:r>
              <a:rPr lang="ar-SA" dirty="0" smtClean="0"/>
              <a:t> شکل می باشند. زیرا این طرح امکان جابجا</a:t>
            </a:r>
            <a:r>
              <a:rPr lang="fa-IR" dirty="0" smtClean="0"/>
              <a:t>ی</a:t>
            </a:r>
            <a:r>
              <a:rPr lang="ar-SA" dirty="0" smtClean="0"/>
              <a:t>ی مواد را از درب وصول کالا تا درب ارسال کالا از وسط بارانداز ممکن می سازد، لذا موجب کاهش هزینه های نیروی انسانی می گردد</a:t>
            </a:r>
            <a:r>
              <a:rPr lang="fa-IR" dirty="0" smtClean="0"/>
              <a:t>.</a:t>
            </a:r>
            <a:endParaRPr lang="en-US" dirty="0"/>
          </a:p>
        </p:txBody>
      </p:sp>
    </p:spTree>
  </p:cSld>
  <p:clrMapOvr>
    <a:masterClrMapping/>
  </p:clrMapOvr>
  <p:transition>
    <p:zoom/>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195FCE8-A431-46C9-9895-E9E5576EA88A}" type="slidenum">
              <a:rPr lang="en-US" smtClean="0"/>
              <a:pPr/>
              <a:t>96</a:t>
            </a:fld>
            <a:endParaRPr lang="en-US"/>
          </a:p>
        </p:txBody>
      </p:sp>
      <p:sp>
        <p:nvSpPr>
          <p:cNvPr id="5" name="Title 1"/>
          <p:cNvSpPr>
            <a:spLocks noGrp="1"/>
          </p:cNvSpPr>
          <p:nvPr>
            <p:ph type="title"/>
          </p:nvPr>
        </p:nvSpPr>
        <p:spPr/>
        <p:txBody>
          <a:bodyPr>
            <a:normAutofit/>
          </a:bodyPr>
          <a:lstStyle/>
          <a:p>
            <a:pPr algn="r"/>
            <a:r>
              <a:rPr lang="ar-SA" sz="3600" b="1" dirty="0" smtClean="0"/>
              <a:t>بارانداز </a:t>
            </a:r>
            <a:r>
              <a:rPr lang="en-US" sz="3600" b="1" dirty="0" smtClean="0"/>
              <a:t>T</a:t>
            </a:r>
            <a:r>
              <a:rPr lang="ar-SA" sz="3600" b="1" dirty="0" smtClean="0"/>
              <a:t> شکل</a:t>
            </a:r>
            <a:endParaRPr lang="en-US" sz="3600" b="1" dirty="0"/>
          </a:p>
        </p:txBody>
      </p:sp>
      <p:sp>
        <p:nvSpPr>
          <p:cNvPr id="6" name="Content Placeholder 2"/>
          <p:cNvSpPr>
            <a:spLocks noGrp="1"/>
          </p:cNvSpPr>
          <p:nvPr>
            <p:ph idx="1"/>
          </p:nvPr>
        </p:nvSpPr>
        <p:spPr>
          <a:xfrm>
            <a:off x="2123728" y="1200151"/>
            <a:ext cx="6563072" cy="1219199"/>
          </a:xfrm>
        </p:spPr>
        <p:style>
          <a:lnRef idx="2">
            <a:schemeClr val="accent1"/>
          </a:lnRef>
          <a:fillRef idx="1">
            <a:schemeClr val="lt1"/>
          </a:fillRef>
          <a:effectRef idx="0">
            <a:schemeClr val="accent1"/>
          </a:effectRef>
          <a:fontRef idx="minor">
            <a:schemeClr val="dk1"/>
          </a:fontRef>
        </p:style>
        <p:txBody>
          <a:bodyPr>
            <a:normAutofit fontScale="92500" lnSpcReduction="10000"/>
          </a:bodyPr>
          <a:lstStyle/>
          <a:p>
            <a:pPr>
              <a:buNone/>
            </a:pPr>
            <a:r>
              <a:rPr lang="ar-SA" sz="2800" dirty="0" smtClean="0"/>
              <a:t>این بارانداز با توجه به فرضیات وجود انبار موقت و وجود چند در بارگیری در طرف های تخلیه و بارگیری طراحی شده است. </a:t>
            </a:r>
            <a:endParaRPr lang="en-US" sz="2800" dirty="0"/>
          </a:p>
        </p:txBody>
      </p:sp>
      <p:pic>
        <p:nvPicPr>
          <p:cNvPr id="7" name="Picture 6" descr="Cross-dock"/>
          <p:cNvPicPr/>
          <p:nvPr/>
        </p:nvPicPr>
        <p:blipFill>
          <a:blip r:embed="rId2"/>
          <a:srcRect/>
          <a:stretch>
            <a:fillRect/>
          </a:stretch>
        </p:blipFill>
        <p:spPr bwMode="auto">
          <a:xfrm>
            <a:off x="2590800" y="2571750"/>
            <a:ext cx="5562600" cy="2286000"/>
          </a:xfrm>
          <a:prstGeom prst="rect">
            <a:avLst/>
          </a:prstGeom>
          <a:noFill/>
          <a:ln w="9525">
            <a:noFill/>
            <a:miter lim="800000"/>
            <a:headEnd/>
            <a:tailEnd/>
          </a:ln>
        </p:spPr>
      </p:pic>
    </p:spTree>
  </p:cSld>
  <p:clrMapOvr>
    <a:masterClrMapping/>
  </p:clrMapOvr>
  <p:transition>
    <p:zoom/>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ar-SA" sz="3600" b="1" dirty="0" smtClean="0"/>
              <a:t>بارانداز </a:t>
            </a:r>
            <a:r>
              <a:rPr lang="en-US" sz="3600" b="1" dirty="0" smtClean="0"/>
              <a:t>U</a:t>
            </a:r>
            <a:r>
              <a:rPr lang="ar-SA" sz="3600" b="1" dirty="0" smtClean="0"/>
              <a:t> شکل </a:t>
            </a:r>
            <a:endParaRPr lang="en-US" sz="3600" dirty="0"/>
          </a:p>
        </p:txBody>
      </p:sp>
      <p:sp>
        <p:nvSpPr>
          <p:cNvPr id="4" name="Slide Number Placeholder 3"/>
          <p:cNvSpPr>
            <a:spLocks noGrp="1"/>
          </p:cNvSpPr>
          <p:nvPr>
            <p:ph type="sldNum" sz="quarter" idx="12"/>
          </p:nvPr>
        </p:nvSpPr>
        <p:spPr/>
        <p:txBody>
          <a:bodyPr/>
          <a:lstStyle/>
          <a:p>
            <a:fld id="{1195FCE8-A431-46C9-9895-E9E5576EA88A}" type="slidenum">
              <a:rPr lang="en-US" smtClean="0"/>
              <a:pPr/>
              <a:t>97</a:t>
            </a:fld>
            <a:endParaRPr lang="en-US"/>
          </a:p>
        </p:txBody>
      </p:sp>
      <p:sp>
        <p:nvSpPr>
          <p:cNvPr id="5" name="Content Placeholder 2"/>
          <p:cNvSpPr>
            <a:spLocks noGrp="1"/>
          </p:cNvSpPr>
          <p:nvPr>
            <p:ph idx="1"/>
          </p:nvPr>
        </p:nvSpPr>
        <p:spPr>
          <a:xfrm>
            <a:off x="2123728" y="1200151"/>
            <a:ext cx="6563072" cy="1523999"/>
          </a:xfrm>
        </p:spPr>
        <p:style>
          <a:lnRef idx="2">
            <a:schemeClr val="accent1"/>
          </a:lnRef>
          <a:fillRef idx="1">
            <a:schemeClr val="lt1"/>
          </a:fillRef>
          <a:effectRef idx="0">
            <a:schemeClr val="accent1"/>
          </a:effectRef>
          <a:fontRef idx="minor">
            <a:schemeClr val="dk1"/>
          </a:fontRef>
        </p:style>
        <p:txBody>
          <a:bodyPr>
            <a:normAutofit fontScale="77500" lnSpcReduction="20000"/>
          </a:bodyPr>
          <a:lstStyle/>
          <a:p>
            <a:pPr>
              <a:buNone/>
            </a:pPr>
            <a:r>
              <a:rPr lang="fa-IR" dirty="0" smtClean="0"/>
              <a:t>ا</a:t>
            </a:r>
            <a:r>
              <a:rPr lang="ar-SA" dirty="0" smtClean="0"/>
              <a:t>ین بارانداز با توجه به فرضیات وجود انبار موقت و وجود چند در بارگیری در طرف های تخلیه و بارگیری طراحی شده است. این بارانداز بیشتر جهت افزایش تعداد سکوهای بارگیری در مساحت کمتر کاربرد دارد. </a:t>
            </a:r>
            <a:endParaRPr lang="en-US" dirty="0" smtClean="0"/>
          </a:p>
          <a:p>
            <a:endParaRPr lang="en-US" dirty="0"/>
          </a:p>
        </p:txBody>
      </p:sp>
      <p:pic>
        <p:nvPicPr>
          <p:cNvPr id="6" name="Picture 5" descr="Cross-dock"/>
          <p:cNvPicPr/>
          <p:nvPr/>
        </p:nvPicPr>
        <p:blipFill>
          <a:blip r:embed="rId2"/>
          <a:srcRect/>
          <a:stretch>
            <a:fillRect/>
          </a:stretch>
        </p:blipFill>
        <p:spPr bwMode="auto">
          <a:xfrm>
            <a:off x="2133600" y="2876550"/>
            <a:ext cx="6705600" cy="1864360"/>
          </a:xfrm>
          <a:prstGeom prst="rect">
            <a:avLst/>
          </a:prstGeom>
          <a:noFill/>
          <a:ln w="9525">
            <a:noFill/>
            <a:miter lim="800000"/>
            <a:headEnd/>
            <a:tailEnd/>
          </a:ln>
        </p:spPr>
      </p:pic>
    </p:spTree>
  </p:cSld>
  <p:clrMapOvr>
    <a:masterClrMapping/>
  </p:clrMapOvr>
  <p:transition>
    <p:zoom/>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195FCE8-A431-46C9-9895-E9E5576EA88A}" type="slidenum">
              <a:rPr lang="en-US" smtClean="0"/>
              <a:pPr/>
              <a:t>98</a:t>
            </a:fld>
            <a:endParaRPr lang="en-US"/>
          </a:p>
        </p:txBody>
      </p:sp>
      <p:sp>
        <p:nvSpPr>
          <p:cNvPr id="5" name="Title 1"/>
          <p:cNvSpPr>
            <a:spLocks noGrp="1"/>
          </p:cNvSpPr>
          <p:nvPr>
            <p:ph type="title"/>
          </p:nvPr>
        </p:nvSpPr>
        <p:spPr/>
        <p:txBody>
          <a:bodyPr>
            <a:normAutofit/>
          </a:bodyPr>
          <a:lstStyle/>
          <a:p>
            <a:pPr algn="r"/>
            <a:r>
              <a:rPr lang="ar-SA" sz="3600" b="1" dirty="0" smtClean="0"/>
              <a:t>بارانداز </a:t>
            </a:r>
            <a:r>
              <a:rPr lang="en-US" sz="3600" b="1" dirty="0" smtClean="0"/>
              <a:t>E</a:t>
            </a:r>
            <a:r>
              <a:rPr lang="ar-SA" sz="3600" b="1" dirty="0" smtClean="0"/>
              <a:t> شکل (بارانداز یک طرفه)</a:t>
            </a:r>
            <a:endParaRPr lang="en-US" sz="3600" b="1" dirty="0"/>
          </a:p>
        </p:txBody>
      </p:sp>
      <p:sp>
        <p:nvSpPr>
          <p:cNvPr id="6" name="Content Placeholder 2"/>
          <p:cNvSpPr>
            <a:spLocks noGrp="1"/>
          </p:cNvSpPr>
          <p:nvPr>
            <p:ph idx="1"/>
          </p:nvPr>
        </p:nvSpPr>
        <p:spPr>
          <a:xfrm>
            <a:off x="2123728" y="1200151"/>
            <a:ext cx="6715472" cy="1523999"/>
          </a:xfrm>
        </p:spPr>
        <p:style>
          <a:lnRef idx="2">
            <a:schemeClr val="accent1"/>
          </a:lnRef>
          <a:fillRef idx="1">
            <a:schemeClr val="lt1"/>
          </a:fillRef>
          <a:effectRef idx="0">
            <a:schemeClr val="accent1"/>
          </a:effectRef>
          <a:fontRef idx="minor">
            <a:schemeClr val="dk1"/>
          </a:fontRef>
        </p:style>
        <p:txBody>
          <a:bodyPr>
            <a:normAutofit fontScale="85000" lnSpcReduction="20000"/>
          </a:bodyPr>
          <a:lstStyle/>
          <a:p>
            <a:pPr>
              <a:buNone/>
            </a:pPr>
            <a:r>
              <a:rPr lang="ar-SA" dirty="0" smtClean="0"/>
              <a:t>طراحی این بارانداز به صورتی است که دو در، در یک طرف بارانداز قرار داشته باشند. این بارانداز با توجه به فرضیات وجود انبار موقت و وجود چند در بارگیری در طرف های تخلیه و بارگیری طراحی شده است. </a:t>
            </a:r>
            <a:endParaRPr lang="en-US" dirty="0" smtClean="0"/>
          </a:p>
          <a:p>
            <a:endParaRPr lang="en-US" dirty="0"/>
          </a:p>
        </p:txBody>
      </p:sp>
      <p:pic>
        <p:nvPicPr>
          <p:cNvPr id="7" name="Picture 6" descr="Cross-dock"/>
          <p:cNvPicPr/>
          <p:nvPr/>
        </p:nvPicPr>
        <p:blipFill>
          <a:blip r:embed="rId2"/>
          <a:srcRect/>
          <a:stretch>
            <a:fillRect/>
          </a:stretch>
        </p:blipFill>
        <p:spPr bwMode="auto">
          <a:xfrm>
            <a:off x="2743200" y="2800350"/>
            <a:ext cx="5105400" cy="2133600"/>
          </a:xfrm>
          <a:prstGeom prst="rect">
            <a:avLst/>
          </a:prstGeom>
          <a:noFill/>
          <a:ln w="9525">
            <a:noFill/>
            <a:miter lim="800000"/>
            <a:headEnd/>
            <a:tailEnd/>
          </a:ln>
        </p:spPr>
      </p:pic>
    </p:spTree>
  </p:cSld>
  <p:clrMapOvr>
    <a:masterClrMapping/>
  </p:clrMapOvr>
  <p:transition>
    <p:zoom/>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195FCE8-A431-46C9-9895-E9E5576EA88A}" type="slidenum">
              <a:rPr lang="en-US" smtClean="0"/>
              <a:pPr/>
              <a:t>99</a:t>
            </a:fld>
            <a:endParaRPr lang="en-US"/>
          </a:p>
        </p:txBody>
      </p:sp>
      <p:sp>
        <p:nvSpPr>
          <p:cNvPr id="5" name="Title 1"/>
          <p:cNvSpPr>
            <a:spLocks noGrp="1"/>
          </p:cNvSpPr>
          <p:nvPr>
            <p:ph type="title"/>
          </p:nvPr>
        </p:nvSpPr>
        <p:spPr/>
        <p:txBody>
          <a:bodyPr>
            <a:noAutofit/>
          </a:bodyPr>
          <a:lstStyle/>
          <a:p>
            <a:r>
              <a:rPr lang="fa-IR" sz="3600" b="1" dirty="0" smtClean="0"/>
              <a:t>مسائل مرتبط با بارانداز متقاطع</a:t>
            </a:r>
            <a:endParaRPr lang="en-US" sz="3600" b="1" dirty="0"/>
          </a:p>
        </p:txBody>
      </p:sp>
      <p:sp>
        <p:nvSpPr>
          <p:cNvPr id="6" name="Content Placeholder 2"/>
          <p:cNvSpPr>
            <a:spLocks noGrp="1"/>
          </p:cNvSpPr>
          <p:nvPr>
            <p:ph idx="1"/>
          </p:nvPr>
        </p:nvSpPr>
        <p:spPr>
          <a:xfrm>
            <a:off x="304800" y="1491630"/>
            <a:ext cx="8392344" cy="2985120"/>
          </a:xfrm>
        </p:spPr>
        <p:style>
          <a:lnRef idx="2">
            <a:schemeClr val="accent1"/>
          </a:lnRef>
          <a:fillRef idx="1">
            <a:schemeClr val="lt1"/>
          </a:fillRef>
          <a:effectRef idx="0">
            <a:schemeClr val="accent1"/>
          </a:effectRef>
          <a:fontRef idx="minor">
            <a:schemeClr val="dk1"/>
          </a:fontRef>
        </p:style>
        <p:txBody>
          <a:bodyPr>
            <a:normAutofit fontScale="70000" lnSpcReduction="20000"/>
          </a:bodyPr>
          <a:lstStyle/>
          <a:p>
            <a:pPr algn="r">
              <a:buFont typeface="Wingdings" pitchFamily="2" charset="2"/>
              <a:buChar char="ü"/>
            </a:pPr>
            <a:r>
              <a:rPr lang="fa-IR" dirty="0" smtClean="0"/>
              <a:t>مکان باراندازهای متقاطع</a:t>
            </a:r>
          </a:p>
          <a:p>
            <a:pPr algn="r">
              <a:buFont typeface="Wingdings" pitchFamily="2" charset="2"/>
              <a:buChar char="ü"/>
            </a:pPr>
            <a:r>
              <a:rPr lang="fa-IR" dirty="0" smtClean="0"/>
              <a:t>طراحی چیدمان</a:t>
            </a:r>
          </a:p>
          <a:p>
            <a:pPr algn="r">
              <a:buFont typeface="Wingdings" pitchFamily="2" charset="2"/>
              <a:buChar char="ü"/>
            </a:pPr>
            <a:r>
              <a:rPr lang="fa-IR" dirty="0" smtClean="0"/>
              <a:t>شبکه های بارانداز متقاطع</a:t>
            </a:r>
          </a:p>
          <a:p>
            <a:pPr algn="r">
              <a:buFont typeface="Wingdings" pitchFamily="2" charset="2"/>
              <a:buChar char="ü"/>
            </a:pPr>
            <a:r>
              <a:rPr lang="fa-IR" dirty="0" smtClean="0"/>
              <a:t>مسیریابی وسایل نقلیه</a:t>
            </a:r>
          </a:p>
          <a:p>
            <a:pPr algn="r">
              <a:buFont typeface="Wingdings" pitchFamily="2" charset="2"/>
              <a:buChar char="ü"/>
            </a:pPr>
            <a:r>
              <a:rPr lang="fa-IR" dirty="0" smtClean="0"/>
              <a:t>تعیین درهای بارانداز</a:t>
            </a:r>
          </a:p>
          <a:p>
            <a:pPr algn="r">
              <a:buFont typeface="Wingdings" pitchFamily="2" charset="2"/>
              <a:buChar char="ü"/>
            </a:pPr>
            <a:r>
              <a:rPr lang="fa-IR" dirty="0" smtClean="0"/>
              <a:t>زمانبندی کامیون ها</a:t>
            </a:r>
          </a:p>
          <a:p>
            <a:pPr algn="r">
              <a:buFont typeface="Wingdings" pitchFamily="2" charset="2"/>
              <a:buChar char="ü"/>
            </a:pPr>
            <a:r>
              <a:rPr lang="fa-IR" dirty="0" smtClean="0"/>
              <a:t>ذخیره موقتی</a:t>
            </a:r>
          </a:p>
          <a:p>
            <a:pPr algn="r">
              <a:buFont typeface="Wingdings" pitchFamily="2" charset="2"/>
              <a:buChar char="ü"/>
            </a:pPr>
            <a:r>
              <a:rPr lang="fa-IR" dirty="0" smtClean="0"/>
              <a:t>دیگر مسائل</a:t>
            </a:r>
            <a:endParaRPr lang="en-US" dirty="0"/>
          </a:p>
        </p:txBody>
      </p:sp>
      <p:pic>
        <p:nvPicPr>
          <p:cNvPr id="7" name="Picture 2" descr="C:\Users\Mehran\Documents\Bluetooth Folder\Screenshot_2016-11-17-16-16-59-2.png"/>
          <p:cNvPicPr>
            <a:picLocks noChangeAspect="1" noChangeArrowheads="1"/>
          </p:cNvPicPr>
          <p:nvPr/>
        </p:nvPicPr>
        <p:blipFill>
          <a:blip r:embed="rId2"/>
          <a:srcRect l="6667" r="5333" b="7649"/>
          <a:stretch>
            <a:fillRect/>
          </a:stretch>
        </p:blipFill>
        <p:spPr bwMode="auto">
          <a:xfrm>
            <a:off x="457200" y="1581150"/>
            <a:ext cx="5181599" cy="2743200"/>
          </a:xfrm>
          <a:prstGeom prst="rect">
            <a:avLst/>
          </a:prstGeom>
          <a:noFill/>
        </p:spPr>
      </p:pic>
      <p:sp>
        <p:nvSpPr>
          <p:cNvPr id="8" name="TextBox 7"/>
          <p:cNvSpPr txBox="1"/>
          <p:nvPr/>
        </p:nvSpPr>
        <p:spPr>
          <a:xfrm>
            <a:off x="2971800" y="4629150"/>
            <a:ext cx="3581400" cy="369332"/>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fa-IR" dirty="0" smtClean="0"/>
              <a:t>*</a:t>
            </a:r>
            <a:r>
              <a:rPr lang="en-US" dirty="0" smtClean="0"/>
              <a:t>CROSS DOCKING:STATE OF THE ART</a:t>
            </a:r>
            <a:endParaRPr lang="en-US" dirty="0"/>
          </a:p>
        </p:txBody>
      </p:sp>
    </p:spTree>
  </p:cSld>
  <p:clrMapOvr>
    <a:masterClrMapping/>
  </p:clrMapOvr>
  <p:transition>
    <p:zoom/>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15878836a6f78874948cb0b7438734355c7461f"/>
</p:tagLst>
</file>

<file path=ppt/theme/theme1.xml><?xml version="1.0" encoding="utf-8"?>
<a:theme xmlns:a="http://schemas.openxmlformats.org/drawingml/2006/main" name="238">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238</Template>
  <TotalTime>2580</TotalTime>
  <Words>8148</Words>
  <Application>Microsoft Office PowerPoint</Application>
  <PresentationFormat>On-screen Show (16:9)</PresentationFormat>
  <Paragraphs>717</Paragraphs>
  <Slides>135</Slides>
  <Notes>36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135</vt:i4>
      </vt:variant>
    </vt:vector>
  </HeadingPairs>
  <TitlesOfParts>
    <vt:vector size="140" baseType="lpstr">
      <vt:lpstr>Arial</vt:lpstr>
      <vt:lpstr>Calibri</vt:lpstr>
      <vt:lpstr>Times New Roman</vt:lpstr>
      <vt:lpstr>Wingdings</vt:lpstr>
      <vt:lpstr>238</vt:lpstr>
      <vt:lpstr>مسئله حرکت خودروها در زنجیره های تامین / بارانداز متقاطع</vt:lpstr>
      <vt:lpstr>مقدمه</vt:lpstr>
      <vt:lpstr>اهمیت حمل و نقل در زنجیره تامین</vt:lpstr>
      <vt:lpstr>مساله مسیریابی وسایل نقلیه (VRP) </vt:lpstr>
      <vt:lpstr>هدف ازVRP :</vt:lpstr>
      <vt:lpstr>این مساله دارای چهار جزء اصلی است:</vt:lpstr>
      <vt:lpstr>دپو</vt:lpstr>
      <vt:lpstr>وسیله نقلیه</vt:lpstr>
      <vt:lpstr>ویژگی های وسایل نقلیه:</vt:lpstr>
      <vt:lpstr>مشتریان</vt:lpstr>
      <vt:lpstr>اطلاعات مسیر</vt:lpstr>
      <vt:lpstr>فرضیات یک مساله  VRPکلاسیک:</vt:lpstr>
      <vt:lpstr>یک ورودی ویک خروجی برای مساله  VRP</vt:lpstr>
      <vt:lpstr>تاریخچه بر اساس تکامل مساله مسیریابی وسایل نقلیه</vt:lpstr>
      <vt:lpstr>PowerPoint Presentation</vt:lpstr>
      <vt:lpstr>تاریخچه بر اساس روش های حلVRP </vt:lpstr>
      <vt:lpstr>مسئله VRP</vt:lpstr>
      <vt:lpstr>این مسئله بهینه سازی ترکیباتی به طور مفهومی روی فصل مشترک دو مسأله معروف زیر می باشد:</vt:lpstr>
      <vt:lpstr>مساله فروشنده دوره گرد</vt:lpstr>
      <vt:lpstr>تابع هدف</vt:lpstr>
      <vt:lpstr>یک نمونه ورودی وخروجی برایTSP</vt:lpstr>
      <vt:lpstr>مساله پرکردن ظرف</vt:lpstr>
      <vt:lpstr>یک نمونه ورودی وخروجی برای مسالهBPP</vt:lpstr>
      <vt:lpstr>محدودیت هایی در مسائل واقعی VRP</vt:lpstr>
      <vt:lpstr>انواع مسئله مسیر حرکت خودرو ها</vt:lpstr>
      <vt:lpstr>مسالهVRPظرفیت دار (CVRP)</vt:lpstr>
      <vt:lpstr>مدلسازی:</vt:lpstr>
      <vt:lpstr>مقاله ی:</vt:lpstr>
      <vt:lpstr>PowerPoint Presentation</vt:lpstr>
      <vt:lpstr>مسالهVRP با چندین دپو (MDVRP)</vt:lpstr>
      <vt:lpstr>مدلسازی:</vt:lpstr>
      <vt:lpstr>ارائه ی یک مدل ریاضی و روش ابتکاری جدید برای حل مسئله مسیریابی وسایل نقلیه چندقرارگاهی و چند محصولی با وسایل نقلیه متفاوت</vt:lpstr>
      <vt:lpstr>PowerPoint Presentation</vt:lpstr>
      <vt:lpstr>محدودیت ها:</vt:lpstr>
      <vt:lpstr>PowerPoint Presentation</vt:lpstr>
      <vt:lpstr>مسالهVRP همراه با شکستن عرضه محصولات به مشتریان (SDVRP)</vt:lpstr>
      <vt:lpstr>مدلسازی:</vt:lpstr>
      <vt:lpstr>مقاله ی:</vt:lpstr>
      <vt:lpstr>PowerPoint Presentation</vt:lpstr>
      <vt:lpstr>مساله VRP دوره ای (PVRP) </vt:lpstr>
      <vt:lpstr>مدلسازی:</vt:lpstr>
      <vt:lpstr>مسالهPVRP  می تواند به صورت یک مساله بهینه سازی ترکیباتی چند سطحی در نظر گرفته شود که به شرح زیر می باشد:</vt:lpstr>
      <vt:lpstr>مقاله ی:</vt:lpstr>
      <vt:lpstr>PowerPoint Presentation</vt:lpstr>
      <vt:lpstr>مساله VRP احتمالی (SVRP)</vt:lpstr>
      <vt:lpstr>مدلسازی:</vt:lpstr>
      <vt:lpstr>دررابطه با تابع هدف نکات زیر را در نظر بگیرید:</vt:lpstr>
      <vt:lpstr>مسیریابی وسایل حمل و نقل چندهدفه با زمان سرویس احتمالی و تقاضای فازی تحت محدودیت های پنجره زمانی </vt:lpstr>
      <vt:lpstr>متغیرهای تصمیم:</vt:lpstr>
      <vt:lpstr>PowerPoint Presentation</vt:lpstr>
      <vt:lpstr>PowerPoint Presentation</vt:lpstr>
      <vt:lpstr>مساله VRP همراه با کالاهای مرجوعی (VRPB)</vt:lpstr>
      <vt:lpstr>مدلسازی:</vt:lpstr>
      <vt:lpstr>نکاتی دررابطه با موجه بودن:</vt:lpstr>
      <vt:lpstr>   یک نمونه از مساله VRP همراه با کالاهای مرجوعی (VRPB) </vt:lpstr>
      <vt:lpstr>مدل سازی ریاضی برای مساله مسیریابی وسایل نقلیه با حمل برگشتی و حل آن با الگوریتم کلونی مورچه چندگانه </vt:lpstr>
      <vt:lpstr>تابع هدف:</vt:lpstr>
      <vt:lpstr>PowerPoint Presentation</vt:lpstr>
      <vt:lpstr>مساله VRP همراه با سفارش وتحویل (VRPPD) </vt:lpstr>
      <vt:lpstr>مدلسازی:</vt:lpstr>
      <vt:lpstr>نکاتی دررابطه با موجه بودن:</vt:lpstr>
      <vt:lpstr>مقاله ی:</vt:lpstr>
      <vt:lpstr>متغیرهای تصمیم:</vt:lpstr>
      <vt:lpstr>تابع هدف:</vt:lpstr>
      <vt:lpstr>مساله VRP همراه با پنجره زمانی (VRPTW)</vt:lpstr>
      <vt:lpstr>مدلسازی:</vt:lpstr>
      <vt:lpstr>PowerPoint Presentation</vt:lpstr>
      <vt:lpstr>یک نمونه حل شده برای مساله VRPTW</vt:lpstr>
      <vt:lpstr>مقاله ی:</vt:lpstr>
      <vt:lpstr>متغیرهای تصمیم:</vt:lpstr>
      <vt:lpstr>محدودیت ها:</vt:lpstr>
      <vt:lpstr>روش های حل مسئله مسیر حرکت خودرو ها</vt:lpstr>
      <vt:lpstr> 3دسته الگوریتم های ابتکاری کلاسیک</vt:lpstr>
      <vt:lpstr>الگوریتم های فرا ابتکاری </vt:lpstr>
      <vt:lpstr>بارانداز متقاطع</vt:lpstr>
      <vt:lpstr>سه مورد از اهرم های زنجیره تامین که هنوز به طور کامل یکپارچه نشده اند عبارتند از:</vt:lpstr>
      <vt:lpstr>به طور کلی دو نوع سیستم ارسال جریان وجوددارد:</vt:lpstr>
      <vt:lpstr>تعریف بارانداز متقاطع</vt:lpstr>
      <vt:lpstr>بارانداز متقاطع</vt:lpstr>
      <vt:lpstr>انتقال محموله ها از کامیون های ورودی به خروجی بدون هیچ گونه انبارش و به طور معمول با صرف زمان کمتر از 24ساعت در بارانداز تقاطعی و گاهی اوقات کمتر از 1 ساعت می باشد.</vt:lpstr>
      <vt:lpstr>سیستم انبار متقاطع عموما به صورت زیر عمل می کند:</vt:lpstr>
      <vt:lpstr>PowerPoint Presentation</vt:lpstr>
      <vt:lpstr>PowerPoint Presentation</vt:lpstr>
      <vt:lpstr>بارانداز متقاطع برای چه کالاهایی است؟</vt:lpstr>
      <vt:lpstr>هدف بارانداز متقاطع:</vt:lpstr>
      <vt:lpstr>تفاوت با انبارداری سنتی</vt:lpstr>
      <vt:lpstr>PowerPoint Presentation</vt:lpstr>
      <vt:lpstr>تفاوت بارانداز متقاطع با ارسال محموله به صورت مستقیم </vt:lpstr>
      <vt:lpstr>به منظور مشخص شدن میزان کارایی استراتژی بارانداز متقاطع  2فرآیند زیر باید مورد توجه قراربگیرند: </vt:lpstr>
      <vt:lpstr>انواع بارانداز متقاطع در زنجیره تامین</vt:lpstr>
      <vt:lpstr>PowerPoint Presentation</vt:lpstr>
      <vt:lpstr>PowerPoint Presentation</vt:lpstr>
      <vt:lpstr>ویژگی های cross-dock</vt:lpstr>
      <vt:lpstr>طراحی فیزیکی بارانداز متقاطع</vt:lpstr>
      <vt:lpstr>بارانداز I شکل</vt:lpstr>
      <vt:lpstr>بارانداز T شکل</vt:lpstr>
      <vt:lpstr>بارانداز U شکل </vt:lpstr>
      <vt:lpstr>بارانداز E شکل (بارانداز یک طرفه)</vt:lpstr>
      <vt:lpstr>مسائل مرتبط با بارانداز متقاطع</vt:lpstr>
      <vt:lpstr>CROSS DOCKING:STATE OF THE ART*</vt:lpstr>
      <vt:lpstr> مزایای بارانداز متقاطع</vt:lpstr>
      <vt:lpstr>این مزایا می تواند صرفاً از طریق موارد زیر حاصل گردد:</vt:lpstr>
      <vt:lpstr>موفقیت شرکت والمارت</vt:lpstr>
      <vt:lpstr>PowerPoint Presentation</vt:lpstr>
      <vt:lpstr>مسئله مسیریابی وسیله نقلیه باباراندازمتقاطع (VRPCD)</vt:lpstr>
      <vt:lpstr> مقاله ی:</vt:lpstr>
      <vt:lpstr>اندیس ها و پارامترهای مدل:</vt:lpstr>
      <vt:lpstr>متغیرهای تصمیم:</vt:lpstr>
      <vt:lpstr>محدودیت ها:</vt:lpstr>
      <vt:lpstr>چند مقاله روز دنیا در رابطه با بارانداز متقاطع </vt:lpstr>
      <vt:lpstr>مقاله ی:</vt:lpstr>
      <vt:lpstr>اندیس ها و پارامترهای مدل و متغیرهای تصمیم:</vt:lpstr>
      <vt:lpstr>تابع هدف:</vt:lpstr>
      <vt:lpstr>زمان بندی حمل و نقل کامیون ها در زنجیره تامین با در نظرگرفتن بارانداز تقاطعی و با استفاده از الگوریتم های فراابتکاری</vt:lpstr>
      <vt:lpstr>مفروضات:</vt:lpstr>
      <vt:lpstr>نمادها:</vt:lpstr>
      <vt:lpstr>متغیرهای عدد صحیح:</vt:lpstr>
      <vt:lpstr>متغیرهای صفر و یک:</vt:lpstr>
      <vt:lpstr>PowerPoint Presentation</vt:lpstr>
      <vt:lpstr>تابع هدف:</vt:lpstr>
      <vt:lpstr>PowerPoint Presentation</vt:lpstr>
      <vt:lpstr>مقاله ی:</vt:lpstr>
      <vt:lpstr>اندیس ها و پارامترها:</vt:lpstr>
      <vt:lpstr>متغیرهای تصمیم:</vt:lpstr>
      <vt:lpstr>محدودیتها:</vt:lpstr>
      <vt:lpstr>PowerPoint Presentation</vt:lpstr>
      <vt:lpstr>چندنمونه ازفرصت های مطالعاتی بیشتر </vt:lpstr>
      <vt:lpstr>PowerPoint Presentation</vt:lpstr>
      <vt:lpstr>PowerPoint Presentation</vt:lpstr>
      <vt:lpstr>PowerPoint Presentation</vt:lpstr>
      <vt:lpstr>PowerPoint Presentation</vt:lpstr>
      <vt:lpstr>PowerPoint Presentation</vt:lpstr>
      <vt:lpstr>مقالات دیگر:</vt:lpstr>
      <vt:lpstr>منابع:</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موضوع کنفرانس</dc:title>
  <dc:creator>1382</dc:creator>
  <cp:lastModifiedBy>AMOZESH</cp:lastModifiedBy>
  <cp:revision>259</cp:revision>
  <dcterms:created xsi:type="dcterms:W3CDTF">2016-01-21T18:06:42Z</dcterms:created>
  <dcterms:modified xsi:type="dcterms:W3CDTF">2018-11-19T16:38:56Z</dcterms:modified>
</cp:coreProperties>
</file>