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69"/>
  </p:notesMasterIdLst>
  <p:sldIdLst>
    <p:sldId id="256" r:id="rId2"/>
    <p:sldId id="258" r:id="rId3"/>
    <p:sldId id="257" r:id="rId4"/>
    <p:sldId id="260" r:id="rId5"/>
    <p:sldId id="266" r:id="rId6"/>
    <p:sldId id="262" r:id="rId7"/>
    <p:sldId id="263" r:id="rId8"/>
    <p:sldId id="267" r:id="rId9"/>
    <p:sldId id="268" r:id="rId10"/>
    <p:sldId id="295" r:id="rId11"/>
    <p:sldId id="296" r:id="rId12"/>
    <p:sldId id="280" r:id="rId13"/>
    <p:sldId id="339" r:id="rId14"/>
    <p:sldId id="340" r:id="rId15"/>
    <p:sldId id="281" r:id="rId16"/>
    <p:sldId id="338" r:id="rId17"/>
    <p:sldId id="323" r:id="rId18"/>
    <p:sldId id="264" r:id="rId19"/>
    <p:sldId id="265" r:id="rId20"/>
    <p:sldId id="271" r:id="rId21"/>
    <p:sldId id="294" r:id="rId22"/>
    <p:sldId id="261" r:id="rId23"/>
    <p:sldId id="270" r:id="rId24"/>
    <p:sldId id="273" r:id="rId25"/>
    <p:sldId id="293" r:id="rId26"/>
    <p:sldId id="298" r:id="rId27"/>
    <p:sldId id="275" r:id="rId28"/>
    <p:sldId id="269" r:id="rId29"/>
    <p:sldId id="307" r:id="rId30"/>
    <p:sldId id="277" r:id="rId31"/>
    <p:sldId id="279" r:id="rId32"/>
    <p:sldId id="306" r:id="rId33"/>
    <p:sldId id="288" r:id="rId34"/>
    <p:sldId id="289" r:id="rId35"/>
    <p:sldId id="291" r:id="rId36"/>
    <p:sldId id="303" r:id="rId37"/>
    <p:sldId id="299" r:id="rId38"/>
    <p:sldId id="300" r:id="rId39"/>
    <p:sldId id="301" r:id="rId40"/>
    <p:sldId id="302" r:id="rId41"/>
    <p:sldId id="304" r:id="rId42"/>
    <p:sldId id="305" r:id="rId43"/>
    <p:sldId id="312" r:id="rId44"/>
    <p:sldId id="310" r:id="rId45"/>
    <p:sldId id="308" r:id="rId46"/>
    <p:sldId id="309" r:id="rId47"/>
    <p:sldId id="311" r:id="rId48"/>
    <p:sldId id="313" r:id="rId49"/>
    <p:sldId id="315" r:id="rId50"/>
    <p:sldId id="314" r:id="rId51"/>
    <p:sldId id="324" r:id="rId52"/>
    <p:sldId id="316" r:id="rId53"/>
    <p:sldId id="317" r:id="rId54"/>
    <p:sldId id="318" r:id="rId55"/>
    <p:sldId id="319" r:id="rId56"/>
    <p:sldId id="321" r:id="rId57"/>
    <p:sldId id="329" r:id="rId58"/>
    <p:sldId id="320" r:id="rId59"/>
    <p:sldId id="326" r:id="rId60"/>
    <p:sldId id="327" r:id="rId61"/>
    <p:sldId id="328" r:id="rId62"/>
    <p:sldId id="331" r:id="rId63"/>
    <p:sldId id="333" r:id="rId64"/>
    <p:sldId id="334" r:id="rId65"/>
    <p:sldId id="335" r:id="rId66"/>
    <p:sldId id="336" r:id="rId67"/>
    <p:sldId id="337"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120"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7FA1E-6847-456A-B383-FFD216A3CF75}"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E3104-4710-4EA3-B531-E7600FB0938E}" type="slidenum">
              <a:rPr lang="en-US" smtClean="0"/>
              <a:t>‹#›</a:t>
            </a:fld>
            <a:endParaRPr lang="en-US"/>
          </a:p>
        </p:txBody>
      </p:sp>
    </p:spTree>
    <p:extLst>
      <p:ext uri="{BB962C8B-B14F-4D97-AF65-F5344CB8AC3E}">
        <p14:creationId xmlns:p14="http://schemas.microsoft.com/office/powerpoint/2010/main" val="69644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EE3104-4710-4EA3-B531-E7600FB0938E}" type="slidenum">
              <a:rPr lang="en-US" smtClean="0"/>
              <a:t>2</a:t>
            </a:fld>
            <a:endParaRPr lang="en-US"/>
          </a:p>
        </p:txBody>
      </p:sp>
    </p:spTree>
    <p:extLst>
      <p:ext uri="{BB962C8B-B14F-4D97-AF65-F5344CB8AC3E}">
        <p14:creationId xmlns:p14="http://schemas.microsoft.com/office/powerpoint/2010/main" val="269149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2" y="1380070"/>
            <a:ext cx="8574623" cy="2616199"/>
          </a:xfrm>
        </p:spPr>
        <p:txBody>
          <a:bodyPr anchor="b">
            <a:normAutofit/>
          </a:bodyPr>
          <a:lstStyle>
            <a:lvl1pPr algn="r">
              <a:defRPr sz="4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8" y="3996267"/>
            <a:ext cx="6987645"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D1876F-98C2-4012-86AE-C61BDA267B75}" type="datetime1">
              <a:rPr lang="en-US" smtClean="0"/>
              <a:t>11/20/2023</a:t>
            </a:fld>
            <a:endParaRPr lang="en-US"/>
          </a:p>
        </p:txBody>
      </p:sp>
      <p:sp>
        <p:nvSpPr>
          <p:cNvPr id="5" name="Footer Placeholder 4"/>
          <p:cNvSpPr>
            <a:spLocks noGrp="1"/>
          </p:cNvSpPr>
          <p:nvPr>
            <p:ph type="ftr" sz="quarter" idx="11"/>
          </p:nvPr>
        </p:nvSpPr>
        <p:spPr>
          <a:xfrm>
            <a:off x="5332413" y="5883277"/>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162680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4732865"/>
            <a:ext cx="10018711"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484312" y="5299603"/>
            <a:ext cx="10018711"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A8471-6597-4A25-83A1-F0C7B3A2D808}" type="datetime1">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305711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0"/>
            <a:ext cx="10018711" cy="304800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3" y="4343400"/>
            <a:ext cx="1001871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F6473C-F32F-470D-A56B-FDC012011D4F}" type="datetime1">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1397161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3" y="3428999"/>
            <a:ext cx="8532815"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2" y="4343400"/>
            <a:ext cx="10018711"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C77DD-C103-4839-BCD1-535A03897310}" type="datetime1">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1425269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69C8E-96D4-4F5F-A5EF-C394CB2F5765}" type="datetime1">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232433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4" y="3886200"/>
            <a:ext cx="10018711"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1"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5E5C8-95C2-448B-B985-1B08814BB81B}" type="datetime1">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3528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3" y="3505200"/>
            <a:ext cx="10018713"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3" y="4343400"/>
            <a:ext cx="10018713"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24A375-1CF7-4216-97E4-A14520536F4D}" type="datetime1">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2845599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5A4B71-8AD9-4E85-A08A-CB95DBE0838D}" type="datetime1">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69324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7"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3" y="685800"/>
            <a:ext cx="801974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489CD-FB2B-4282-AACF-AED7B7020B03}" type="datetime1">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287679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6B3D7E-B981-4881-8B24-B5E875AA3D8F}" type="datetime1">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8" y="5867133"/>
            <a:ext cx="551167" cy="365125"/>
          </a:xfrm>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143640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0" y="2666999"/>
            <a:ext cx="8930747" cy="2110382"/>
          </a:xfrm>
        </p:spPr>
        <p:txBody>
          <a:bodyPr anchor="b"/>
          <a:lstStyle>
            <a:lvl1pPr algn="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B462D-4D69-47D5-928F-955775CE67E8}" type="datetime1">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179322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4" y="2667001"/>
            <a:ext cx="4895055"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F9C6CE-DEC8-423F-8000-BE3C78D09757}" type="datetime1">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379938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9" y="2667000"/>
            <a:ext cx="4622537"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8CABFC-B233-4CFA-8D0A-956FAD842C95}" type="datetime1">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93750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2174E7-62AF-4E52-8E67-612FB2826B8D}" type="datetime1">
              <a:rPr lang="en-US" smtClean="0"/>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323074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295CC-7F69-4B67-A71F-5866F10FF65F}" type="datetime1">
              <a:rPr lang="en-US" smtClean="0"/>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132292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3" y="1600200"/>
            <a:ext cx="354912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262034" y="685801"/>
            <a:ext cx="6240991"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3" y="2971800"/>
            <a:ext cx="354912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26237-17D1-42CE-B4AB-88380644BD25}" type="datetime1">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395085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5" y="1752599"/>
            <a:ext cx="542615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482725" y="3124199"/>
            <a:ext cx="542615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1F7C3-F3D0-4CC1-ACEE-6CED66EFD248}" type="datetime1">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FA888-4270-4E5C-9F8A-99B45D033313}" type="slidenum">
              <a:rPr lang="en-US" smtClean="0"/>
              <a:t>‹#›</a:t>
            </a:fld>
            <a:endParaRPr lang="en-US"/>
          </a:p>
        </p:txBody>
      </p:sp>
    </p:spTree>
    <p:extLst>
      <p:ext uri="{BB962C8B-B14F-4D97-AF65-F5344CB8AC3E}">
        <p14:creationId xmlns:p14="http://schemas.microsoft.com/office/powerpoint/2010/main" val="276470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3" y="685802"/>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1" y="2667001"/>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7"/>
            <a:ext cx="114300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2786DAD9-A64C-41E9-885E-D7914E181DDE}" type="datetime1">
              <a:rPr lang="en-US" smtClean="0"/>
              <a:t>11/20/2023</a:t>
            </a:fld>
            <a:endParaRPr lang="en-US"/>
          </a:p>
        </p:txBody>
      </p:sp>
      <p:sp>
        <p:nvSpPr>
          <p:cNvPr id="5" name="Footer Placeholder 4"/>
          <p:cNvSpPr>
            <a:spLocks noGrp="1"/>
          </p:cNvSpPr>
          <p:nvPr>
            <p:ph type="ftr" sz="quarter" idx="3"/>
          </p:nvPr>
        </p:nvSpPr>
        <p:spPr>
          <a:xfrm>
            <a:off x="2572281" y="5883277"/>
            <a:ext cx="7084177"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8" y="5883277"/>
            <a:ext cx="551167"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24FA888-4270-4E5C-9F8A-99B45D033313}" type="slidenum">
              <a:rPr lang="en-US" smtClean="0"/>
              <a:t>‹#›</a:t>
            </a:fld>
            <a:endParaRPr lang="en-US"/>
          </a:p>
        </p:txBody>
      </p:sp>
    </p:spTree>
    <p:extLst>
      <p:ext uri="{BB962C8B-B14F-4D97-AF65-F5344CB8AC3E}">
        <p14:creationId xmlns:p14="http://schemas.microsoft.com/office/powerpoint/2010/main" val="403561779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9617" y="1380070"/>
            <a:ext cx="7340958" cy="2616199"/>
          </a:xfrm>
        </p:spPr>
        <p:txBody>
          <a:bodyPr>
            <a:normAutofit fontScale="90000"/>
          </a:bodyPr>
          <a:lstStyle/>
          <a:p>
            <a:pPr algn="ctr" rtl="1"/>
            <a:r>
              <a:rPr lang="fa-IR" sz="3600" dirty="0">
                <a:cs typeface="B Nazanin" panose="00000400000000000000" pitchFamily="2" charset="-78"/>
              </a:rPr>
              <a:t>به نام خدا</a:t>
            </a:r>
            <a:r>
              <a:rPr lang="fa-IR" dirty="0" smtClean="0">
                <a:cs typeface="B Nazanin" panose="00000400000000000000" pitchFamily="2" charset="-78"/>
              </a:rPr>
              <a:t/>
            </a:r>
            <a:br>
              <a:rPr lang="fa-IR" dirty="0" smtClean="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en-US" dirty="0" smtClean="0">
                <a:cs typeface="B Nazanin" panose="00000400000000000000" pitchFamily="2" charset="-78"/>
              </a:rPr>
              <a:t/>
            </a:r>
            <a:br>
              <a:rPr lang="en-US" dirty="0" smtClean="0">
                <a:cs typeface="B Nazanin" panose="00000400000000000000" pitchFamily="2" charset="-78"/>
              </a:rPr>
            </a:br>
            <a:r>
              <a:rPr lang="en-US" sz="4000" b="1" dirty="0">
                <a:solidFill>
                  <a:schemeClr val="accent1">
                    <a:lumMod val="75000"/>
                  </a:schemeClr>
                </a:solidFill>
                <a:effectLst>
                  <a:outerShdw blurRad="38100" dist="38100" dir="2700000" algn="tl">
                    <a:srgbClr val="000000">
                      <a:alpha val="43137"/>
                    </a:srgbClr>
                  </a:outerShdw>
                </a:effectLst>
                <a:cs typeface="B Nazanin" panose="00000400000000000000" pitchFamily="2" charset="-78"/>
              </a:rPr>
              <a:t>Dynamic Warehousing Strategies</a:t>
            </a:r>
            <a:r>
              <a:rPr lang="en-US" sz="4000" b="1" dirty="0">
                <a:effectLst>
                  <a:outerShdw blurRad="38100" dist="38100" dir="2700000" algn="tl">
                    <a:srgbClr val="000000">
                      <a:alpha val="43137"/>
                    </a:srgbClr>
                  </a:outerShdw>
                </a:effectLst>
                <a:cs typeface="B Nazanin" panose="00000400000000000000" pitchFamily="2" charset="-78"/>
              </a:rPr>
              <a:t/>
            </a:r>
            <a:br>
              <a:rPr lang="en-US" sz="4000" b="1" dirty="0">
                <a:effectLst>
                  <a:outerShdw blurRad="38100" dist="38100" dir="2700000" algn="tl">
                    <a:srgbClr val="000000">
                      <a:alpha val="43137"/>
                    </a:srgbClr>
                  </a:outerShdw>
                </a:effectLst>
                <a:cs typeface="B Nazanin" panose="00000400000000000000" pitchFamily="2" charset="-78"/>
              </a:rPr>
            </a:br>
            <a:r>
              <a:rPr lang="fa-IR" sz="4000" b="1" dirty="0">
                <a:solidFill>
                  <a:schemeClr val="accent1">
                    <a:lumMod val="75000"/>
                  </a:schemeClr>
                </a:solidFill>
                <a:effectLst>
                  <a:outerShdw blurRad="38100" dist="38100" dir="2700000" algn="tl">
                    <a:srgbClr val="000000">
                      <a:alpha val="43137"/>
                    </a:srgbClr>
                  </a:outerShdw>
                </a:effectLst>
                <a:cs typeface="B Nazanin" panose="00000400000000000000" pitchFamily="2" charset="-78"/>
              </a:rPr>
              <a:t>استراتژي هاي انبارداري پويا</a:t>
            </a:r>
            <a:r>
              <a:rPr lang="fa-IR" dirty="0" smtClean="0">
                <a:cs typeface="B Nazanin" panose="00000400000000000000" pitchFamily="2" charset="-78"/>
              </a:rPr>
              <a:t/>
            </a:r>
            <a:br>
              <a:rPr lang="fa-IR" dirty="0" smtClean="0">
                <a:cs typeface="B Nazanin" panose="00000400000000000000" pitchFamily="2" charset="-78"/>
              </a:rPr>
            </a:br>
            <a:endParaRPr lang="en-US" dirty="0">
              <a:cs typeface="B Nazanin" panose="00000400000000000000" pitchFamily="2" charset="-78"/>
            </a:endParaRPr>
          </a:p>
        </p:txBody>
      </p:sp>
      <p:sp>
        <p:nvSpPr>
          <p:cNvPr id="3" name="Subtitle 2"/>
          <p:cNvSpPr>
            <a:spLocks noGrp="1"/>
          </p:cNvSpPr>
          <p:nvPr>
            <p:ph type="subTitle" idx="1"/>
          </p:nvPr>
        </p:nvSpPr>
        <p:spPr>
          <a:xfrm>
            <a:off x="4099165" y="4447029"/>
            <a:ext cx="6041324" cy="2069569"/>
          </a:xfrm>
        </p:spPr>
        <p:txBody>
          <a:bodyPr>
            <a:normAutofit/>
          </a:bodyPr>
          <a:lstStyle/>
          <a:p>
            <a:pPr rtl="1"/>
            <a:endParaRPr lang="fa-IR" sz="1700" dirty="0" smtClean="0">
              <a:cs typeface="B Nazanin" panose="00000400000000000000" pitchFamily="2" charset="-78"/>
            </a:endParaRPr>
          </a:p>
          <a:p>
            <a:pPr rtl="1"/>
            <a:r>
              <a:rPr lang="fa-IR" sz="2200" dirty="0" smtClean="0">
                <a:cs typeface="B Nazanin" panose="00000400000000000000" pitchFamily="2" charset="-78"/>
              </a:rPr>
              <a:t> </a:t>
            </a:r>
            <a:r>
              <a:rPr lang="fa-IR" sz="2200" dirty="0">
                <a:cs typeface="B Nazanin" panose="00000400000000000000" pitchFamily="2" charset="-78"/>
              </a:rPr>
              <a:t>دكتر محسن </a:t>
            </a:r>
            <a:r>
              <a:rPr lang="fa-IR" sz="2200" dirty="0" smtClean="0">
                <a:cs typeface="B Nazanin" panose="00000400000000000000" pitchFamily="2" charset="-78"/>
              </a:rPr>
              <a:t>شفيعي نيك آبادي</a:t>
            </a:r>
            <a:endParaRPr lang="fa-IR" sz="1700" dirty="0" smtClean="0">
              <a:cs typeface="B Nazanin" panose="00000400000000000000" pitchFamily="2" charset="-78"/>
            </a:endParaRPr>
          </a:p>
          <a:p>
            <a:pPr rtl="1"/>
            <a:endParaRPr lang="fa-IR" sz="2200" dirty="0">
              <a:cs typeface="B Nazanin" panose="00000400000000000000" pitchFamily="2" charset="-78"/>
            </a:endParaRPr>
          </a:p>
          <a:p>
            <a:pPr rtl="1"/>
            <a:endParaRPr lang="fa-IR" sz="2000" dirty="0" smtClean="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1</a:t>
            </a:fld>
            <a:endParaRPr lang="en-US"/>
          </a:p>
        </p:txBody>
      </p:sp>
    </p:spTree>
    <p:extLst>
      <p:ext uri="{BB962C8B-B14F-4D97-AF65-F5344CB8AC3E}">
        <p14:creationId xmlns:p14="http://schemas.microsoft.com/office/powerpoint/2010/main" val="1859829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234" y="1"/>
            <a:ext cx="7514035" cy="1752599"/>
          </a:xfrm>
        </p:spPr>
        <p:txBody>
          <a:bodyPr>
            <a:normAutofit/>
          </a:bodyPr>
          <a:lstStyle/>
          <a:p>
            <a:r>
              <a:rPr lang="ar-SA"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تجارت </a:t>
            </a:r>
            <a:r>
              <a:rPr lang="ar-SA"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الکترونیک </a:t>
            </a:r>
            <a:r>
              <a:rPr lang="ar-SA"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و تأثیر آن بر انبارداری</a:t>
            </a:r>
            <a:r>
              <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
            </a:r>
            <a:br>
              <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b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532586" y="1752600"/>
            <a:ext cx="9970439" cy="4724356"/>
          </a:xfrm>
        </p:spPr>
        <p:txBody>
          <a:bodyPr>
            <a:normAutofit/>
          </a:bodyPr>
          <a:lstStyle/>
          <a:p>
            <a:pPr algn="justLow" rtl="1">
              <a:lnSpc>
                <a:spcPct val="150000"/>
              </a:lnSpc>
              <a:spcBef>
                <a:spcPts val="0"/>
              </a:spcBef>
              <a:spcAft>
                <a:spcPts val="1000"/>
              </a:spcAft>
            </a:pPr>
            <a:r>
              <a:rPr lang="fa-IR" sz="2400" b="1" dirty="0" smtClean="0">
                <a:solidFill>
                  <a:srgbClr val="212529"/>
                </a:solidFill>
                <a:latin typeface="irsans"/>
                <a:ea typeface="Times New Roman" panose="02020603050405020304" pitchFamily="18" charset="0"/>
                <a:cs typeface="B Nazanin" panose="00000400000000000000" pitchFamily="2" charset="-78"/>
              </a:rPr>
              <a:t>لزوم تبديل واحد توزيع به شبكه توريع</a:t>
            </a:r>
          </a:p>
          <a:p>
            <a:pPr marL="0" indent="0" algn="justLow" rtl="1">
              <a:lnSpc>
                <a:spcPct val="150000"/>
              </a:lnSpc>
              <a:spcBef>
                <a:spcPts val="0"/>
              </a:spcBef>
              <a:spcAft>
                <a:spcPts val="1000"/>
              </a:spcAft>
              <a:buNone/>
            </a:pPr>
            <a:r>
              <a:rPr lang="ar-SA" sz="2400" dirty="0" smtClean="0">
                <a:solidFill>
                  <a:srgbClr val="212529"/>
                </a:solidFill>
                <a:latin typeface="irsans"/>
                <a:ea typeface="Times New Roman" panose="02020603050405020304" pitchFamily="18" charset="0"/>
                <a:cs typeface="B Nazanin" panose="00000400000000000000" pitchFamily="2" charset="-78"/>
              </a:rPr>
              <a:t>قبل </a:t>
            </a:r>
            <a:r>
              <a:rPr lang="ar-SA" sz="2400" dirty="0">
                <a:solidFill>
                  <a:srgbClr val="212529"/>
                </a:solidFill>
                <a:latin typeface="irsans"/>
                <a:ea typeface="Times New Roman" panose="02020603050405020304" pitchFamily="18" charset="0"/>
                <a:cs typeface="B Nazanin" panose="00000400000000000000" pitchFamily="2" charset="-78"/>
              </a:rPr>
              <a:t>از ظهور تجارت الکترونیکی ، بسیاری از خرده فروشان از فروشگاه های خود به عنوان نقاط ذخیره </a:t>
            </a:r>
            <a:r>
              <a:rPr lang="ar-SA" sz="2400" dirty="0" smtClean="0">
                <a:solidFill>
                  <a:srgbClr val="212529"/>
                </a:solidFill>
                <a:latin typeface="irsans"/>
                <a:ea typeface="Times New Roman" panose="02020603050405020304" pitchFamily="18" charset="0"/>
                <a:cs typeface="B Nazanin" panose="00000400000000000000" pitchFamily="2" charset="-78"/>
              </a:rPr>
              <a:t>سازی</a:t>
            </a:r>
            <a:r>
              <a:rPr lang="fa-IR" sz="2400" dirty="0" smtClean="0">
                <a:solidFill>
                  <a:srgbClr val="212529"/>
                </a:solidFill>
                <a:latin typeface="irsans"/>
                <a:ea typeface="Times New Roman" panose="02020603050405020304" pitchFamily="18" charset="0"/>
                <a:cs typeface="B Nazanin" panose="00000400000000000000" pitchFamily="2" charset="-78"/>
              </a:rPr>
              <a:t>،</a:t>
            </a:r>
            <a:r>
              <a:rPr lang="ar-SA" sz="2400" dirty="0" smtClean="0">
                <a:solidFill>
                  <a:srgbClr val="212529"/>
                </a:solidFill>
                <a:latin typeface="irsans"/>
                <a:ea typeface="Times New Roman" panose="02020603050405020304" pitchFamily="18" charset="0"/>
                <a:cs typeface="B Nazanin" panose="00000400000000000000" pitchFamily="2" charset="-78"/>
              </a:rPr>
              <a:t> </a:t>
            </a:r>
            <a:r>
              <a:rPr lang="ar-SA" sz="2400" dirty="0">
                <a:solidFill>
                  <a:srgbClr val="212529"/>
                </a:solidFill>
                <a:latin typeface="irsans"/>
                <a:ea typeface="Times New Roman" panose="02020603050405020304" pitchFamily="18" charset="0"/>
                <a:cs typeface="B Nazanin" panose="00000400000000000000" pitchFamily="2" charset="-78"/>
              </a:rPr>
              <a:t>واسطه مراکز توزیع یا </a:t>
            </a:r>
            <a:r>
              <a:rPr lang="en-US" sz="2400" dirty="0">
                <a:solidFill>
                  <a:srgbClr val="212529"/>
                </a:solidFill>
                <a:latin typeface="irsans"/>
                <a:ea typeface="Times New Roman" panose="02020603050405020304" pitchFamily="18" charset="0"/>
                <a:cs typeface="B Nazanin" panose="00000400000000000000" pitchFamily="2" charset="-78"/>
              </a:rPr>
              <a:t>(DC)</a:t>
            </a:r>
            <a:r>
              <a:rPr lang="fa-IR" sz="2400" dirty="0">
                <a:solidFill>
                  <a:srgbClr val="212529"/>
                </a:solidFill>
                <a:latin typeface="irsans"/>
                <a:ea typeface="Times New Roman" panose="02020603050405020304" pitchFamily="18" charset="0"/>
                <a:cs typeface="B Nazanin" panose="00000400000000000000" pitchFamily="2" charset="-78"/>
              </a:rPr>
              <a:t> </a:t>
            </a:r>
            <a:r>
              <a:rPr lang="ar-SA" sz="2400" dirty="0" smtClean="0">
                <a:solidFill>
                  <a:srgbClr val="212529"/>
                </a:solidFill>
                <a:latin typeface="irsans"/>
                <a:ea typeface="Times New Roman" panose="02020603050405020304" pitchFamily="18" charset="0"/>
                <a:cs typeface="B Nazanin" panose="00000400000000000000" pitchFamily="2" charset="-78"/>
              </a:rPr>
              <a:t>استفاده </a:t>
            </a:r>
            <a:r>
              <a:rPr lang="ar-SA" sz="2400" dirty="0">
                <a:solidFill>
                  <a:srgbClr val="212529"/>
                </a:solidFill>
                <a:latin typeface="irsans"/>
                <a:ea typeface="Times New Roman" panose="02020603050405020304" pitchFamily="18" charset="0"/>
                <a:cs typeface="B Nazanin" panose="00000400000000000000" pitchFamily="2" charset="-78"/>
              </a:rPr>
              <a:t>می کردند</a:t>
            </a:r>
            <a:r>
              <a:rPr lang="fa-IR" sz="2400" dirty="0">
                <a:solidFill>
                  <a:srgbClr val="212529"/>
                </a:solidFill>
                <a:latin typeface="irsans"/>
                <a:ea typeface="Times New Roman" panose="02020603050405020304" pitchFamily="18" charset="0"/>
                <a:cs typeface="B Nazanin" panose="00000400000000000000" pitchFamily="2" charset="-78"/>
              </a:rPr>
              <a:t>که البته </a:t>
            </a:r>
            <a:r>
              <a:rPr lang="ar-SA" sz="2400" dirty="0">
                <a:solidFill>
                  <a:srgbClr val="212529"/>
                </a:solidFill>
                <a:latin typeface="irsans"/>
                <a:ea typeface="Times New Roman" panose="02020603050405020304" pitchFamily="18" charset="0"/>
                <a:cs typeface="B Nazanin" panose="00000400000000000000" pitchFamily="2" charset="-78"/>
              </a:rPr>
              <a:t> هنوز روشی </a:t>
            </a:r>
            <a:r>
              <a:rPr lang="fa-IR" sz="2400" dirty="0" smtClean="0">
                <a:solidFill>
                  <a:srgbClr val="212529"/>
                </a:solidFill>
                <a:latin typeface="irsans"/>
                <a:ea typeface="Times New Roman" panose="02020603050405020304" pitchFamily="18" charset="0"/>
                <a:cs typeface="B Nazanin" panose="00000400000000000000" pitchFamily="2" charset="-78"/>
              </a:rPr>
              <a:t>متداول </a:t>
            </a:r>
            <a:r>
              <a:rPr lang="ar-SA" sz="2400" dirty="0" smtClean="0">
                <a:solidFill>
                  <a:srgbClr val="212529"/>
                </a:solidFill>
                <a:latin typeface="irsans"/>
                <a:ea typeface="Times New Roman" panose="02020603050405020304" pitchFamily="18" charset="0"/>
                <a:cs typeface="B Nazanin" panose="00000400000000000000" pitchFamily="2" charset="-78"/>
              </a:rPr>
              <a:t>است</a:t>
            </a:r>
            <a:r>
              <a:rPr lang="fa-IR" sz="2400" dirty="0" smtClean="0">
                <a:solidFill>
                  <a:srgbClr val="212529"/>
                </a:solidFill>
                <a:latin typeface="irsans"/>
                <a:ea typeface="Times New Roman" panose="02020603050405020304" pitchFamily="18" charset="0"/>
                <a:cs typeface="B Nazanin" panose="00000400000000000000" pitchFamily="2" charset="-78"/>
              </a:rPr>
              <a:t> </a:t>
            </a:r>
            <a:r>
              <a:rPr lang="fa-IR" sz="2400" dirty="0">
                <a:solidFill>
                  <a:srgbClr val="212529"/>
                </a:solidFill>
                <a:latin typeface="irsans"/>
                <a:ea typeface="Times New Roman" panose="02020603050405020304" pitchFamily="18" charset="0"/>
                <a:cs typeface="B Nazanin" panose="00000400000000000000" pitchFamily="2" charset="-78"/>
              </a:rPr>
              <a:t>ولی امروزه </a:t>
            </a:r>
            <a:r>
              <a:rPr lang="ar-SA" sz="2400" dirty="0">
                <a:solidFill>
                  <a:srgbClr val="212529"/>
                </a:solidFill>
                <a:latin typeface="irsans"/>
                <a:ea typeface="Times New Roman" panose="02020603050405020304" pitchFamily="18" charset="0"/>
                <a:cs typeface="B Nazanin" panose="00000400000000000000" pitchFamily="2" charset="-78"/>
              </a:rPr>
              <a:t>یک خرده فروش می تواند از شبکه ای متشکل از چند</a:t>
            </a:r>
            <a:r>
              <a:rPr lang="en-US" sz="2400" dirty="0" smtClean="0">
                <a:solidFill>
                  <a:srgbClr val="212529"/>
                </a:solidFill>
                <a:latin typeface="irsans"/>
                <a:ea typeface="Times New Roman" panose="02020603050405020304" pitchFamily="18" charset="0"/>
                <a:cs typeface="B Nazanin" panose="00000400000000000000" pitchFamily="2" charset="-78"/>
              </a:rPr>
              <a:t>DC </a:t>
            </a:r>
            <a:r>
              <a:rPr lang="fa-IR" sz="2400" dirty="0" smtClean="0">
                <a:solidFill>
                  <a:srgbClr val="212529"/>
                </a:solidFill>
                <a:latin typeface="irsans"/>
                <a:ea typeface="Times New Roman" panose="02020603050405020304" pitchFamily="18" charset="0"/>
                <a:cs typeface="B Nazanin" panose="00000400000000000000" pitchFamily="2" charset="-78"/>
              </a:rPr>
              <a:t> </a:t>
            </a:r>
            <a:r>
              <a:rPr lang="en-US" sz="2400" dirty="0" smtClean="0">
                <a:solidFill>
                  <a:srgbClr val="212529"/>
                </a:solidFill>
                <a:latin typeface="irsans"/>
                <a:ea typeface="Times New Roman" panose="02020603050405020304" pitchFamily="18" charset="0"/>
                <a:cs typeface="B Nazanin" panose="00000400000000000000" pitchFamily="2" charset="-78"/>
              </a:rPr>
              <a:t> </a:t>
            </a:r>
            <a:r>
              <a:rPr lang="ar-SA" sz="2400" dirty="0">
                <a:solidFill>
                  <a:srgbClr val="212529"/>
                </a:solidFill>
                <a:latin typeface="irsans"/>
                <a:ea typeface="Times New Roman" panose="02020603050405020304" pitchFamily="18" charset="0"/>
                <a:cs typeface="B Nazanin" panose="00000400000000000000" pitchFamily="2" charset="-78"/>
              </a:rPr>
              <a:t>استفاده </a:t>
            </a:r>
            <a:r>
              <a:rPr lang="ar-SA" sz="2400" dirty="0" smtClean="0">
                <a:solidFill>
                  <a:srgbClr val="212529"/>
                </a:solidFill>
                <a:latin typeface="irsans"/>
                <a:ea typeface="Times New Roman" panose="02020603050405020304" pitchFamily="18" charset="0"/>
                <a:cs typeface="B Nazanin" panose="00000400000000000000" pitchFamily="2" charset="-78"/>
              </a:rPr>
              <a:t>کند</a:t>
            </a:r>
            <a:r>
              <a:rPr lang="fa-IR" sz="2400" dirty="0" smtClean="0">
                <a:solidFill>
                  <a:srgbClr val="212529"/>
                </a:solidFill>
                <a:latin typeface="irsans"/>
                <a:ea typeface="Times New Roman" panose="02020603050405020304" pitchFamily="18" charset="0"/>
                <a:cs typeface="B Nazanin" panose="00000400000000000000" pitchFamily="2" charset="-78"/>
              </a:rPr>
              <a:t>(</a:t>
            </a:r>
            <a:r>
              <a:rPr lang="ar-SA" sz="2400" dirty="0" smtClean="0">
                <a:solidFill>
                  <a:srgbClr val="212529"/>
                </a:solidFill>
                <a:latin typeface="irsans"/>
                <a:ea typeface="Times New Roman" panose="02020603050405020304" pitchFamily="18" charset="0"/>
                <a:cs typeface="B Nazanin" panose="00000400000000000000" pitchFamily="2" charset="-78"/>
              </a:rPr>
              <a:t>هرکدام </a:t>
            </a:r>
            <a:r>
              <a:rPr lang="ar-SA" sz="2400" dirty="0">
                <a:solidFill>
                  <a:srgbClr val="212529"/>
                </a:solidFill>
                <a:latin typeface="irsans"/>
                <a:ea typeface="Times New Roman" panose="02020603050405020304" pitchFamily="18" charset="0"/>
                <a:cs typeface="B Nazanin" panose="00000400000000000000" pitchFamily="2" charset="-78"/>
              </a:rPr>
              <a:t>در من</a:t>
            </a:r>
            <a:r>
              <a:rPr lang="fa-IR" sz="2400" dirty="0">
                <a:solidFill>
                  <a:srgbClr val="212529"/>
                </a:solidFill>
                <a:latin typeface="irsans"/>
                <a:ea typeface="Times New Roman" panose="02020603050405020304" pitchFamily="18" charset="0"/>
                <a:cs typeface="B Nazanin" panose="00000400000000000000" pitchFamily="2" charset="-78"/>
              </a:rPr>
              <a:t>اطق</a:t>
            </a:r>
            <a:r>
              <a:rPr lang="ar-SA" sz="2400" dirty="0">
                <a:solidFill>
                  <a:srgbClr val="212529"/>
                </a:solidFill>
                <a:latin typeface="irsans"/>
                <a:ea typeface="Times New Roman" panose="02020603050405020304" pitchFamily="18" charset="0"/>
                <a:cs typeface="B Nazanin" panose="00000400000000000000" pitchFamily="2" charset="-78"/>
              </a:rPr>
              <a:t> مختلف ، با زمان </a:t>
            </a:r>
            <a:r>
              <a:rPr lang="fa-IR" sz="2400" dirty="0">
                <a:solidFill>
                  <a:srgbClr val="212529"/>
                </a:solidFill>
                <a:latin typeface="irsans"/>
                <a:ea typeface="Times New Roman" panose="02020603050405020304" pitchFamily="18" charset="0"/>
                <a:cs typeface="B Nazanin" panose="00000400000000000000" pitchFamily="2" charset="-78"/>
              </a:rPr>
              <a:t>بازپرسازی مختلف طی چندروز یا چند </a:t>
            </a:r>
            <a:r>
              <a:rPr lang="fa-IR" sz="2400" dirty="0" smtClean="0">
                <a:solidFill>
                  <a:srgbClr val="212529"/>
                </a:solidFill>
                <a:latin typeface="irsans"/>
                <a:ea typeface="Times New Roman" panose="02020603050405020304" pitchFamily="18" charset="0"/>
                <a:cs typeface="B Nazanin" panose="00000400000000000000" pitchFamily="2" charset="-78"/>
              </a:rPr>
              <a:t>ساعت).</a:t>
            </a:r>
          </a:p>
          <a:p>
            <a:pPr marL="0" indent="0" algn="justLow" rtl="1">
              <a:lnSpc>
                <a:spcPct val="150000"/>
              </a:lnSpc>
              <a:spcBef>
                <a:spcPts val="0"/>
              </a:spcBef>
              <a:spcAft>
                <a:spcPts val="1000"/>
              </a:spcAft>
              <a:buNone/>
            </a:pPr>
            <a:r>
              <a:rPr lang="ar-SA" sz="2400" dirty="0" smtClean="0">
                <a:solidFill>
                  <a:srgbClr val="212529"/>
                </a:solidFill>
                <a:latin typeface="irsans"/>
                <a:ea typeface="Times New Roman" panose="02020603050405020304" pitchFamily="18" charset="0"/>
                <a:cs typeface="B Nazanin" panose="00000400000000000000" pitchFamily="2" charset="-78"/>
              </a:rPr>
              <a:t>یک </a:t>
            </a:r>
            <a:r>
              <a:rPr lang="ar-SA" sz="2400" dirty="0">
                <a:solidFill>
                  <a:srgbClr val="212529"/>
                </a:solidFill>
                <a:latin typeface="irsans"/>
                <a:ea typeface="Times New Roman" panose="02020603050405020304" pitchFamily="18" charset="0"/>
                <a:cs typeface="B Nazanin" panose="00000400000000000000" pitchFamily="2" charset="-78"/>
              </a:rPr>
              <a:t>شبکه گسترده تر ، علیرغم افزایش برخی هزینه های حمل و نقل ورودی ، هزینه حمل و نقل بین المللی (که به طور کلی در هر واحد گرانتر است) را کاهش می دهد.</a:t>
            </a:r>
            <a:endParaRPr lang="fa-IR" sz="2400" dirty="0">
              <a:solidFill>
                <a:srgbClr val="212529"/>
              </a:solidFill>
              <a:latin typeface="irsans"/>
              <a:ea typeface="Times New Roman" panose="02020603050405020304" pitchFamily="18" charset="0"/>
              <a:cs typeface="B Nazanin" panose="00000400000000000000" pitchFamily="2" charset="-78"/>
            </a:endParaRPr>
          </a:p>
          <a:p>
            <a:pPr marL="0" indent="0" algn="r" rtl="1">
              <a:buNone/>
            </a:pPr>
            <a:endParaRPr lang="en-US" sz="2400" dirty="0"/>
          </a:p>
        </p:txBody>
      </p:sp>
      <p:sp>
        <p:nvSpPr>
          <p:cNvPr id="4" name="Slide Number Placeholder 3"/>
          <p:cNvSpPr>
            <a:spLocks noGrp="1"/>
          </p:cNvSpPr>
          <p:nvPr>
            <p:ph type="sldNum" sz="quarter" idx="12"/>
          </p:nvPr>
        </p:nvSpPr>
        <p:spPr/>
        <p:txBody>
          <a:bodyPr/>
          <a:lstStyle/>
          <a:p>
            <a:fld id="{024FA888-4270-4E5C-9F8A-99B45D033313}" type="slidenum">
              <a:rPr lang="en-US" smtClean="0"/>
              <a:t>10</a:t>
            </a:fld>
            <a:endParaRPr lang="en-US"/>
          </a:p>
        </p:txBody>
      </p:sp>
    </p:spTree>
    <p:extLst>
      <p:ext uri="{BB962C8B-B14F-4D97-AF65-F5344CB8AC3E}">
        <p14:creationId xmlns:p14="http://schemas.microsoft.com/office/powerpoint/2010/main" val="1892326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769" y="144843"/>
            <a:ext cx="9684913" cy="3177907"/>
          </a:xfrm>
        </p:spPr>
        <p:txBody>
          <a:bodyPr>
            <a:normAutofit/>
          </a:bodyPr>
          <a:lstStyle/>
          <a:p>
            <a:pPr algn="justLow" rtl="1">
              <a:lnSpc>
                <a:spcPct val="150000"/>
              </a:lnSpc>
              <a:spcBef>
                <a:spcPts val="0"/>
              </a:spcBef>
              <a:spcAft>
                <a:spcPts val="1000"/>
              </a:spcAft>
              <a:buFont typeface="Arial" panose="020B0604020202020204" pitchFamily="34" charset="0"/>
              <a:buChar char="•"/>
            </a:pPr>
            <a:r>
              <a:rPr lang="fa-IR" sz="2400" b="1" dirty="0" smtClean="0">
                <a:solidFill>
                  <a:srgbClr val="212529"/>
                </a:solidFill>
                <a:latin typeface="irsans"/>
                <a:ea typeface="Times New Roman" panose="02020603050405020304" pitchFamily="18" charset="0"/>
                <a:cs typeface="B Nazanin" panose="00000400000000000000" pitchFamily="2" charset="-78"/>
              </a:rPr>
              <a:t>نياز به فضاي بيشتر و افزايش هزينه انبارداري به دليل افزايش فروش در تجارت الكترونيك</a:t>
            </a:r>
          </a:p>
          <a:p>
            <a:pPr marL="0" indent="0" algn="justLow" rtl="1">
              <a:lnSpc>
                <a:spcPct val="150000"/>
              </a:lnSpc>
              <a:spcBef>
                <a:spcPts val="0"/>
              </a:spcBef>
              <a:spcAft>
                <a:spcPts val="1000"/>
              </a:spcAft>
              <a:buNone/>
            </a:pPr>
            <a:r>
              <a:rPr lang="ar-SA" sz="2400" dirty="0" smtClean="0">
                <a:solidFill>
                  <a:srgbClr val="212529"/>
                </a:solidFill>
                <a:latin typeface="irsans"/>
                <a:ea typeface="Times New Roman" panose="02020603050405020304" pitchFamily="18" charset="0"/>
                <a:cs typeface="B Nazanin" panose="00000400000000000000" pitchFamily="2" charset="-78"/>
              </a:rPr>
              <a:t>خرده فروشان الکترونیکی موجودی بیشتری را در انبارها نگهداری</a:t>
            </a:r>
            <a:r>
              <a:rPr lang="fa-IR" sz="2400" dirty="0" smtClean="0">
                <a:solidFill>
                  <a:srgbClr val="212529"/>
                </a:solidFill>
                <a:latin typeface="irsans"/>
                <a:ea typeface="Times New Roman" panose="02020603050405020304" pitchFamily="18" charset="0"/>
                <a:cs typeface="B Nazanin" panose="00000400000000000000" pitchFamily="2" charset="-78"/>
              </a:rPr>
              <a:t> مي</a:t>
            </a:r>
            <a:r>
              <a:rPr lang="ar-SA" sz="2400" dirty="0" smtClean="0">
                <a:solidFill>
                  <a:srgbClr val="212529"/>
                </a:solidFill>
                <a:latin typeface="irsans"/>
                <a:ea typeface="Times New Roman" panose="02020603050405020304" pitchFamily="18" charset="0"/>
                <a:cs typeface="B Nazanin" panose="00000400000000000000" pitchFamily="2" charset="-78"/>
              </a:rPr>
              <a:t> کنند</a:t>
            </a:r>
            <a:r>
              <a:rPr lang="fa-IR" sz="2400" dirty="0" smtClean="0">
                <a:solidFill>
                  <a:srgbClr val="212529"/>
                </a:solidFill>
                <a:latin typeface="irsans"/>
                <a:ea typeface="Times New Roman" panose="02020603050405020304" pitchFamily="18" charset="0"/>
                <a:cs typeface="B Nazanin" panose="00000400000000000000" pitchFamily="2" charset="-78"/>
              </a:rPr>
              <a:t> و به همين دليل</a:t>
            </a:r>
            <a:r>
              <a:rPr lang="ar-SA" sz="2400" dirty="0" smtClean="0">
                <a:solidFill>
                  <a:srgbClr val="212529"/>
                </a:solidFill>
                <a:latin typeface="irsans"/>
                <a:ea typeface="Times New Roman" panose="02020603050405020304" pitchFamily="18" charset="0"/>
                <a:cs typeface="B Nazanin" panose="00000400000000000000" pitchFamily="2" charset="-78"/>
              </a:rPr>
              <a:t> تقاضا برای فضای انبار </a:t>
            </a:r>
            <a:r>
              <a:rPr lang="fa-IR" sz="2400" dirty="0" smtClean="0">
                <a:solidFill>
                  <a:srgbClr val="212529"/>
                </a:solidFill>
                <a:latin typeface="irsans"/>
                <a:ea typeface="Times New Roman" panose="02020603050405020304" pitchFamily="18" charset="0"/>
                <a:cs typeface="B Nazanin" panose="00000400000000000000" pitchFamily="2" charset="-78"/>
              </a:rPr>
              <a:t>افزايش مي يابد و </a:t>
            </a:r>
            <a:r>
              <a:rPr lang="ar-SA" sz="2400" dirty="0" smtClean="0">
                <a:solidFill>
                  <a:srgbClr val="212529"/>
                </a:solidFill>
                <a:latin typeface="irsans"/>
                <a:ea typeface="Times New Roman" panose="02020603050405020304" pitchFamily="18" charset="0"/>
                <a:cs typeface="B Nazanin" panose="00000400000000000000" pitchFamily="2" charset="-78"/>
              </a:rPr>
              <a:t>در برخی مناطق ، </a:t>
            </a:r>
            <a:r>
              <a:rPr lang="fa-IR" sz="2400" dirty="0" smtClean="0">
                <a:solidFill>
                  <a:srgbClr val="212529"/>
                </a:solidFill>
                <a:latin typeface="irsans"/>
                <a:ea typeface="Times New Roman" panose="02020603050405020304" pitchFamily="18" charset="0"/>
                <a:cs typeface="B Nazanin" panose="00000400000000000000" pitchFamily="2" charset="-78"/>
              </a:rPr>
              <a:t>بدلیل کمبود فضاهاي انبار </a:t>
            </a:r>
            <a:r>
              <a:rPr lang="ar-SA" sz="2400" dirty="0" smtClean="0">
                <a:solidFill>
                  <a:srgbClr val="212529"/>
                </a:solidFill>
                <a:latin typeface="irsans"/>
                <a:ea typeface="Times New Roman" panose="02020603050405020304" pitchFamily="18" charset="0"/>
                <a:cs typeface="B Nazanin" panose="00000400000000000000" pitchFamily="2" charset="-78"/>
              </a:rPr>
              <a:t>هزینه های انبارداری به سرعت در حال افزایش هستند</a:t>
            </a:r>
            <a:r>
              <a:rPr lang="fa-IR" sz="2400" dirty="0" smtClean="0">
                <a:solidFill>
                  <a:srgbClr val="212529"/>
                </a:solidFill>
                <a:latin typeface="irsans"/>
                <a:ea typeface="Times New Roman" panose="02020603050405020304" pitchFamily="18" charset="0"/>
                <a:cs typeface="B Nazanin" panose="00000400000000000000" pitchFamily="2" charset="-78"/>
              </a:rPr>
              <a:t>.</a:t>
            </a:r>
            <a:endParaRPr lang="en-US" sz="2400" dirty="0"/>
          </a:p>
        </p:txBody>
      </p:sp>
      <p:sp>
        <p:nvSpPr>
          <p:cNvPr id="4" name="Slide Number Placeholder 3"/>
          <p:cNvSpPr>
            <a:spLocks noGrp="1"/>
          </p:cNvSpPr>
          <p:nvPr>
            <p:ph type="sldNum" sz="quarter" idx="12"/>
          </p:nvPr>
        </p:nvSpPr>
        <p:spPr/>
        <p:txBody>
          <a:bodyPr/>
          <a:lstStyle/>
          <a:p>
            <a:fld id="{024FA888-4270-4E5C-9F8A-99B45D033313}" type="slidenum">
              <a:rPr lang="en-US" smtClean="0"/>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22413857"/>
              </p:ext>
            </p:extLst>
          </p:nvPr>
        </p:nvGraphicFramePr>
        <p:xfrm>
          <a:off x="2614410" y="3322749"/>
          <a:ext cx="8010659" cy="2544383"/>
        </p:xfrm>
        <a:graphic>
          <a:graphicData uri="http://schemas.openxmlformats.org/drawingml/2006/table">
            <a:tbl>
              <a:tblPr rtl="1" firstRow="1" firstCol="1" bandRow="1">
                <a:tableStyleId>{B301B821-A1FF-4177-AEE7-76D212191A09}</a:tableStyleId>
              </a:tblPr>
              <a:tblGrid>
                <a:gridCol w="3953813">
                  <a:extLst>
                    <a:ext uri="{9D8B030D-6E8A-4147-A177-3AD203B41FA5}">
                      <a16:colId xmlns:a16="http://schemas.microsoft.com/office/drawing/2014/main" val="20000"/>
                    </a:ext>
                  </a:extLst>
                </a:gridCol>
                <a:gridCol w="4056846">
                  <a:extLst>
                    <a:ext uri="{9D8B030D-6E8A-4147-A177-3AD203B41FA5}">
                      <a16:colId xmlns:a16="http://schemas.microsoft.com/office/drawing/2014/main" val="20001"/>
                    </a:ext>
                  </a:extLst>
                </a:gridCol>
              </a:tblGrid>
              <a:tr h="293525">
                <a:tc>
                  <a:txBody>
                    <a:bodyPr/>
                    <a:lstStyle/>
                    <a:p>
                      <a:pPr algn="ctr" rtl="1">
                        <a:lnSpc>
                          <a:spcPct val="107000"/>
                        </a:lnSpc>
                        <a:spcAft>
                          <a:spcPts val="0"/>
                        </a:spcAft>
                      </a:pPr>
                      <a:r>
                        <a:rPr lang="ar-SA" sz="1600" b="1" dirty="0">
                          <a:effectLst/>
                          <a:cs typeface="B Nazanin" panose="00000400000000000000" pitchFamily="2" charset="-78"/>
                        </a:rPr>
                        <a:t>تجارت الکترونیک</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600" b="1" dirty="0">
                          <a:effectLst/>
                          <a:cs typeface="B Nazanin" panose="00000400000000000000" pitchFamily="2" charset="-78"/>
                        </a:rPr>
                        <a:t>خرده فروشی سنتی (قبل از اینترنت)</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603736">
                <a:tc>
                  <a:txBody>
                    <a:bodyPr/>
                    <a:lstStyle/>
                    <a:p>
                      <a:pPr algn="ctr" rtl="1">
                        <a:lnSpc>
                          <a:spcPct val="107000"/>
                        </a:lnSpc>
                        <a:spcAft>
                          <a:spcPts val="0"/>
                        </a:spcAft>
                      </a:pPr>
                      <a:r>
                        <a:rPr lang="ar-SA" sz="1600" b="0" dirty="0">
                          <a:effectLst/>
                          <a:cs typeface="B Nazanin" panose="00000400000000000000" pitchFamily="2" charset="-78"/>
                        </a:rPr>
                        <a:t>حمل و نقل </a:t>
                      </a:r>
                      <a:r>
                        <a:rPr lang="fa-IR" sz="1600" b="0" dirty="0" smtClean="0">
                          <a:effectLst/>
                          <a:cs typeface="B Nazanin" panose="00000400000000000000" pitchFamily="2" charset="-78"/>
                        </a:rPr>
                        <a:t>و تحويل</a:t>
                      </a:r>
                      <a:r>
                        <a:rPr lang="fa-IR" sz="1600" b="0" baseline="0" dirty="0" smtClean="0">
                          <a:effectLst/>
                          <a:cs typeface="B Nazanin" panose="00000400000000000000" pitchFamily="2" charset="-78"/>
                        </a:rPr>
                        <a:t> كالا</a:t>
                      </a:r>
                      <a:r>
                        <a:rPr lang="ar-SA" sz="1600" b="0" dirty="0" smtClean="0">
                          <a:effectLst/>
                          <a:cs typeface="B Nazanin" panose="00000400000000000000" pitchFamily="2" charset="-78"/>
                        </a:rPr>
                        <a:t> </a:t>
                      </a:r>
                      <a:r>
                        <a:rPr lang="ar-SA" sz="1600" b="0" dirty="0">
                          <a:effectLst/>
                          <a:cs typeface="B Nazanin" panose="00000400000000000000" pitchFamily="2" charset="-78"/>
                        </a:rPr>
                        <a:t>در </a:t>
                      </a:r>
                      <a:r>
                        <a:rPr lang="fa-IR" sz="1600" b="0" dirty="0" smtClean="0">
                          <a:effectLst/>
                          <a:cs typeface="B Nazanin" panose="00000400000000000000" pitchFamily="2" charset="-78"/>
                        </a:rPr>
                        <a:t>حجم</a:t>
                      </a:r>
                      <a:r>
                        <a:rPr lang="fa-IR" sz="1600" b="0" baseline="0" dirty="0" smtClean="0">
                          <a:effectLst/>
                          <a:cs typeface="B Nazanin" panose="00000400000000000000" pitchFamily="2" charset="-78"/>
                        </a:rPr>
                        <a:t> و مقدار كم و مقصد ، </a:t>
                      </a:r>
                      <a:r>
                        <a:rPr lang="ar-SA" sz="1600" b="0" dirty="0" smtClean="0">
                          <a:effectLst/>
                          <a:cs typeface="B Nazanin" panose="00000400000000000000" pitchFamily="2" charset="-78"/>
                        </a:rPr>
                        <a:t>مشتری</a:t>
                      </a:r>
                      <a:r>
                        <a:rPr lang="fa-IR" sz="1600" b="0" dirty="0" smtClean="0">
                          <a:effectLst/>
                          <a:cs typeface="B Nazanin" panose="00000400000000000000" pitchFamily="2" charset="-78"/>
                        </a:rPr>
                        <a:t>ان</a:t>
                      </a:r>
                      <a:r>
                        <a:rPr lang="fa-IR" sz="1600" b="0" baseline="0" dirty="0" smtClean="0">
                          <a:effectLst/>
                          <a:cs typeface="B Nazanin" panose="00000400000000000000" pitchFamily="2" charset="-78"/>
                        </a:rPr>
                        <a:t> </a:t>
                      </a:r>
                      <a:r>
                        <a:rPr lang="fa-IR" sz="1600" b="0" dirty="0" smtClean="0">
                          <a:effectLst/>
                          <a:cs typeface="B Nazanin" panose="00000400000000000000" pitchFamily="2" charset="-78"/>
                        </a:rPr>
                        <a:t>مي باشند.</a:t>
                      </a:r>
                      <a:endParaRPr lang="en-US" sz="16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600" b="0" dirty="0">
                          <a:effectLst/>
                          <a:cs typeface="B Nazanin" panose="00000400000000000000" pitchFamily="2" charset="-78"/>
                        </a:rPr>
                        <a:t>حمل و نقل </a:t>
                      </a:r>
                      <a:r>
                        <a:rPr lang="fa-IR" sz="1600" b="0" dirty="0" smtClean="0">
                          <a:effectLst/>
                          <a:cs typeface="B Nazanin" panose="00000400000000000000" pitchFamily="2" charset="-78"/>
                        </a:rPr>
                        <a:t>و تحويل كالا </a:t>
                      </a:r>
                      <a:r>
                        <a:rPr lang="ar-SA" sz="1600" b="0" dirty="0" smtClean="0">
                          <a:effectLst/>
                          <a:cs typeface="B Nazanin" panose="00000400000000000000" pitchFamily="2" charset="-78"/>
                        </a:rPr>
                        <a:t>در مقادیر</a:t>
                      </a:r>
                      <a:r>
                        <a:rPr lang="fa-IR" sz="1600" b="0" dirty="0" smtClean="0">
                          <a:effectLst/>
                          <a:cs typeface="B Nazanin" panose="00000400000000000000" pitchFamily="2" charset="-78"/>
                        </a:rPr>
                        <a:t> و حجم</a:t>
                      </a:r>
                      <a:r>
                        <a:rPr lang="ar-SA" sz="1600" b="0" dirty="0" smtClean="0">
                          <a:effectLst/>
                          <a:cs typeface="B Nazanin" panose="00000400000000000000" pitchFamily="2" charset="-78"/>
                        </a:rPr>
                        <a:t> </a:t>
                      </a:r>
                      <a:r>
                        <a:rPr lang="fa-IR" sz="1600" b="0" dirty="0" smtClean="0">
                          <a:effectLst/>
                          <a:cs typeface="B Nazanin" panose="00000400000000000000" pitchFamily="2" charset="-78"/>
                        </a:rPr>
                        <a:t>زياد</a:t>
                      </a:r>
                      <a:r>
                        <a:rPr lang="ar-SA" sz="1600" b="0" dirty="0" smtClean="0">
                          <a:effectLst/>
                          <a:cs typeface="B Nazanin" panose="00000400000000000000" pitchFamily="2" charset="-78"/>
                        </a:rPr>
                        <a:t> </a:t>
                      </a:r>
                      <a:r>
                        <a:rPr lang="ar-SA" sz="1600" b="0" dirty="0">
                          <a:effectLst/>
                          <a:cs typeface="B Nazanin" panose="00000400000000000000" pitchFamily="2" charset="-78"/>
                        </a:rPr>
                        <a:t>به فروشگاه های خرده فروشی انجام می شود.</a:t>
                      </a:r>
                      <a:endParaRPr lang="en-US" sz="16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733170">
                <a:tc>
                  <a:txBody>
                    <a:bodyPr/>
                    <a:lstStyle/>
                    <a:p>
                      <a:pPr algn="ctr" rtl="1">
                        <a:lnSpc>
                          <a:spcPct val="107000"/>
                        </a:lnSpc>
                        <a:spcAft>
                          <a:spcPts val="0"/>
                        </a:spcAft>
                      </a:pPr>
                      <a:r>
                        <a:rPr lang="ar-SA" sz="1600" b="0" dirty="0">
                          <a:effectLst/>
                          <a:cs typeface="B Nazanin" panose="00000400000000000000" pitchFamily="2" charset="-78"/>
                        </a:rPr>
                        <a:t>زمان </a:t>
                      </a:r>
                      <a:r>
                        <a:rPr lang="ar-SA" sz="1600" b="0" dirty="0" smtClean="0">
                          <a:effectLst/>
                          <a:cs typeface="B Nazanin" panose="00000400000000000000" pitchFamily="2" charset="-78"/>
                        </a:rPr>
                        <a:t>ارسال</a:t>
                      </a:r>
                      <a:r>
                        <a:rPr lang="fa-IR" sz="1600" b="0" dirty="0" smtClean="0">
                          <a:effectLst/>
                          <a:cs typeface="B Nazanin" panose="00000400000000000000" pitchFamily="2" charset="-78"/>
                        </a:rPr>
                        <a:t> و تحوبل</a:t>
                      </a:r>
                      <a:r>
                        <a:rPr lang="ar-SA" sz="1600" b="0" dirty="0" smtClean="0">
                          <a:effectLst/>
                          <a:cs typeface="B Nazanin" panose="00000400000000000000" pitchFamily="2" charset="-78"/>
                        </a:rPr>
                        <a:t> بسیار </a:t>
                      </a:r>
                      <a:r>
                        <a:rPr lang="ar-SA" sz="1600" b="0" dirty="0">
                          <a:effectLst/>
                          <a:cs typeface="B Nazanin" panose="00000400000000000000" pitchFamily="2" charset="-78"/>
                        </a:rPr>
                        <a:t>مهم است ، </a:t>
                      </a:r>
                      <a:r>
                        <a:rPr lang="fa-IR" sz="1600" b="0" dirty="0" smtClean="0">
                          <a:effectLst/>
                          <a:cs typeface="B Nazanin" panose="00000400000000000000" pitchFamily="2" charset="-78"/>
                        </a:rPr>
                        <a:t>(</a:t>
                      </a:r>
                      <a:r>
                        <a:rPr lang="ar-SA" sz="1600" b="0" dirty="0" smtClean="0">
                          <a:effectLst/>
                          <a:cs typeface="B Nazanin" panose="00000400000000000000" pitchFamily="2" charset="-78"/>
                        </a:rPr>
                        <a:t>بسیاری </a:t>
                      </a:r>
                      <a:r>
                        <a:rPr lang="ar-SA" sz="1600" b="0" dirty="0">
                          <a:effectLst/>
                          <a:cs typeface="B Nazanin" panose="00000400000000000000" pitchFamily="2" charset="-78"/>
                        </a:rPr>
                        <a:t>از مشتریان در مدت 2 روز یا کمتر منتظر کالا </a:t>
                      </a:r>
                      <a:r>
                        <a:rPr lang="ar-SA" sz="1600" b="0" dirty="0" smtClean="0">
                          <a:effectLst/>
                          <a:cs typeface="B Nazanin" panose="00000400000000000000" pitchFamily="2" charset="-78"/>
                        </a:rPr>
                        <a:t>هستند</a:t>
                      </a:r>
                      <a:r>
                        <a:rPr lang="fa-IR" sz="1600" b="0" dirty="0" smtClean="0">
                          <a:effectLst/>
                          <a:cs typeface="B Nazanin" panose="00000400000000000000" pitchFamily="2" charset="-78"/>
                        </a:rPr>
                        <a:t>)</a:t>
                      </a:r>
                      <a:endParaRPr lang="en-US" sz="16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600" b="0" dirty="0">
                          <a:effectLst/>
                          <a:cs typeface="B Nazanin" panose="00000400000000000000" pitchFamily="2" charset="-78"/>
                        </a:rPr>
                        <a:t>زمان </a:t>
                      </a:r>
                      <a:r>
                        <a:rPr lang="fa-IR" sz="1600" b="0" dirty="0" smtClean="0">
                          <a:effectLst/>
                          <a:cs typeface="B Nazanin" panose="00000400000000000000" pitchFamily="2" charset="-78"/>
                        </a:rPr>
                        <a:t>تحويل</a:t>
                      </a:r>
                      <a:r>
                        <a:rPr lang="fa-IR" sz="1600" b="0" baseline="0" dirty="0" smtClean="0">
                          <a:effectLst/>
                          <a:cs typeface="B Nazanin" panose="00000400000000000000" pitchFamily="2" charset="-78"/>
                        </a:rPr>
                        <a:t> </a:t>
                      </a:r>
                      <a:r>
                        <a:rPr lang="ar-SA" sz="1600" b="0" dirty="0" smtClean="0">
                          <a:effectLst/>
                          <a:cs typeface="B Nazanin" panose="00000400000000000000" pitchFamily="2" charset="-78"/>
                        </a:rPr>
                        <a:t>می </a:t>
                      </a:r>
                      <a:r>
                        <a:rPr lang="ar-SA" sz="1600" b="0" dirty="0">
                          <a:effectLst/>
                          <a:cs typeface="B Nazanin" panose="00000400000000000000" pitchFamily="2" charset="-78"/>
                        </a:rPr>
                        <a:t>تواند چند روز باشد ، </a:t>
                      </a:r>
                      <a:r>
                        <a:rPr lang="fa-IR" sz="1600" b="0" dirty="0" smtClean="0">
                          <a:effectLst/>
                          <a:cs typeface="B Nazanin" panose="00000400000000000000" pitchFamily="2" charset="-78"/>
                        </a:rPr>
                        <a:t>(</a:t>
                      </a:r>
                      <a:r>
                        <a:rPr lang="ar-SA" sz="1600" b="0" dirty="0" smtClean="0">
                          <a:effectLst/>
                          <a:cs typeface="B Nazanin" panose="00000400000000000000" pitchFamily="2" charset="-78"/>
                        </a:rPr>
                        <a:t>زیرا </a:t>
                      </a:r>
                      <a:r>
                        <a:rPr lang="ar-SA" sz="1600" b="0" dirty="0">
                          <a:effectLst/>
                          <a:cs typeface="B Nazanin" panose="00000400000000000000" pitchFamily="2" charset="-78"/>
                        </a:rPr>
                        <a:t>فقط موجودی فروشگاه را دوباره پر می کند</a:t>
                      </a:r>
                      <a:r>
                        <a:rPr lang="ar-SA" sz="1600" b="0" dirty="0" smtClean="0">
                          <a:effectLst/>
                          <a:cs typeface="B Nazanin" panose="00000400000000000000" pitchFamily="2" charset="-78"/>
                        </a:rPr>
                        <a:t>.</a:t>
                      </a:r>
                      <a:r>
                        <a:rPr lang="fa-IR" sz="1600" b="0" dirty="0" smtClean="0">
                          <a:effectLst/>
                          <a:cs typeface="B Nazanin" panose="00000400000000000000" pitchFamily="2" charset="-78"/>
                        </a:rPr>
                        <a:t>)</a:t>
                      </a:r>
                      <a:endParaRPr lang="en-US" sz="16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913952">
                <a:tc>
                  <a:txBody>
                    <a:bodyPr/>
                    <a:lstStyle/>
                    <a:p>
                      <a:pPr algn="ctr" rtl="1">
                        <a:lnSpc>
                          <a:spcPct val="107000"/>
                        </a:lnSpc>
                        <a:spcAft>
                          <a:spcPts val="0"/>
                        </a:spcAft>
                      </a:pPr>
                      <a:r>
                        <a:rPr lang="ar-SA" sz="1600" b="0" dirty="0">
                          <a:effectLst/>
                          <a:cs typeface="B Nazanin" panose="00000400000000000000" pitchFamily="2" charset="-78"/>
                        </a:rPr>
                        <a:t>تقاضا </a:t>
                      </a:r>
                      <a:r>
                        <a:rPr lang="ar-SA" sz="1600" b="0" dirty="0" smtClean="0">
                          <a:effectLst/>
                          <a:cs typeface="B Nazanin" panose="00000400000000000000" pitchFamily="2" charset="-78"/>
                        </a:rPr>
                        <a:t>بسیار </a:t>
                      </a:r>
                      <a:r>
                        <a:rPr lang="ar-SA" sz="1600" b="0" dirty="0">
                          <a:effectLst/>
                          <a:cs typeface="B Nazanin" panose="00000400000000000000" pitchFamily="2" charset="-78"/>
                        </a:rPr>
                        <a:t>متغیر </a:t>
                      </a:r>
                      <a:r>
                        <a:rPr lang="fa-IR" sz="1600" b="0" dirty="0" smtClean="0">
                          <a:effectLst/>
                          <a:cs typeface="B Nazanin" panose="00000400000000000000" pitchFamily="2" charset="-78"/>
                        </a:rPr>
                        <a:t>است</a:t>
                      </a:r>
                      <a:r>
                        <a:rPr lang="ar-SA" sz="1600" b="0" dirty="0" smtClean="0">
                          <a:effectLst/>
                          <a:cs typeface="B Nazanin" panose="00000400000000000000" pitchFamily="2" charset="-78"/>
                        </a:rPr>
                        <a:t> </a:t>
                      </a:r>
                      <a:r>
                        <a:rPr lang="ar-SA" sz="1600" b="0" dirty="0">
                          <a:effectLst/>
                          <a:cs typeface="B Nazanin" panose="00000400000000000000" pitchFamily="2" charset="-78"/>
                        </a:rPr>
                        <a:t>، </a:t>
                      </a:r>
                      <a:r>
                        <a:rPr lang="fa-IR" sz="1600" b="0" dirty="0" smtClean="0">
                          <a:effectLst/>
                          <a:cs typeface="B Nazanin" panose="00000400000000000000" pitchFamily="2" charset="-78"/>
                        </a:rPr>
                        <a:t>(</a:t>
                      </a:r>
                      <a:r>
                        <a:rPr lang="ar-SA" sz="1600" b="0" dirty="0" smtClean="0">
                          <a:effectLst/>
                          <a:cs typeface="B Nazanin" panose="00000400000000000000" pitchFamily="2" charset="-78"/>
                        </a:rPr>
                        <a:t>تحت </a:t>
                      </a:r>
                      <a:r>
                        <a:rPr lang="ar-SA" sz="1600" b="0" dirty="0">
                          <a:effectLst/>
                          <a:cs typeface="B Nazanin" panose="00000400000000000000" pitchFamily="2" charset="-78"/>
                        </a:rPr>
                        <a:t>تأثیر رسانه های اجتماعی و چرخه های سریعتر خبررسانی در رسانه های </a:t>
                      </a:r>
                      <a:r>
                        <a:rPr lang="ar-SA" sz="1600" b="0" dirty="0" smtClean="0">
                          <a:effectLst/>
                          <a:cs typeface="B Nazanin" panose="00000400000000000000" pitchFamily="2" charset="-78"/>
                        </a:rPr>
                        <a:t>اینترنتی</a:t>
                      </a:r>
                      <a:r>
                        <a:rPr lang="fa-IR" sz="1600" b="0" dirty="0" smtClean="0">
                          <a:effectLst/>
                          <a:cs typeface="B Nazanin" panose="00000400000000000000" pitchFamily="2" charset="-78"/>
                        </a:rPr>
                        <a:t>)</a:t>
                      </a:r>
                      <a:endParaRPr lang="en-US" sz="16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600" b="0" dirty="0">
                          <a:effectLst/>
                          <a:cs typeface="B Nazanin" panose="00000400000000000000" pitchFamily="2" charset="-78"/>
                        </a:rPr>
                        <a:t>تنوع تقاضا معمولاً اندک است </a:t>
                      </a:r>
                      <a:r>
                        <a:rPr lang="fa-IR" sz="1600" b="0" dirty="0" smtClean="0">
                          <a:effectLst/>
                          <a:cs typeface="B Nazanin" panose="00000400000000000000" pitchFamily="2" charset="-78"/>
                        </a:rPr>
                        <a:t>(</a:t>
                      </a:r>
                      <a:r>
                        <a:rPr lang="ar-SA" sz="1600" b="0" dirty="0" smtClean="0">
                          <a:effectLst/>
                          <a:cs typeface="B Nazanin" panose="00000400000000000000" pitchFamily="2" charset="-78"/>
                        </a:rPr>
                        <a:t> </a:t>
                      </a:r>
                      <a:r>
                        <a:rPr lang="ar-SA" sz="1600" b="0" dirty="0">
                          <a:effectLst/>
                          <a:cs typeface="B Nazanin" panose="00000400000000000000" pitchFamily="2" charset="-78"/>
                        </a:rPr>
                        <a:t>فقط تحت تأثیر رسانه های جمعی با چرخه خبرهای کندتر </a:t>
                      </a:r>
                      <a:r>
                        <a:rPr lang="ar-SA" sz="1600" b="0" dirty="0" smtClean="0">
                          <a:effectLst/>
                          <a:cs typeface="B Nazanin" panose="00000400000000000000" pitchFamily="2" charset="-78"/>
                        </a:rPr>
                        <a:t>است</a:t>
                      </a:r>
                      <a:r>
                        <a:rPr lang="fa-IR" sz="1600" b="0" dirty="0" smtClean="0">
                          <a:effectLst/>
                          <a:cs typeface="B Nazanin" panose="00000400000000000000" pitchFamily="2" charset="-78"/>
                        </a:rPr>
                        <a:t>)</a:t>
                      </a:r>
                      <a:endParaRPr lang="en-US" sz="16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3121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234" y="1"/>
            <a:ext cx="7514035" cy="1314449"/>
          </a:xfrm>
        </p:spPr>
        <p:txBody>
          <a:bodyPr>
            <a:normAutofit/>
          </a:bodyPr>
          <a:lstStyle/>
          <a:p>
            <a:pPr rtl="1"/>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رويكردهاي نوين در شبكه توزيع</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506828" y="1527758"/>
            <a:ext cx="9996197" cy="4339375"/>
          </a:xfrm>
        </p:spPr>
        <p:txBody>
          <a:bodyPr>
            <a:noAutofit/>
          </a:bodyPr>
          <a:lstStyle/>
          <a:p>
            <a:pPr algn="just" rtl="1"/>
            <a:r>
              <a:rPr lang="fa-IR" sz="2400" dirty="0" smtClean="0">
                <a:cs typeface="B Nazanin" panose="00000400000000000000" pitchFamily="2" charset="-78"/>
              </a:rPr>
              <a:t>تفكر </a:t>
            </a:r>
            <a:r>
              <a:rPr lang="fa-IR" sz="2400" dirty="0">
                <a:cs typeface="B Nazanin" panose="00000400000000000000" pitchFamily="2" charset="-78"/>
              </a:rPr>
              <a:t>توليد </a:t>
            </a:r>
            <a:r>
              <a:rPr lang="fa-IR" sz="2400" dirty="0" smtClean="0">
                <a:cs typeface="B Nazanin" panose="00000400000000000000" pitchFamily="2" charset="-78"/>
              </a:rPr>
              <a:t>ناب و بهنگام </a:t>
            </a:r>
            <a:r>
              <a:rPr lang="en-US" sz="2400" dirty="0" smtClean="0">
                <a:cs typeface="B Nazanin" panose="00000400000000000000" pitchFamily="2" charset="-78"/>
              </a:rPr>
              <a:t>(JIT)</a:t>
            </a:r>
            <a:r>
              <a:rPr lang="fa-IR" sz="2400" dirty="0" smtClean="0">
                <a:cs typeface="B Nazanin" panose="00000400000000000000" pitchFamily="2" charset="-78"/>
              </a:rPr>
              <a:t> </a:t>
            </a:r>
            <a:r>
              <a:rPr lang="fa-IR" sz="2400" dirty="0">
                <a:cs typeface="B Nazanin" panose="00000400000000000000" pitchFamily="2" charset="-78"/>
              </a:rPr>
              <a:t>كه منجر به استراتژي بدون موجودي و بدون انبار مي شود.</a:t>
            </a:r>
          </a:p>
          <a:p>
            <a:pPr algn="just" rtl="1"/>
            <a:r>
              <a:rPr lang="fa-IR" sz="2400" dirty="0">
                <a:cs typeface="B Nazanin" panose="00000400000000000000" pitchFamily="2" charset="-78"/>
              </a:rPr>
              <a:t>استفاده از شبكه بي سيم</a:t>
            </a:r>
          </a:p>
          <a:p>
            <a:pPr algn="just" rtl="1"/>
            <a:r>
              <a:rPr lang="fa-IR" sz="2400" dirty="0">
                <a:cs typeface="B Nazanin" panose="00000400000000000000" pitchFamily="2" charset="-78"/>
              </a:rPr>
              <a:t> افزایش استفاده از فناوري هاي نوين در شبكه توزیع (هوش مصنوعي- اينترنت اشيا- بلاكچين روباتيك و...)</a:t>
            </a:r>
          </a:p>
          <a:p>
            <a:pPr algn="just" rtl="1"/>
            <a:r>
              <a:rPr lang="fa-IR" sz="2400" dirty="0">
                <a:cs typeface="B Nazanin" panose="00000400000000000000" pitchFamily="2" charset="-78"/>
              </a:rPr>
              <a:t>طراحی و چیدمان </a:t>
            </a:r>
            <a:r>
              <a:rPr lang="fa-IR" sz="2400" dirty="0" smtClean="0">
                <a:cs typeface="B Nazanin" panose="00000400000000000000" pitchFamily="2" charset="-78"/>
              </a:rPr>
              <a:t>نو</a:t>
            </a:r>
            <a:r>
              <a:rPr lang="fa-IR" sz="2400" dirty="0">
                <a:cs typeface="B Nazanin" panose="00000400000000000000" pitchFamily="2" charset="-78"/>
              </a:rPr>
              <a:t>ي</a:t>
            </a:r>
            <a:r>
              <a:rPr lang="fa-IR" sz="2400" dirty="0" smtClean="0">
                <a:cs typeface="B Nazanin" panose="00000400000000000000" pitchFamily="2" charset="-78"/>
              </a:rPr>
              <a:t>ن </a:t>
            </a:r>
            <a:r>
              <a:rPr lang="fa-IR" sz="2400" dirty="0">
                <a:cs typeface="B Nazanin" panose="00000400000000000000" pitchFamily="2" charset="-78"/>
              </a:rPr>
              <a:t>و بهينه مرکز توزیع به منظور پاسخگويي و چابکي</a:t>
            </a:r>
          </a:p>
          <a:p>
            <a:pPr algn="just" rtl="1"/>
            <a:r>
              <a:rPr lang="fa-IR" sz="2400" dirty="0">
                <a:cs typeface="B Nazanin" panose="00000400000000000000" pitchFamily="2" charset="-78"/>
              </a:rPr>
              <a:t> </a:t>
            </a:r>
            <a:r>
              <a:rPr lang="fa-IR" sz="2400" dirty="0" smtClean="0">
                <a:cs typeface="B Nazanin" panose="00000400000000000000" pitchFamily="2" charset="-78"/>
              </a:rPr>
              <a:t>انبارداري ناب ، گسترش </a:t>
            </a:r>
            <a:r>
              <a:rPr lang="fa-IR" sz="2400" dirty="0">
                <a:cs typeface="B Nazanin" panose="00000400000000000000" pitchFamily="2" charset="-78"/>
              </a:rPr>
              <a:t>انبارهای</a:t>
            </a:r>
            <a:r>
              <a:rPr lang="en-US" sz="2400" dirty="0">
                <a:cs typeface="B Nazanin" panose="00000400000000000000" pitchFamily="2" charset="-78"/>
              </a:rPr>
              <a:t> “ </a:t>
            </a:r>
            <a:r>
              <a:rPr lang="en-US" sz="2400" dirty="0" err="1">
                <a:cs typeface="B Nazanin" panose="00000400000000000000" pitchFamily="2" charset="-78"/>
              </a:rPr>
              <a:t>PopUp</a:t>
            </a:r>
            <a:r>
              <a:rPr lang="en-US" sz="2400" dirty="0">
                <a:cs typeface="B Nazanin" panose="00000400000000000000" pitchFamily="2" charset="-78"/>
              </a:rPr>
              <a:t> "، </a:t>
            </a:r>
            <a:r>
              <a:rPr lang="fa-IR" sz="2400" dirty="0">
                <a:cs typeface="B Nazanin" panose="00000400000000000000" pitchFamily="2" charset="-78"/>
              </a:rPr>
              <a:t>انبارهای سیار و انبارهای "درخواستی" </a:t>
            </a:r>
          </a:p>
        </p:txBody>
      </p:sp>
      <p:sp>
        <p:nvSpPr>
          <p:cNvPr id="5" name="Slide Number Placeholder 4"/>
          <p:cNvSpPr>
            <a:spLocks noGrp="1"/>
          </p:cNvSpPr>
          <p:nvPr>
            <p:ph type="sldNum" sz="quarter" idx="12"/>
          </p:nvPr>
        </p:nvSpPr>
        <p:spPr/>
        <p:txBody>
          <a:bodyPr/>
          <a:lstStyle/>
          <a:p>
            <a:fld id="{024FA888-4270-4E5C-9F8A-99B45D033313}" type="slidenum">
              <a:rPr lang="en-US" smtClean="0"/>
              <a:t>12</a:t>
            </a:fld>
            <a:endParaRPr lang="en-US"/>
          </a:p>
        </p:txBody>
      </p:sp>
    </p:spTree>
    <p:extLst>
      <p:ext uri="{BB962C8B-B14F-4D97-AF65-F5344CB8AC3E}">
        <p14:creationId xmlns:p14="http://schemas.microsoft.com/office/powerpoint/2010/main" val="1480611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234" y="1"/>
            <a:ext cx="7514035" cy="1314449"/>
          </a:xfrm>
        </p:spPr>
        <p:txBody>
          <a:bodyPr>
            <a:normAutofit/>
          </a:bodyPr>
          <a:lstStyle/>
          <a:p>
            <a:pPr rtl="1"/>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انبارداري ناب  </a:t>
            </a:r>
            <a:r>
              <a:rPr lang="en-US" sz="36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Lean Warehousing</a:t>
            </a:r>
            <a:r>
              <a:rPr lang="en-US" sz="3600" b="1" dirty="0" smtClean="0">
                <a:solidFill>
                  <a:schemeClr val="accent1">
                    <a:lumMod val="50000"/>
                  </a:schemeClr>
                </a:solidFill>
                <a:effectLst>
                  <a:outerShdw blurRad="38100" dist="38100" dir="2700000" algn="tl">
                    <a:srgbClr val="000000">
                      <a:alpha val="43137"/>
                    </a:srgbClr>
                  </a:outerShdw>
                </a:effectLst>
                <a:latin typeface="Combria"/>
                <a:cs typeface="B Titr" panose="00000700000000000000" pitchFamily="2" charset="-78"/>
              </a:rPr>
              <a:t>    </a:t>
            </a:r>
            <a:endParaRPr lang="en-US" sz="3600" b="1" dirty="0">
              <a:solidFill>
                <a:schemeClr val="accent1">
                  <a:lumMod val="50000"/>
                </a:schemeClr>
              </a:solidFill>
              <a:effectLst>
                <a:outerShdw blurRad="38100" dist="38100" dir="2700000" algn="tl">
                  <a:srgbClr val="000000">
                    <a:alpha val="43137"/>
                  </a:srgbClr>
                </a:outerShdw>
              </a:effectLst>
              <a:latin typeface="Combria"/>
              <a:cs typeface="B Titr" panose="00000700000000000000" pitchFamily="2" charset="-78"/>
            </a:endParaRPr>
          </a:p>
        </p:txBody>
      </p:sp>
      <p:sp>
        <p:nvSpPr>
          <p:cNvPr id="3" name="Content Placeholder 2"/>
          <p:cNvSpPr>
            <a:spLocks noGrp="1"/>
          </p:cNvSpPr>
          <p:nvPr>
            <p:ph idx="1"/>
          </p:nvPr>
        </p:nvSpPr>
        <p:spPr>
          <a:xfrm>
            <a:off x="1506828" y="1527758"/>
            <a:ext cx="9996197" cy="4339375"/>
          </a:xfrm>
        </p:spPr>
        <p:txBody>
          <a:bodyPr>
            <a:noAutofit/>
          </a:bodyPr>
          <a:lstStyle/>
          <a:p>
            <a:pPr marL="0" indent="0" algn="just" rtl="1">
              <a:buNone/>
            </a:pPr>
            <a:r>
              <a:rPr lang="fa-IR" sz="2400" dirty="0">
                <a:cs typeface="B Nazanin" panose="00000400000000000000" pitchFamily="2" charset="-78"/>
              </a:rPr>
              <a:t> م</a:t>
            </a:r>
            <a:r>
              <a:rPr lang="fa-IR" sz="2400" dirty="0" smtClean="0">
                <a:cs typeface="B Nazanin" panose="00000400000000000000" pitchFamily="2" charset="-78"/>
              </a:rPr>
              <a:t>دیریت </a:t>
            </a:r>
            <a:r>
              <a:rPr lang="fa-IR" sz="2400" dirty="0">
                <a:cs typeface="B Nazanin" panose="00000400000000000000" pitchFamily="2" charset="-78"/>
              </a:rPr>
              <a:t>ناب انبار فرآیند توسعه عملیات انبار است به گونه ای که مصرف منابع را به حداقل برساند بدون اینکه بهره وری را از بین </a:t>
            </a:r>
            <a:r>
              <a:rPr lang="fa-IR" sz="2400" dirty="0" smtClean="0">
                <a:cs typeface="B Nazanin" panose="00000400000000000000" pitchFamily="2" charset="-78"/>
              </a:rPr>
              <a:t>ببرد.به </a:t>
            </a:r>
            <a:r>
              <a:rPr lang="fa-IR" sz="2400" dirty="0">
                <a:cs typeface="B Nazanin" panose="00000400000000000000" pitchFamily="2" charset="-78"/>
              </a:rPr>
              <a:t>عبارت دیگر ، مدیریت ناب انبار این اطمینان را می دهد که </a:t>
            </a:r>
            <a:r>
              <a:rPr lang="fa-IR" sz="2400" dirty="0" smtClean="0">
                <a:cs typeface="B Nazanin" panose="00000400000000000000" pitchFamily="2" charset="-78"/>
              </a:rPr>
              <a:t>در </a:t>
            </a:r>
            <a:r>
              <a:rPr lang="fa-IR" sz="2400" dirty="0">
                <a:cs typeface="B Nazanin" panose="00000400000000000000" pitchFamily="2" charset="-78"/>
              </a:rPr>
              <a:t>هنگام انجام یک کار خاص ، </a:t>
            </a:r>
            <a:r>
              <a:rPr lang="fa-IR" sz="2400" dirty="0" smtClean="0">
                <a:cs typeface="B Nazanin" panose="00000400000000000000" pitchFamily="2" charset="-78"/>
              </a:rPr>
              <a:t>هرگز از منابع، بیش </a:t>
            </a:r>
            <a:r>
              <a:rPr lang="fa-IR" sz="2400" dirty="0">
                <a:cs typeface="B Nazanin" panose="00000400000000000000" pitchFamily="2" charset="-78"/>
              </a:rPr>
              <a:t>از </a:t>
            </a:r>
            <a:r>
              <a:rPr lang="fa-IR" sz="2400" dirty="0" smtClean="0">
                <a:cs typeface="B Nazanin" panose="00000400000000000000" pitchFamily="2" charset="-78"/>
              </a:rPr>
              <a:t>نیاز </a:t>
            </a:r>
            <a:r>
              <a:rPr lang="fa-IR" sz="2400" dirty="0">
                <a:cs typeface="B Nazanin" panose="00000400000000000000" pitchFamily="2" charset="-78"/>
              </a:rPr>
              <a:t>استفاده </a:t>
            </a:r>
            <a:r>
              <a:rPr lang="fa-IR" sz="2400" dirty="0" smtClean="0">
                <a:cs typeface="B Nazanin" panose="00000400000000000000" pitchFamily="2" charset="-78"/>
              </a:rPr>
              <a:t>نمی شود.</a:t>
            </a:r>
          </a:p>
          <a:p>
            <a:pPr algn="just" rtl="1"/>
            <a:r>
              <a:rPr lang="fa-IR" sz="2400" dirty="0">
                <a:cs typeface="B Nazanin" panose="00000400000000000000" pitchFamily="2" charset="-78"/>
              </a:rPr>
              <a:t>اطمینان از استفاده بهینه از فضای ذخیره سازی در همه زمان ها</a:t>
            </a:r>
          </a:p>
          <a:p>
            <a:pPr algn="just" rtl="1"/>
            <a:r>
              <a:rPr lang="fa-IR" sz="2400" dirty="0">
                <a:cs typeface="B Nazanin" panose="00000400000000000000" pitchFamily="2" charset="-78"/>
              </a:rPr>
              <a:t>هنگام حرکت محصولات در انبار شما ، نقاط تماس و حرکت موجودی و اعضای تیم را به حداقل برسانید</a:t>
            </a:r>
          </a:p>
          <a:p>
            <a:pPr algn="just" rtl="1"/>
            <a:r>
              <a:rPr lang="fa-IR" sz="2400" dirty="0">
                <a:cs typeface="B Nazanin" panose="00000400000000000000" pitchFamily="2" charset="-78"/>
              </a:rPr>
              <a:t>جلوگیری از ذخیره بیش از حد </a:t>
            </a:r>
            <a:r>
              <a:rPr lang="fa-IR" sz="2400" dirty="0" smtClean="0">
                <a:cs typeface="B Nazanin" panose="00000400000000000000" pitchFamily="2" charset="-78"/>
              </a:rPr>
              <a:t>موجودي و کاهش شرايطي </a:t>
            </a:r>
            <a:r>
              <a:rPr lang="fa-IR" sz="2400" dirty="0">
                <a:cs typeface="B Nazanin" panose="00000400000000000000" pitchFamily="2" charset="-78"/>
              </a:rPr>
              <a:t>که باعث </a:t>
            </a:r>
            <a:r>
              <a:rPr lang="fa-IR" sz="2400" dirty="0" smtClean="0">
                <a:cs typeface="B Nazanin" panose="00000400000000000000" pitchFamily="2" charset="-78"/>
              </a:rPr>
              <a:t>اختلال </a:t>
            </a:r>
            <a:r>
              <a:rPr lang="fa-IR" sz="2400" dirty="0">
                <a:cs typeface="B Nazanin" panose="00000400000000000000" pitchFamily="2" charset="-78"/>
              </a:rPr>
              <a:t>در مراحل خاصی از عملیات می شوند</a:t>
            </a:r>
          </a:p>
          <a:p>
            <a:pPr algn="just" rtl="1"/>
            <a:r>
              <a:rPr lang="fa-IR" sz="2400" dirty="0">
                <a:cs typeface="B Nazanin" panose="00000400000000000000" pitchFamily="2" charset="-78"/>
              </a:rPr>
              <a:t>ساده </a:t>
            </a:r>
            <a:r>
              <a:rPr lang="fa-IR" sz="2400" dirty="0" smtClean="0">
                <a:cs typeface="B Nazanin" panose="00000400000000000000" pitchFamily="2" charset="-78"/>
              </a:rPr>
              <a:t>سازی کامل </a:t>
            </a:r>
            <a:r>
              <a:rPr lang="fa-IR" sz="2400" dirty="0">
                <a:cs typeface="B Nazanin" panose="00000400000000000000" pitchFamily="2" charset="-78"/>
              </a:rPr>
              <a:t>عملیات </a:t>
            </a:r>
            <a:r>
              <a:rPr lang="fa-IR" sz="2400" dirty="0" smtClean="0">
                <a:cs typeface="B Nazanin" panose="00000400000000000000" pitchFamily="2" charset="-78"/>
              </a:rPr>
              <a:t>انبار</a:t>
            </a:r>
            <a:endParaRPr lang="fa-IR"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13</a:t>
            </a:fld>
            <a:endParaRPr lang="en-US"/>
          </a:p>
        </p:txBody>
      </p:sp>
    </p:spTree>
    <p:extLst>
      <p:ext uri="{BB962C8B-B14F-4D97-AF65-F5344CB8AC3E}">
        <p14:creationId xmlns:p14="http://schemas.microsoft.com/office/powerpoint/2010/main" val="2382382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234" y="1"/>
            <a:ext cx="7514035" cy="1314449"/>
          </a:xfrm>
        </p:spPr>
        <p:txBody>
          <a:bodyPr>
            <a:normAutofit/>
          </a:bodyPr>
          <a:lstStyle/>
          <a:p>
            <a:pPr rtl="1"/>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رويكرد </a:t>
            </a:r>
            <a:r>
              <a:rPr lang="en-US"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5s</a:t>
            </a:r>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 در ناب سازي</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506828" y="2158823"/>
            <a:ext cx="9996197" cy="4339375"/>
          </a:xfrm>
        </p:spPr>
        <p:txBody>
          <a:bodyPr>
            <a:noAutofit/>
          </a:bodyPr>
          <a:lstStyle/>
          <a:p>
            <a:pPr algn="just" rtl="1"/>
            <a:r>
              <a:rPr lang="en-US" sz="2000" dirty="0" smtClean="0">
                <a:cs typeface="B Nazanin" panose="00000400000000000000" pitchFamily="2" charset="-78"/>
              </a:rPr>
              <a:t> Sort</a:t>
            </a:r>
            <a:r>
              <a:rPr lang="fa-IR" sz="2000" dirty="0" smtClean="0">
                <a:cs typeface="B Nazanin" panose="00000400000000000000" pitchFamily="2" charset="-78"/>
              </a:rPr>
              <a:t>مرتب سازی</a:t>
            </a:r>
            <a:r>
              <a:rPr lang="en-US" sz="2000" dirty="0" smtClean="0">
                <a:cs typeface="B Nazanin" panose="00000400000000000000" pitchFamily="2" charset="-78"/>
              </a:rPr>
              <a:t>:</a:t>
            </a:r>
            <a:r>
              <a:rPr lang="fa-IR" sz="2000" dirty="0" smtClean="0">
                <a:cs typeface="B Nazanin" panose="00000400000000000000" pitchFamily="2" charset="-78"/>
              </a:rPr>
              <a:t> مرتب </a:t>
            </a:r>
            <a:r>
              <a:rPr lang="fa-IR" sz="2000" dirty="0">
                <a:cs typeface="B Nazanin" panose="00000400000000000000" pitchFamily="2" charset="-78"/>
              </a:rPr>
              <a:t>سازی به تعریف فرآیندهای لازم و غیرضروری و استفاده از منابع در کل انبار شما اشاره </a:t>
            </a:r>
            <a:r>
              <a:rPr lang="fa-IR" sz="2000" dirty="0" smtClean="0">
                <a:cs typeface="B Nazanin" panose="00000400000000000000" pitchFamily="2" charset="-78"/>
              </a:rPr>
              <a:t>دارد.هدف </a:t>
            </a:r>
            <a:r>
              <a:rPr lang="fa-IR" sz="2000" dirty="0">
                <a:cs typeface="B Nazanin" panose="00000400000000000000" pitchFamily="2" charset="-78"/>
              </a:rPr>
              <a:t>این است که بفهمید کدام جنبه از عملیات انبار </a:t>
            </a:r>
            <a:r>
              <a:rPr lang="fa-IR" sz="2000" dirty="0" smtClean="0">
                <a:cs typeface="B Nazanin" panose="00000400000000000000" pitchFamily="2" charset="-78"/>
              </a:rPr>
              <a:t>پرسنل را </a:t>
            </a:r>
            <a:r>
              <a:rPr lang="fa-IR" sz="2000" dirty="0">
                <a:cs typeface="B Nazanin" panose="00000400000000000000" pitchFamily="2" charset="-78"/>
              </a:rPr>
              <a:t>از رسیدن به پتانسیل کامل باز می دارد</a:t>
            </a:r>
            <a:r>
              <a:rPr lang="fa-IR" sz="2000" dirty="0" smtClean="0">
                <a:cs typeface="B Nazanin" panose="00000400000000000000" pitchFamily="2" charset="-78"/>
              </a:rPr>
              <a:t>.</a:t>
            </a:r>
          </a:p>
          <a:p>
            <a:pPr algn="just" rtl="1"/>
            <a:r>
              <a:rPr lang="en-US" sz="2000" dirty="0" smtClean="0">
                <a:cs typeface="B Nazanin" panose="00000400000000000000" pitchFamily="2" charset="-78"/>
              </a:rPr>
              <a:t>Set </a:t>
            </a:r>
            <a:r>
              <a:rPr lang="fa-IR" sz="2000" dirty="0" smtClean="0">
                <a:cs typeface="B Nazanin" panose="00000400000000000000" pitchFamily="2" charset="-78"/>
              </a:rPr>
              <a:t> (تنظيم) ساده سازی</a:t>
            </a:r>
            <a:r>
              <a:rPr lang="en-US" sz="2000" dirty="0" smtClean="0">
                <a:cs typeface="B Nazanin" panose="00000400000000000000" pitchFamily="2" charset="-78"/>
              </a:rPr>
              <a:t>:</a:t>
            </a:r>
            <a:r>
              <a:rPr lang="fa-IR" sz="2000" dirty="0" smtClean="0">
                <a:cs typeface="B Nazanin" panose="00000400000000000000" pitchFamily="2" charset="-78"/>
              </a:rPr>
              <a:t> بهینه </a:t>
            </a:r>
            <a:r>
              <a:rPr lang="fa-IR" sz="2000" dirty="0">
                <a:cs typeface="B Nazanin" panose="00000400000000000000" pitchFamily="2" charset="-78"/>
              </a:rPr>
              <a:t>سازی  فرآیندهای مختلف انبار </a:t>
            </a:r>
            <a:r>
              <a:rPr lang="fa-IR" sz="2000" dirty="0" smtClean="0">
                <a:cs typeface="B Nazanin" panose="00000400000000000000" pitchFamily="2" charset="-78"/>
              </a:rPr>
              <a:t>– و حذف </a:t>
            </a:r>
            <a:r>
              <a:rPr lang="fa-IR" sz="2000" dirty="0">
                <a:cs typeface="B Nazanin" panose="00000400000000000000" pitchFamily="2" charset="-78"/>
              </a:rPr>
              <a:t>عملیات هایی را که به هر طریقی </a:t>
            </a:r>
            <a:r>
              <a:rPr lang="fa-IR" sz="2000" dirty="0" smtClean="0">
                <a:cs typeface="B Nazanin" panose="00000400000000000000" pitchFamily="2" charset="-78"/>
              </a:rPr>
              <a:t>مانع از </a:t>
            </a:r>
            <a:r>
              <a:rPr lang="fa-IR" sz="2000" dirty="0">
                <a:cs typeface="B Nazanin" panose="00000400000000000000" pitchFamily="2" charset="-78"/>
              </a:rPr>
              <a:t>تلاش تیم </a:t>
            </a:r>
            <a:r>
              <a:rPr lang="fa-IR" sz="2000" dirty="0" smtClean="0">
                <a:cs typeface="B Nazanin" panose="00000400000000000000" pitchFamily="2" charset="-78"/>
              </a:rPr>
              <a:t>می </a:t>
            </a:r>
            <a:r>
              <a:rPr lang="fa-IR" sz="2000" dirty="0">
                <a:cs typeface="B Nazanin" panose="00000400000000000000" pitchFamily="2" charset="-78"/>
              </a:rPr>
              <a:t>شوند </a:t>
            </a:r>
            <a:r>
              <a:rPr lang="fa-IR" sz="2000" dirty="0" smtClean="0">
                <a:cs typeface="B Nazanin" panose="00000400000000000000" pitchFamily="2" charset="-78"/>
              </a:rPr>
              <a:t>روشها: </a:t>
            </a:r>
            <a:r>
              <a:rPr lang="fa-IR" sz="2000" dirty="0">
                <a:cs typeface="B Nazanin" panose="00000400000000000000" pitchFamily="2" charset="-78"/>
              </a:rPr>
              <a:t>حداکثر </a:t>
            </a:r>
            <a:r>
              <a:rPr lang="fa-IR" sz="2000" dirty="0" smtClean="0">
                <a:cs typeface="B Nazanin" panose="00000400000000000000" pitchFamily="2" charset="-78"/>
              </a:rPr>
              <a:t>دسترسی </a:t>
            </a:r>
            <a:r>
              <a:rPr lang="fa-IR" sz="2000" dirty="0">
                <a:cs typeface="B Nazanin" panose="00000400000000000000" pitchFamily="2" charset="-78"/>
              </a:rPr>
              <a:t>به </a:t>
            </a:r>
            <a:r>
              <a:rPr lang="fa-IR" sz="2000" dirty="0" smtClean="0">
                <a:cs typeface="B Nazanin" panose="00000400000000000000" pitchFamily="2" charset="-78"/>
              </a:rPr>
              <a:t>موجودی </a:t>
            </a:r>
            <a:r>
              <a:rPr lang="fa-IR" sz="2000" dirty="0">
                <a:cs typeface="B Nazanin" panose="00000400000000000000" pitchFamily="2" charset="-78"/>
              </a:rPr>
              <a:t>و منابع </a:t>
            </a:r>
            <a:r>
              <a:rPr lang="fa-IR" sz="2000" dirty="0" smtClean="0">
                <a:cs typeface="B Nazanin" panose="00000400000000000000" pitchFamily="2" charset="-78"/>
              </a:rPr>
              <a:t>ضروری/ </a:t>
            </a:r>
            <a:r>
              <a:rPr lang="fa-IR" sz="2000" dirty="0">
                <a:cs typeface="B Nazanin" panose="00000400000000000000" pitchFamily="2" charset="-78"/>
              </a:rPr>
              <a:t>بهبود قابلیت هدایت انبار </a:t>
            </a:r>
            <a:r>
              <a:rPr lang="fa-IR" sz="2000" dirty="0" smtClean="0">
                <a:cs typeface="B Nazanin" panose="00000400000000000000" pitchFamily="2" charset="-78"/>
              </a:rPr>
              <a:t>با </a:t>
            </a:r>
            <a:r>
              <a:rPr lang="fa-IR" sz="2000" dirty="0">
                <a:cs typeface="B Nazanin" panose="00000400000000000000" pitchFamily="2" charset="-78"/>
              </a:rPr>
              <a:t>علامت گذاری </a:t>
            </a:r>
            <a:r>
              <a:rPr lang="fa-IR" sz="2000" dirty="0" smtClean="0">
                <a:cs typeface="B Nazanin" panose="00000400000000000000" pitchFamily="2" charset="-78"/>
              </a:rPr>
              <a:t>مناسب /تعيين محل قرارگيري پرسنل</a:t>
            </a:r>
          </a:p>
          <a:p>
            <a:pPr algn="just" rtl="1"/>
            <a:r>
              <a:rPr lang="en-US" sz="2000" dirty="0">
                <a:cs typeface="B Nazanin" panose="00000400000000000000" pitchFamily="2" charset="-78"/>
              </a:rPr>
              <a:t>Shine</a:t>
            </a:r>
            <a:r>
              <a:rPr lang="fa-IR" sz="2000" dirty="0">
                <a:cs typeface="B Nazanin" panose="00000400000000000000" pitchFamily="2" charset="-78"/>
              </a:rPr>
              <a:t> درخشش:یک انبار کثیف یا بهم ریخته برای بهره وری مناسب نیست. (یک انبار در شرایط بد خطرات ایمنی را به همراه دارد</a:t>
            </a:r>
            <a:r>
              <a:rPr lang="fa-IR" sz="2000" dirty="0" smtClean="0">
                <a:cs typeface="B Nazanin" panose="00000400000000000000" pitchFamily="2" charset="-78"/>
              </a:rPr>
              <a:t>.)</a:t>
            </a:r>
          </a:p>
          <a:p>
            <a:pPr algn="just" rtl="1"/>
            <a:r>
              <a:rPr lang="en-US" sz="2000" dirty="0">
                <a:cs typeface="B Nazanin" panose="00000400000000000000" pitchFamily="2" charset="-78"/>
              </a:rPr>
              <a:t>Standardize </a:t>
            </a:r>
            <a:r>
              <a:rPr lang="fa-IR" sz="2000" dirty="0">
                <a:cs typeface="B Nazanin" panose="00000400000000000000" pitchFamily="2" charset="-78"/>
              </a:rPr>
              <a:t> استاندارد کردن:تعيين مراحل و پروتکل های مشخص برای تیم </a:t>
            </a:r>
            <a:r>
              <a:rPr lang="fa-IR" sz="2000" dirty="0" smtClean="0">
                <a:cs typeface="B Nazanin" panose="00000400000000000000" pitchFamily="2" charset="-78"/>
              </a:rPr>
              <a:t>انبار، روش ها: </a:t>
            </a:r>
            <a:r>
              <a:rPr lang="fa-IR" sz="2000" dirty="0">
                <a:cs typeface="B Nazanin" panose="00000400000000000000" pitchFamily="2" charset="-78"/>
              </a:rPr>
              <a:t>آموزش </a:t>
            </a:r>
            <a:r>
              <a:rPr lang="fa-IR" sz="2000" dirty="0" smtClean="0">
                <a:cs typeface="B Nazanin" panose="00000400000000000000" pitchFamily="2" charset="-78"/>
              </a:rPr>
              <a:t>/</a:t>
            </a:r>
            <a:r>
              <a:rPr lang="fa-IR" sz="2000" dirty="0">
                <a:cs typeface="B Nazanin" panose="00000400000000000000" pitchFamily="2" charset="-78"/>
              </a:rPr>
              <a:t>بكارگيري </a:t>
            </a:r>
            <a:r>
              <a:rPr lang="fa-IR" sz="2000" dirty="0" smtClean="0">
                <a:cs typeface="B Nazanin" panose="00000400000000000000" pitchFamily="2" charset="-78"/>
              </a:rPr>
              <a:t>علايم/ </a:t>
            </a:r>
            <a:r>
              <a:rPr lang="fa-IR" sz="2000" dirty="0">
                <a:cs typeface="B Nazanin" panose="00000400000000000000" pitchFamily="2" charset="-78"/>
              </a:rPr>
              <a:t>ایجاد مستندات گردش کار </a:t>
            </a:r>
            <a:endParaRPr lang="fa-IR" sz="2000" dirty="0" smtClean="0">
              <a:cs typeface="B Nazanin" panose="00000400000000000000" pitchFamily="2" charset="-78"/>
            </a:endParaRPr>
          </a:p>
          <a:p>
            <a:pPr algn="just" rtl="1"/>
            <a:r>
              <a:rPr lang="fa-IR" sz="2000" dirty="0">
                <a:cs typeface="B Nazanin" panose="00000400000000000000" pitchFamily="2" charset="-78"/>
              </a:rPr>
              <a:t> </a:t>
            </a:r>
            <a:r>
              <a:rPr lang="en-US" sz="2000" dirty="0" smtClean="0">
                <a:cs typeface="B Nazanin" panose="00000400000000000000" pitchFamily="2" charset="-78"/>
              </a:rPr>
              <a:t>Sustain</a:t>
            </a:r>
            <a:r>
              <a:rPr lang="fa-IR" sz="2000" dirty="0" smtClean="0">
                <a:cs typeface="B Nazanin" panose="00000400000000000000" pitchFamily="2" charset="-78"/>
              </a:rPr>
              <a:t> پایداري: پایداری </a:t>
            </a:r>
            <a:r>
              <a:rPr lang="fa-IR" sz="2000" dirty="0">
                <a:cs typeface="B Nazanin" panose="00000400000000000000" pitchFamily="2" charset="-78"/>
              </a:rPr>
              <a:t>بهره وری </a:t>
            </a:r>
            <a:r>
              <a:rPr lang="fa-IR" sz="2000" dirty="0" smtClean="0">
                <a:cs typeface="B Nazanin" panose="00000400000000000000" pitchFamily="2" charset="-78"/>
              </a:rPr>
              <a:t>و بهبودهای </a:t>
            </a:r>
            <a:r>
              <a:rPr lang="fa-IR" sz="2000" dirty="0">
                <a:cs typeface="B Nazanin" panose="00000400000000000000" pitchFamily="2" charset="-78"/>
              </a:rPr>
              <a:t>مداوم در </a:t>
            </a:r>
            <a:r>
              <a:rPr lang="fa-IR" sz="2000" dirty="0" smtClean="0">
                <a:cs typeface="B Nazanin" panose="00000400000000000000" pitchFamily="2" charset="-78"/>
              </a:rPr>
              <a:t>طول، روش ها: </a:t>
            </a:r>
            <a:r>
              <a:rPr lang="fa-IR" sz="2000" dirty="0">
                <a:cs typeface="B Nazanin" panose="00000400000000000000" pitchFamily="2" charset="-78"/>
              </a:rPr>
              <a:t>انجام ارزیابی های رسمی و </a:t>
            </a:r>
            <a:r>
              <a:rPr lang="fa-IR" sz="2000" dirty="0" smtClean="0">
                <a:cs typeface="B Nazanin" panose="00000400000000000000" pitchFamily="2" charset="-78"/>
              </a:rPr>
              <a:t>غیررسمی/درخواست بازخورد/تشویق </a:t>
            </a:r>
            <a:r>
              <a:rPr lang="fa-IR" sz="2000" dirty="0">
                <a:cs typeface="B Nazanin" panose="00000400000000000000" pitchFamily="2" charset="-78"/>
              </a:rPr>
              <a:t>به پایبندی به پروتکل ها </a:t>
            </a:r>
            <a:r>
              <a:rPr lang="fa-IR" sz="2000" dirty="0" smtClean="0">
                <a:cs typeface="B Nazanin" panose="00000400000000000000" pitchFamily="2" charset="-78"/>
              </a:rPr>
              <a:t>/</a:t>
            </a:r>
            <a:r>
              <a:rPr lang="fa-IR" sz="2000" dirty="0">
                <a:cs typeface="B Nazanin" panose="00000400000000000000" pitchFamily="2" charset="-78"/>
              </a:rPr>
              <a:t>مدیریت ناب </a:t>
            </a:r>
            <a:r>
              <a:rPr lang="fa-IR" sz="2000" dirty="0" smtClean="0">
                <a:cs typeface="B Nazanin" panose="00000400000000000000" pitchFamily="2" charset="-78"/>
              </a:rPr>
              <a:t>انبار</a:t>
            </a:r>
            <a:endParaRPr lang="fa-IR" sz="2000" dirty="0">
              <a:cs typeface="B Nazanin" panose="00000400000000000000" pitchFamily="2" charset="-78"/>
            </a:endParaRPr>
          </a:p>
          <a:p>
            <a:pPr algn="just" rtl="1"/>
            <a:endParaRPr lang="fa-IR" sz="2000" dirty="0">
              <a:cs typeface="B Nazanin" panose="00000400000000000000" pitchFamily="2" charset="-78"/>
            </a:endParaRPr>
          </a:p>
          <a:p>
            <a:pPr algn="just" rtl="1"/>
            <a:endParaRPr lang="fa-IR" sz="2000" dirty="0" smtClean="0">
              <a:cs typeface="B Nazanin" panose="00000400000000000000" pitchFamily="2" charset="-78"/>
            </a:endParaRPr>
          </a:p>
          <a:p>
            <a:pPr algn="just" rtl="1"/>
            <a:endParaRPr lang="fa-IR" sz="20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14</a:t>
            </a:fld>
            <a:endParaRPr lang="en-US"/>
          </a:p>
        </p:txBody>
      </p:sp>
    </p:spTree>
    <p:extLst>
      <p:ext uri="{BB962C8B-B14F-4D97-AF65-F5344CB8AC3E}">
        <p14:creationId xmlns:p14="http://schemas.microsoft.com/office/powerpoint/2010/main" val="1772229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63" y="1"/>
            <a:ext cx="7514035" cy="1314449"/>
          </a:xfrm>
        </p:spPr>
        <p:txBody>
          <a:bodyPr>
            <a:normAutofit/>
          </a:bodyPr>
          <a:lstStyle/>
          <a:p>
            <a:pPr rtl="1"/>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انبار </a:t>
            </a:r>
            <a:r>
              <a:rPr lang="en-US"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Pop- Up</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Autofit/>
          </a:bodyPr>
          <a:lstStyle/>
          <a:p>
            <a:pPr marL="0" indent="0" algn="just" rtl="1">
              <a:buNone/>
            </a:pPr>
            <a:r>
              <a:rPr lang="fa-IR" sz="2400" dirty="0">
                <a:cs typeface="B Nazanin" panose="00000400000000000000" pitchFamily="2" charset="-78"/>
              </a:rPr>
              <a:t>انبارداری پاپ آپ به معناي راه اندازي یک انبار موقت در مكاني در نزديكي مشتريان است. این امر با تهیه یک مرکز توزیع و ذخیره سازی انعطاف پذیر ، موقت و نزدیک به مشتریان ، هزینه و ريسك را کاهش می دهد.</a:t>
            </a:r>
          </a:p>
          <a:p>
            <a:pPr algn="just" rtl="1"/>
            <a:r>
              <a:rPr lang="fa-IR" sz="2400" dirty="0">
                <a:cs typeface="B Nazanin" panose="00000400000000000000" pitchFamily="2" charset="-78"/>
              </a:rPr>
              <a:t>بدون قرارداد سالانه یا حداقل موجودی</a:t>
            </a:r>
          </a:p>
          <a:p>
            <a:pPr algn="just" rtl="1"/>
            <a:r>
              <a:rPr lang="fa-IR" sz="2400" dirty="0">
                <a:cs typeface="B Nazanin" panose="00000400000000000000" pitchFamily="2" charset="-78"/>
              </a:rPr>
              <a:t>فضای ذخیره سازی مقیاس پذیر</a:t>
            </a:r>
          </a:p>
          <a:p>
            <a:pPr algn="just" rtl="1"/>
            <a:r>
              <a:rPr lang="fa-IR" sz="2400" dirty="0">
                <a:cs typeface="B Nazanin" panose="00000400000000000000" pitchFamily="2" charset="-78"/>
              </a:rPr>
              <a:t>زمان تحویل کوتاهتر تضمین شده</a:t>
            </a:r>
          </a:p>
          <a:p>
            <a:pPr algn="just" rtl="1"/>
            <a:r>
              <a:rPr lang="fa-IR" sz="2400" dirty="0">
                <a:cs typeface="B Nazanin" panose="00000400000000000000" pitchFamily="2" charset="-78"/>
              </a:rPr>
              <a:t>عملیات فصلی بهینه شده (پاسخگويي در پيك تقاضاي فصلي)</a:t>
            </a:r>
          </a:p>
          <a:p>
            <a:pPr algn="just" rtl="1"/>
            <a:r>
              <a:rPr lang="fa-IR" sz="2400" dirty="0">
                <a:cs typeface="B Nazanin" panose="00000400000000000000" pitchFamily="2" charset="-78"/>
              </a:rPr>
              <a:t>صرفه جويي در هزينه مصرف كنندگان و خرده فروشان</a:t>
            </a:r>
          </a:p>
          <a:p>
            <a:pPr algn="just" rtl="1"/>
            <a:r>
              <a:rPr lang="fa-IR" sz="2400" dirty="0">
                <a:cs typeface="B Nazanin" panose="00000400000000000000" pitchFamily="2" charset="-78"/>
              </a:rPr>
              <a:t>استفاده بهينه از فضاهاي خالي </a:t>
            </a:r>
          </a:p>
          <a:p>
            <a:pPr marL="0" indent="0" algn="r" rtl="1">
              <a:buNone/>
            </a:pPr>
            <a:endParaRPr lang="en-US" sz="2400" dirty="0"/>
          </a:p>
          <a:p>
            <a:pPr algn="r" rtl="1"/>
            <a:endParaRPr lang="en-US" sz="2400" dirty="0"/>
          </a:p>
        </p:txBody>
      </p:sp>
      <p:sp>
        <p:nvSpPr>
          <p:cNvPr id="5" name="Slide Number Placeholder 4"/>
          <p:cNvSpPr>
            <a:spLocks noGrp="1"/>
          </p:cNvSpPr>
          <p:nvPr>
            <p:ph type="sldNum" sz="quarter" idx="12"/>
          </p:nvPr>
        </p:nvSpPr>
        <p:spPr/>
        <p:txBody>
          <a:bodyPr/>
          <a:lstStyle/>
          <a:p>
            <a:fld id="{024FA888-4270-4E5C-9F8A-99B45D033313}" type="slidenum">
              <a:rPr lang="en-US" smtClean="0"/>
              <a:t>15</a:t>
            </a:fld>
            <a:endParaRPr lang="en-US"/>
          </a:p>
        </p:txBody>
      </p:sp>
    </p:spTree>
    <p:extLst>
      <p:ext uri="{BB962C8B-B14F-4D97-AF65-F5344CB8AC3E}">
        <p14:creationId xmlns:p14="http://schemas.microsoft.com/office/powerpoint/2010/main" val="2599385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93374"/>
            <a:ext cx="10018713" cy="1752599"/>
          </a:xfrm>
        </p:spPr>
        <p:txBody>
          <a:bodyPr/>
          <a:lstStyle/>
          <a:p>
            <a:pPr algn="r" rtl="1"/>
            <a:r>
              <a:rPr lang="fa-IR" b="1" dirty="0" smtClean="0">
                <a:solidFill>
                  <a:schemeClr val="accent1">
                    <a:lumMod val="50000"/>
                  </a:schemeClr>
                </a:solidFill>
                <a:effectLst>
                  <a:outerShdw blurRad="38100" dist="38100" dir="2700000" algn="tl">
                    <a:srgbClr val="000000">
                      <a:alpha val="43137"/>
                    </a:srgbClr>
                  </a:outerShdw>
                </a:effectLst>
                <a:cs typeface="B Nazanin" panose="00000400000000000000" pitchFamily="2" charset="-78"/>
              </a:rPr>
              <a:t>استراتژي انبار </a:t>
            </a:r>
            <a:r>
              <a:rPr lang="en-US" b="1" dirty="0" smtClean="0">
                <a:solidFill>
                  <a:schemeClr val="accent1">
                    <a:lumMod val="50000"/>
                  </a:schemeClr>
                </a:solidFill>
                <a:effectLst>
                  <a:outerShdw blurRad="38100" dist="38100" dir="2700000" algn="tl">
                    <a:srgbClr val="000000">
                      <a:alpha val="43137"/>
                    </a:srgbClr>
                  </a:outerShdw>
                </a:effectLst>
                <a:cs typeface="B Nazanin" panose="00000400000000000000" pitchFamily="2" charset="-78"/>
              </a:rPr>
              <a:t>Pop up</a:t>
            </a:r>
            <a:r>
              <a:rPr lang="fa-IR" b="1" dirty="0" smtClean="0">
                <a:solidFill>
                  <a:schemeClr val="accent1">
                    <a:lumMod val="50000"/>
                  </a:schemeClr>
                </a:solidFill>
                <a:effectLst>
                  <a:outerShdw blurRad="38100" dist="38100" dir="2700000" algn="tl">
                    <a:srgbClr val="000000">
                      <a:alpha val="43137"/>
                    </a:srgbClr>
                  </a:outerShdw>
                </a:effectLst>
                <a:cs typeface="B Nazanin" panose="00000400000000000000" pitchFamily="2" charset="-78"/>
              </a:rPr>
              <a:t> در چه شرايطي مناسب است:</a:t>
            </a:r>
            <a:endParaRPr lang="en-US" b="1" dirty="0">
              <a:solidFill>
                <a:schemeClr val="accent1">
                  <a:lumMod val="50000"/>
                </a:schemeClr>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1484311" y="1712891"/>
            <a:ext cx="10018713" cy="4078312"/>
          </a:xfrm>
        </p:spPr>
        <p:txBody>
          <a:bodyPr>
            <a:normAutofit/>
          </a:bodyPr>
          <a:lstStyle/>
          <a:p>
            <a:pPr algn="just" rtl="1"/>
            <a:r>
              <a:rPr lang="fa-IR" sz="2400" dirty="0" smtClean="0">
                <a:cs typeface="B Nazanin" panose="00000400000000000000" pitchFamily="2" charset="-78"/>
              </a:rPr>
              <a:t>شرکت </a:t>
            </a:r>
            <a:r>
              <a:rPr lang="fa-IR" sz="2400" dirty="0">
                <a:cs typeface="B Nazanin" panose="00000400000000000000" pitchFamily="2" charset="-78"/>
              </a:rPr>
              <a:t>های بزرگ </a:t>
            </a:r>
            <a:r>
              <a:rPr lang="en-US" sz="2400" dirty="0" smtClean="0">
                <a:cs typeface="B Nazanin" panose="00000400000000000000" pitchFamily="2" charset="-78"/>
              </a:rPr>
              <a:t> </a:t>
            </a:r>
            <a:r>
              <a:rPr lang="fa-IR" sz="2400" dirty="0" smtClean="0">
                <a:cs typeface="B Nazanin" panose="00000400000000000000" pitchFamily="2" charset="-78"/>
              </a:rPr>
              <a:t>به منظور كاهش ميزان موجودي متمركز</a:t>
            </a:r>
          </a:p>
          <a:p>
            <a:pPr marL="0" indent="0" algn="just" rtl="1">
              <a:buNone/>
            </a:pPr>
            <a:endParaRPr lang="fa-IR" sz="2400" dirty="0">
              <a:cs typeface="B Nazanin" panose="00000400000000000000" pitchFamily="2" charset="-78"/>
            </a:endParaRPr>
          </a:p>
          <a:p>
            <a:pPr algn="just" rtl="1"/>
            <a:r>
              <a:rPr lang="fa-IR" sz="2400" dirty="0">
                <a:cs typeface="B Nazanin" panose="00000400000000000000" pitchFamily="2" charset="-78"/>
              </a:rPr>
              <a:t>شرکت های تجارت الکترونیکی </a:t>
            </a:r>
            <a:r>
              <a:rPr lang="fa-IR" sz="2400" dirty="0" smtClean="0">
                <a:cs typeface="B Nazanin" panose="00000400000000000000" pitchFamily="2" charset="-78"/>
              </a:rPr>
              <a:t>كه هنوز </a:t>
            </a:r>
            <a:r>
              <a:rPr lang="fa-IR" sz="2400" dirty="0">
                <a:cs typeface="B Nazanin" panose="00000400000000000000" pitchFamily="2" charset="-78"/>
              </a:rPr>
              <a:t>تصویری واضح از نیازهای طولانی مدت خود ندارند </a:t>
            </a:r>
            <a:endParaRPr lang="fa-IR" sz="2400" dirty="0" smtClean="0">
              <a:cs typeface="B Nazanin" panose="00000400000000000000" pitchFamily="2" charset="-78"/>
            </a:endParaRPr>
          </a:p>
          <a:p>
            <a:pPr marL="0" indent="0" algn="just" rtl="1">
              <a:buNone/>
            </a:pPr>
            <a:endParaRPr lang="fa-IR" sz="2400" dirty="0" smtClean="0">
              <a:cs typeface="B Nazanin" panose="00000400000000000000" pitchFamily="2" charset="-78"/>
            </a:endParaRPr>
          </a:p>
          <a:p>
            <a:pPr algn="just" rtl="1"/>
            <a:r>
              <a:rPr lang="fa-IR" sz="2400" dirty="0" smtClean="0">
                <a:cs typeface="B Nazanin" panose="00000400000000000000" pitchFamily="2" charset="-78"/>
              </a:rPr>
              <a:t>سازمانهایی با سرعت بالاي رشد</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024FA888-4270-4E5C-9F8A-99B45D033313}" type="slidenum">
              <a:rPr lang="en-US" smtClean="0"/>
              <a:t>16</a:t>
            </a:fld>
            <a:endParaRPr lang="en-US"/>
          </a:p>
        </p:txBody>
      </p:sp>
    </p:spTree>
    <p:extLst>
      <p:ext uri="{BB962C8B-B14F-4D97-AF65-F5344CB8AC3E}">
        <p14:creationId xmlns:p14="http://schemas.microsoft.com/office/powerpoint/2010/main" val="127311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266" y="1"/>
            <a:ext cx="7514035" cy="1752599"/>
          </a:xfrm>
        </p:spPr>
        <p:txBody>
          <a:bodyPr>
            <a:normAutofit/>
          </a:bodyPr>
          <a:lstStyle/>
          <a:p>
            <a:r>
              <a:rPr lang="fa-IR"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پويايي در انبارداري</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365162" y="2473816"/>
            <a:ext cx="10137864" cy="4479658"/>
          </a:xfrm>
        </p:spPr>
        <p:txBody>
          <a:bodyPr>
            <a:normAutofit/>
          </a:bodyPr>
          <a:lstStyle/>
          <a:p>
            <a:pPr algn="just" rtl="1"/>
            <a:r>
              <a:rPr lang="fa-IR" sz="2200" dirty="0">
                <a:cs typeface="B Nazanin" panose="00000400000000000000" pitchFamily="2" charset="-78"/>
              </a:rPr>
              <a:t>پويايي در عمليات و فرآيندهاي داخلي انبار</a:t>
            </a:r>
          </a:p>
          <a:p>
            <a:pPr algn="just" rtl="1"/>
            <a:r>
              <a:rPr lang="fa-IR" sz="2200" dirty="0">
                <a:cs typeface="B Nazanin" panose="00000400000000000000" pitchFamily="2" charset="-78"/>
              </a:rPr>
              <a:t>استفاده از شبكه توزيع پويا و انعطاف پذير</a:t>
            </a:r>
          </a:p>
          <a:p>
            <a:pPr algn="just" rtl="1"/>
            <a:r>
              <a:rPr lang="fa-IR" sz="2200" dirty="0" smtClean="0">
                <a:cs typeface="B Nazanin" panose="00000400000000000000" pitchFamily="2" charset="-78"/>
              </a:rPr>
              <a:t>مواد </a:t>
            </a:r>
            <a:r>
              <a:rPr lang="fa-IR" sz="2200" dirty="0">
                <a:cs typeface="B Nazanin" panose="00000400000000000000" pitchFamily="2" charset="-78"/>
              </a:rPr>
              <a:t>اولیه تأمین کنندگان یا کالاهای تمام شده تولید کنندگان به انبار وارد می شوند ، اطلاعات باید در دسترس باشد تا بگوید این کالاها به کجا می روند و سپس آنها زنجیره توزیع را به مشتری منتقل می کنند.</a:t>
            </a:r>
          </a:p>
          <a:p>
            <a:pPr algn="just" rtl="1"/>
            <a:r>
              <a:rPr lang="fa-IR" sz="2200" dirty="0">
                <a:cs typeface="B Nazanin" panose="00000400000000000000" pitchFamily="2" charset="-78"/>
              </a:rPr>
              <a:t>برخی کالاها به کندی حرکت می کنند. برخي ديگر ممکن است خیلی سریع حرکت کنند ، اما همه چیز باید حرکت کند. کالاهای مختلف باید با توجه به نحوه حرکت آنها در سیستم ، برنامه ریزی ، چیدمان و به کار گرفته شوند.</a:t>
            </a:r>
            <a:endParaRPr lang="en-US" sz="2200" dirty="0">
              <a:cs typeface="B Nazanin" panose="00000400000000000000" pitchFamily="2" charset="-78"/>
            </a:endParaRPr>
          </a:p>
          <a:p>
            <a:pPr algn="just" rtl="1"/>
            <a:r>
              <a:rPr lang="fa-IR" sz="2200" dirty="0" smtClean="0">
                <a:cs typeface="B Nazanin" panose="00000400000000000000" pitchFamily="2" charset="-78"/>
              </a:rPr>
              <a:t>عملیات پویا در </a:t>
            </a:r>
            <a:r>
              <a:rPr lang="fa-IR" sz="2200" dirty="0">
                <a:cs typeface="B Nazanin" panose="00000400000000000000" pitchFamily="2" charset="-78"/>
              </a:rPr>
              <a:t>انبارداري </a:t>
            </a:r>
            <a:r>
              <a:rPr lang="fa-IR" sz="2200" dirty="0" smtClean="0">
                <a:cs typeface="B Nazanin" panose="00000400000000000000" pitchFamily="2" charset="-78"/>
              </a:rPr>
              <a:t>می </a:t>
            </a:r>
            <a:r>
              <a:rPr lang="fa-IR" sz="2200" dirty="0">
                <a:cs typeface="B Nazanin" panose="00000400000000000000" pitchFamily="2" charset="-78"/>
              </a:rPr>
              <a:t>تواند بازدهی سودآورتر از آنچه بسیاری از مردم تصور می کنند ، ارائه دهد.</a:t>
            </a:r>
          </a:p>
          <a:p>
            <a:pPr marL="0" indent="0" algn="just" rtl="1">
              <a:buNone/>
            </a:pPr>
            <a:endParaRPr lang="fa-IR" sz="2300" dirty="0">
              <a:cs typeface="B Nazanin" panose="00000400000000000000" pitchFamily="2" charset="-78"/>
            </a:endParaRPr>
          </a:p>
          <a:p>
            <a:pPr marL="0" indent="0" algn="just" rtl="1">
              <a:buNone/>
            </a:pPr>
            <a:endParaRPr lang="fa-IR" sz="2000" dirty="0">
              <a:cs typeface="B Nazanin" panose="00000400000000000000" pitchFamily="2" charset="-78"/>
            </a:endParaRPr>
          </a:p>
          <a:p>
            <a:pPr marL="0" indent="0" algn="just" rtl="1">
              <a:buNone/>
            </a:pPr>
            <a:endParaRPr lang="fa-IR" dirty="0" smtClean="0"/>
          </a:p>
          <a:p>
            <a:pPr algn="just" rtl="1"/>
            <a:endParaRPr lang="en-US" dirty="0"/>
          </a:p>
        </p:txBody>
      </p:sp>
      <p:sp>
        <p:nvSpPr>
          <p:cNvPr id="4" name="Slide Number Placeholder 3"/>
          <p:cNvSpPr>
            <a:spLocks noGrp="1"/>
          </p:cNvSpPr>
          <p:nvPr>
            <p:ph type="sldNum" sz="quarter" idx="12"/>
          </p:nvPr>
        </p:nvSpPr>
        <p:spPr/>
        <p:txBody>
          <a:bodyPr/>
          <a:lstStyle/>
          <a:p>
            <a:fld id="{024FA888-4270-4E5C-9F8A-99B45D033313}" type="slidenum">
              <a:rPr lang="en-US" smtClean="0"/>
              <a:t>17</a:t>
            </a:fld>
            <a:endParaRPr lang="en-US"/>
          </a:p>
        </p:txBody>
      </p:sp>
    </p:spTree>
    <p:extLst>
      <p:ext uri="{BB962C8B-B14F-4D97-AF65-F5344CB8AC3E}">
        <p14:creationId xmlns:p14="http://schemas.microsoft.com/office/powerpoint/2010/main" val="2060715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1" y="1"/>
            <a:ext cx="9388699" cy="1314449"/>
          </a:xfrm>
        </p:spPr>
        <p:txBody>
          <a:bodyPr>
            <a:noAutofit/>
          </a:bodyPr>
          <a:lstStyle/>
          <a:p>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انبارداري پويا</a:t>
            </a:r>
            <a:b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br>
            <a:r>
              <a:rPr lang="en-US"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On</a:t>
            </a:r>
            <a:r>
              <a:rPr lang="fa-IR"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a:t>
            </a:r>
            <a:r>
              <a:rPr lang="en-US"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demand </a:t>
            </a:r>
            <a:r>
              <a:rPr lang="en-US" sz="32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warehousing</a:t>
            </a:r>
            <a:r>
              <a:rPr lang="fa-IR" sz="32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 </a:t>
            </a:r>
            <a:r>
              <a:rPr lang="en-US" sz="32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  </a:t>
            </a:r>
            <a:r>
              <a:rPr lang="fa-IR" sz="32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 </a:t>
            </a:r>
            <a:r>
              <a:rPr lang="fa-IR"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انبارداري درخواستي</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339404" y="1047167"/>
            <a:ext cx="10264462" cy="6239435"/>
          </a:xfrm>
        </p:spPr>
        <p:txBody>
          <a:bodyPr>
            <a:normAutofit/>
          </a:bodyPr>
          <a:lstStyle/>
          <a:p>
            <a:pPr marL="0" indent="0" algn="just" rtl="1">
              <a:buNone/>
            </a:pPr>
            <a:r>
              <a:rPr lang="ar-SA" sz="2400" dirty="0">
                <a:cs typeface="B Nazanin" panose="00000400000000000000" pitchFamily="2" charset="-78"/>
              </a:rPr>
              <a:t>انبارداری پویا یک استراتژی انبارداری است که متشکل از خرید خدمات انبارداری</a:t>
            </a:r>
            <a:r>
              <a:rPr lang="fa-IR" sz="2400" dirty="0">
                <a:cs typeface="B Nazanin" panose="00000400000000000000" pitchFamily="2" charset="-78"/>
              </a:rPr>
              <a:t> در</a:t>
            </a:r>
            <a:r>
              <a:rPr lang="ar-SA" sz="2400" dirty="0">
                <a:cs typeface="B Nazanin" panose="00000400000000000000" pitchFamily="2" charset="-78"/>
              </a:rPr>
              <a:t> </a:t>
            </a:r>
            <a:r>
              <a:rPr lang="fa-IR" sz="2400" dirty="0">
                <a:cs typeface="B Nazanin" panose="00000400000000000000" pitchFamily="2" charset="-78"/>
              </a:rPr>
              <a:t>یک بازار آنلاین خدمات انبارداری است که در آن کاربران می توانند به شبکه دسترسی پیدا کنند و "در صورت لزوم" از فضاي انباراستفاده کنند</a:t>
            </a:r>
            <a:r>
              <a:rPr lang="ar-SA" sz="2400" dirty="0">
                <a:cs typeface="B Nazanin" panose="00000400000000000000" pitchFamily="2" charset="-78"/>
              </a:rPr>
              <a:t> به ازای هر</a:t>
            </a:r>
            <a:r>
              <a:rPr lang="fa-IR" sz="2400" dirty="0">
                <a:cs typeface="B Nazanin" panose="00000400000000000000" pitchFamily="2" charset="-78"/>
              </a:rPr>
              <a:t> بار</a:t>
            </a:r>
            <a:r>
              <a:rPr lang="ar-SA" sz="2400" dirty="0">
                <a:cs typeface="B Nazanin" panose="00000400000000000000" pitchFamily="2" charset="-78"/>
              </a:rPr>
              <a:t> </a:t>
            </a:r>
            <a:r>
              <a:rPr lang="ar-SA" sz="2400" dirty="0" smtClean="0">
                <a:cs typeface="B Nazanin" panose="00000400000000000000" pitchFamily="2" charset="-78"/>
              </a:rPr>
              <a:t>استفاده</a:t>
            </a:r>
            <a:r>
              <a:rPr lang="fa-IR" sz="2400" dirty="0" smtClean="0">
                <a:cs typeface="B Nazanin" panose="00000400000000000000" pitchFamily="2" charset="-78"/>
              </a:rPr>
              <a:t>، </a:t>
            </a:r>
            <a:r>
              <a:rPr lang="ar-SA" sz="2400" dirty="0">
                <a:cs typeface="B Nazanin" panose="00000400000000000000" pitchFamily="2" charset="-78"/>
              </a:rPr>
              <a:t>پرداخت</a:t>
            </a:r>
            <a:r>
              <a:rPr lang="fa-IR" sz="2400" dirty="0">
                <a:cs typeface="B Nazanin" panose="00000400000000000000" pitchFamily="2" charset="-78"/>
              </a:rPr>
              <a:t> انجام شود.</a:t>
            </a:r>
            <a:r>
              <a:rPr lang="ar-SA" sz="2400" dirty="0">
                <a:cs typeface="B Nazanin" panose="00000400000000000000" pitchFamily="2" charset="-78"/>
              </a:rPr>
              <a:t> </a:t>
            </a:r>
            <a:endParaRPr lang="fa-IR" sz="2400" dirty="0">
              <a:cs typeface="B Nazanin" panose="00000400000000000000" pitchFamily="2" charset="-78"/>
            </a:endParaRPr>
          </a:p>
          <a:p>
            <a:pPr marL="0" indent="0" algn="just" rtl="1">
              <a:buNone/>
            </a:pPr>
            <a:endParaRPr lang="fa-IR" sz="2400" dirty="0">
              <a:cs typeface="B Nazanin" panose="00000400000000000000" pitchFamily="2" charset="-78"/>
            </a:endParaRPr>
          </a:p>
          <a:p>
            <a:pPr algn="just" rtl="1"/>
            <a:r>
              <a:rPr lang="ar-SA" sz="2400" dirty="0">
                <a:cs typeface="B Nazanin" panose="00000400000000000000" pitchFamily="2" charset="-78"/>
              </a:rPr>
              <a:t> این روش می تواند کل استراتژی انبارداری برای یک شرکت باشد ، یا ممکن است فعالیتی باشد که مکمل شبکه موجود ساخته شده بر اساس قراردادهای بلند مدت باشد. در هر صورت به خرده فروش اجازه می دهد تا به سرعت با تقاضای متغیر و شرایط هزینه سازگار شود.</a:t>
            </a:r>
            <a:endParaRPr lang="en-US" sz="2400" dirty="0">
              <a:cs typeface="B Nazanin" panose="00000400000000000000" pitchFamily="2" charset="-78"/>
            </a:endParaRPr>
          </a:p>
          <a:p>
            <a:pPr marL="0" indent="0" algn="just" rtl="1">
              <a:buNone/>
            </a:pPr>
            <a:endParaRPr lang="en-US"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18</a:t>
            </a:fld>
            <a:endParaRPr lang="en-US"/>
          </a:p>
        </p:txBody>
      </p:sp>
    </p:spTree>
    <p:extLst>
      <p:ext uri="{BB962C8B-B14F-4D97-AF65-F5344CB8AC3E}">
        <p14:creationId xmlns:p14="http://schemas.microsoft.com/office/powerpoint/2010/main" val="4073342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1070" y="715694"/>
            <a:ext cx="10021955" cy="5334001"/>
          </a:xfrm>
        </p:spPr>
        <p:txBody>
          <a:bodyPr>
            <a:noAutofit/>
          </a:bodyPr>
          <a:lstStyle/>
          <a:p>
            <a:pPr marL="0" indent="0" algn="just" rtl="1">
              <a:buNone/>
            </a:pPr>
            <a:r>
              <a:rPr lang="fa-IR" sz="2400" dirty="0">
                <a:cs typeface="B Nazanin" panose="00000400000000000000" pitchFamily="2" charset="-78"/>
              </a:rPr>
              <a:t>انبار پویا از این نظر "پویا" است </a:t>
            </a:r>
            <a:r>
              <a:rPr lang="fa-IR" sz="2400" dirty="0" smtClean="0">
                <a:cs typeface="B Nazanin" panose="00000400000000000000" pitchFamily="2" charset="-78"/>
              </a:rPr>
              <a:t>که:</a:t>
            </a:r>
          </a:p>
          <a:p>
            <a:pPr algn="just" rtl="1"/>
            <a:r>
              <a:rPr lang="fa-IR" sz="2400" dirty="0" smtClean="0">
                <a:cs typeface="B Nazanin" panose="00000400000000000000" pitchFamily="2" charset="-78"/>
              </a:rPr>
              <a:t> </a:t>
            </a:r>
            <a:r>
              <a:rPr lang="fa-IR" sz="2400" dirty="0">
                <a:cs typeface="B Nazanin" panose="00000400000000000000" pitchFamily="2" charset="-78"/>
              </a:rPr>
              <a:t>خرده فروش می تواند پیکربندی و برنامه ريزي را مرتباً تغییر </a:t>
            </a:r>
            <a:r>
              <a:rPr lang="fa-IR" sz="2400" dirty="0" smtClean="0">
                <a:cs typeface="B Nazanin" panose="00000400000000000000" pitchFamily="2" charset="-78"/>
              </a:rPr>
              <a:t>دهد.</a:t>
            </a:r>
          </a:p>
          <a:p>
            <a:pPr algn="just" rtl="1"/>
            <a:r>
              <a:rPr lang="fa-IR" sz="2400" dirty="0" smtClean="0">
                <a:cs typeface="B Nazanin" panose="00000400000000000000" pitchFamily="2" charset="-78"/>
              </a:rPr>
              <a:t> </a:t>
            </a:r>
            <a:r>
              <a:rPr lang="fa-IR" sz="2400" dirty="0">
                <a:cs typeface="B Nazanin" panose="00000400000000000000" pitchFamily="2" charset="-78"/>
              </a:rPr>
              <a:t>فضای انبار می تواند، بر اساس شرایط تقاضا در مکان های مختلف ، برای حجم های مختلف ، به روشی پویا مستقر شود.</a:t>
            </a:r>
          </a:p>
          <a:p>
            <a:pPr marL="0" indent="0" algn="just" rtl="1">
              <a:buNone/>
            </a:pPr>
            <a:r>
              <a:rPr lang="ar-SA" sz="2400" dirty="0">
                <a:cs typeface="B Nazanin" panose="00000400000000000000" pitchFamily="2" charset="-78"/>
              </a:rPr>
              <a:t>خرده </a:t>
            </a:r>
            <a:r>
              <a:rPr lang="ar-SA" sz="2400" dirty="0" smtClean="0">
                <a:cs typeface="B Nazanin" panose="00000400000000000000" pitchFamily="2" charset="-78"/>
              </a:rPr>
              <a:t>فروشان </a:t>
            </a:r>
            <a:r>
              <a:rPr lang="ar-SA" sz="2400" dirty="0">
                <a:cs typeface="B Nazanin" panose="00000400000000000000" pitchFamily="2" charset="-78"/>
              </a:rPr>
              <a:t>فقط هزینه های واحد هزینه خدمات خود را پرداخت می کنند ، بنابراین</a:t>
            </a:r>
            <a:r>
              <a:rPr lang="fa-IR" sz="2400" dirty="0">
                <a:cs typeface="B Nazanin" panose="00000400000000000000" pitchFamily="2" charset="-78"/>
              </a:rPr>
              <a:t> نيازي به</a:t>
            </a:r>
            <a:r>
              <a:rPr lang="ar-SA" sz="2400" dirty="0">
                <a:cs typeface="B Nazanin" panose="00000400000000000000" pitchFamily="2" charset="-78"/>
              </a:rPr>
              <a:t> سرمایه</a:t>
            </a:r>
            <a:r>
              <a:rPr lang="fa-IR" sz="2400" dirty="0">
                <a:cs typeface="B Nazanin" panose="00000400000000000000" pitchFamily="2" charset="-78"/>
              </a:rPr>
              <a:t> گذاري</a:t>
            </a:r>
            <a:r>
              <a:rPr lang="ar-SA" sz="2400" dirty="0">
                <a:cs typeface="B Nazanin" panose="00000400000000000000" pitchFamily="2" charset="-78"/>
              </a:rPr>
              <a:t> </a:t>
            </a:r>
            <a:r>
              <a:rPr lang="fa-IR" sz="2400" dirty="0" smtClean="0">
                <a:cs typeface="B Nazanin" panose="00000400000000000000" pitchFamily="2" charset="-78"/>
              </a:rPr>
              <a:t>ندارند</a:t>
            </a:r>
            <a:r>
              <a:rPr lang="ar-SA" sz="2400" dirty="0" smtClean="0">
                <a:cs typeface="B Nazanin" panose="00000400000000000000" pitchFamily="2" charset="-78"/>
              </a:rPr>
              <a:t> </a:t>
            </a:r>
            <a:r>
              <a:rPr lang="fa-IR" sz="2400" dirty="0" smtClean="0">
                <a:cs typeface="B Nazanin" panose="00000400000000000000" pitchFamily="2" charset="-78"/>
              </a:rPr>
              <a:t>.</a:t>
            </a:r>
          </a:p>
          <a:p>
            <a:pPr marL="0" indent="0" algn="just" rtl="1">
              <a:buNone/>
            </a:pPr>
            <a:r>
              <a:rPr lang="fa-IR" sz="2400" dirty="0" smtClean="0">
                <a:cs typeface="B Nazanin" panose="00000400000000000000" pitchFamily="2" charset="-78"/>
              </a:rPr>
              <a:t>اين استراتژي در شرايطي </a:t>
            </a:r>
            <a:r>
              <a:rPr lang="ar-SA" sz="2400" dirty="0" smtClean="0">
                <a:cs typeface="B Nazanin" panose="00000400000000000000" pitchFamily="2" charset="-78"/>
              </a:rPr>
              <a:t>که </a:t>
            </a:r>
            <a:r>
              <a:rPr lang="ar-SA" sz="2400" dirty="0">
                <a:cs typeface="B Nazanin" panose="00000400000000000000" pitchFamily="2" charset="-78"/>
              </a:rPr>
              <a:t>خرده فروشان </a:t>
            </a:r>
            <a:r>
              <a:rPr lang="ar-SA" sz="2400" dirty="0" smtClean="0">
                <a:cs typeface="B Nazanin" panose="00000400000000000000" pitchFamily="2" charset="-78"/>
              </a:rPr>
              <a:t>با </a:t>
            </a:r>
            <a:r>
              <a:rPr lang="ar-SA" sz="2400" dirty="0">
                <a:cs typeface="B Nazanin" panose="00000400000000000000" pitchFamily="2" charset="-78"/>
              </a:rPr>
              <a:t>عدم اطمینان </a:t>
            </a:r>
            <a:r>
              <a:rPr lang="fa-IR" sz="2400" dirty="0">
                <a:cs typeface="B Nazanin" panose="00000400000000000000" pitchFamily="2" charset="-78"/>
              </a:rPr>
              <a:t>و قطعيت در تقاضا </a:t>
            </a:r>
            <a:r>
              <a:rPr lang="ar-SA" sz="2400" dirty="0">
                <a:cs typeface="B Nazanin" panose="00000400000000000000" pitchFamily="2" charset="-78"/>
              </a:rPr>
              <a:t>روبرو می شوند </a:t>
            </a:r>
            <a:r>
              <a:rPr lang="fa-IR" sz="2400" dirty="0">
                <a:cs typeface="B Nazanin" panose="00000400000000000000" pitchFamily="2" charset="-78"/>
              </a:rPr>
              <a:t>و به طور همزمان </a:t>
            </a:r>
            <a:r>
              <a:rPr lang="ar-SA" sz="2400" dirty="0">
                <a:cs typeface="B Nazanin" panose="00000400000000000000" pitchFamily="2" charset="-78"/>
              </a:rPr>
              <a:t>محدودیت سرمایه نیز </a:t>
            </a:r>
            <a:r>
              <a:rPr lang="fa-IR" sz="2400" dirty="0">
                <a:cs typeface="B Nazanin" panose="00000400000000000000" pitchFamily="2" charset="-78"/>
              </a:rPr>
              <a:t>وجود </a:t>
            </a:r>
            <a:r>
              <a:rPr lang="fa-IR" sz="2400" dirty="0" smtClean="0">
                <a:cs typeface="B Nazanin" panose="00000400000000000000" pitchFamily="2" charset="-78"/>
              </a:rPr>
              <a:t>دارد، كاربرد دارد </a:t>
            </a:r>
            <a:r>
              <a:rPr lang="ar-SA" sz="2400" dirty="0" smtClean="0">
                <a:cs typeface="B Nazanin" panose="00000400000000000000" pitchFamily="2" charset="-78"/>
              </a:rPr>
              <a:t>. </a:t>
            </a:r>
            <a:r>
              <a:rPr lang="ar-SA" sz="2400" dirty="0">
                <a:cs typeface="B Nazanin" panose="00000400000000000000" pitchFamily="2" charset="-78"/>
              </a:rPr>
              <a:t>علاوه بر این ، انبارداری پویا به خرده فروشان تجارت الکترونیکی اجازه می دهد برای اجاره واحد های</a:t>
            </a:r>
            <a:r>
              <a:rPr lang="fa-IR" sz="2400" dirty="0">
                <a:cs typeface="B Nazanin" panose="00000400000000000000" pitchFamily="2" charset="-78"/>
              </a:rPr>
              <a:t>ي</a:t>
            </a:r>
            <a:r>
              <a:rPr lang="ar-SA" sz="2400" dirty="0">
                <a:cs typeface="B Nazanin" panose="00000400000000000000" pitchFamily="2" charset="-78"/>
              </a:rPr>
              <a:t> </a:t>
            </a:r>
            <a:r>
              <a:rPr lang="fa-IR" sz="2400" dirty="0">
                <a:cs typeface="B Nazanin" panose="00000400000000000000" pitchFamily="2" charset="-78"/>
              </a:rPr>
              <a:t>با</a:t>
            </a:r>
            <a:r>
              <a:rPr lang="ar-SA" sz="2400" dirty="0">
                <a:cs typeface="B Nazanin" panose="00000400000000000000" pitchFamily="2" charset="-78"/>
              </a:rPr>
              <a:t> ظرفیت</a:t>
            </a:r>
            <a:r>
              <a:rPr lang="fa-IR" sz="2400" dirty="0">
                <a:cs typeface="B Nazanin" panose="00000400000000000000" pitchFamily="2" charset="-78"/>
              </a:rPr>
              <a:t> كم</a:t>
            </a:r>
            <a:r>
              <a:rPr lang="ar-SA" sz="2400" dirty="0">
                <a:cs typeface="B Nazanin" panose="00000400000000000000" pitchFamily="2" charset="-78"/>
              </a:rPr>
              <a:t> در بسیاری از مناطق کشور ، تحویل سریع به بخش بزرگی از مشتریان را امکان پذیر می کند.</a:t>
            </a:r>
            <a:r>
              <a:rPr lang="fa-IR" sz="2400" dirty="0">
                <a:cs typeface="B Nazanin" panose="00000400000000000000" pitchFamily="2" charset="-78"/>
              </a:rPr>
              <a:t> ( پوشش گسترده)</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024FA888-4270-4E5C-9F8A-99B45D033313}" type="slidenum">
              <a:rPr lang="en-US" smtClean="0"/>
              <a:t>19</a:t>
            </a:fld>
            <a:endParaRPr lang="en-US"/>
          </a:p>
        </p:txBody>
      </p:sp>
    </p:spTree>
    <p:extLst>
      <p:ext uri="{BB962C8B-B14F-4D97-AF65-F5344CB8AC3E}">
        <p14:creationId xmlns:p14="http://schemas.microsoft.com/office/powerpoint/2010/main" val="1113328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386" y="1"/>
            <a:ext cx="7514035" cy="1314449"/>
          </a:xfrm>
        </p:spPr>
        <p:txBody>
          <a:bodyPr>
            <a:normAutofit/>
          </a:bodyPr>
          <a:lstStyle/>
          <a:p>
            <a:pPr rtl="1"/>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انبارداري</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622738" y="1674255"/>
            <a:ext cx="9880287" cy="4116947"/>
          </a:xfrm>
        </p:spPr>
        <p:txBody>
          <a:bodyPr>
            <a:noAutofit/>
          </a:bodyPr>
          <a:lstStyle/>
          <a:p>
            <a:pPr algn="just" rtl="1"/>
            <a:r>
              <a:rPr lang="fa-IR" sz="2400" dirty="0">
                <a:cs typeface="B Nazanin" panose="00000400000000000000" pitchFamily="2" charset="-78"/>
              </a:rPr>
              <a:t>انبارداری عبارت است از دریافت مواد و اقلام، نگهداری صحیح و تحویل به موقع آنها به مصرف کننده با رعایت مقررات و دستورالعمل های سازمان به نحوی که با اعمال کنترل دقیق، از میزان موجودی کالا در انبار و مقدار مصرف آن مطلع، و نیز از انباشته شدن بیش از حد موجودیها جلوگیری شود.</a:t>
            </a:r>
          </a:p>
          <a:p>
            <a:pPr algn="just" rtl="1"/>
            <a:r>
              <a:rPr lang="fa-IR" sz="2400" dirty="0">
                <a:cs typeface="B Nazanin" panose="00000400000000000000" pitchFamily="2" charset="-78"/>
              </a:rPr>
              <a:t>انبارداری به فعالیتهای مربوط به ذخیره سازی کالا در مقیاس وسیع به صورت سیستماتیک و منظم و در دسترس قرار دادن آنها در صورت لزوم اشاره دارد</a:t>
            </a:r>
            <a:r>
              <a:rPr lang="fa-IR" sz="2400" dirty="0" smtClean="0">
                <a:cs typeface="B Nazanin" panose="00000400000000000000" pitchFamily="2" charset="-78"/>
              </a:rPr>
              <a:t>.</a:t>
            </a:r>
            <a:endParaRPr lang="fa-IR"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2</a:t>
            </a:fld>
            <a:endParaRPr lang="en-US"/>
          </a:p>
        </p:txBody>
      </p:sp>
    </p:spTree>
    <p:extLst>
      <p:ext uri="{BB962C8B-B14F-4D97-AF65-F5344CB8AC3E}">
        <p14:creationId xmlns:p14="http://schemas.microsoft.com/office/powerpoint/2010/main" val="3705196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65" y="137"/>
            <a:ext cx="7514035" cy="1752599"/>
          </a:xfrm>
        </p:spPr>
        <p:txBody>
          <a:bodyPr/>
          <a:lstStyle/>
          <a:p>
            <a:r>
              <a:rPr lang="fa-IR" b="1" dirty="0" smtClean="0">
                <a:solidFill>
                  <a:schemeClr val="accent1">
                    <a:lumMod val="50000"/>
                  </a:schemeClr>
                </a:solidFill>
                <a:effectLst>
                  <a:outerShdw blurRad="38100" dist="38100" dir="2700000" algn="tl">
                    <a:srgbClr val="000000">
                      <a:alpha val="43137"/>
                    </a:srgbClr>
                  </a:outerShdw>
                </a:effectLst>
                <a:cs typeface="B Nazanin" panose="00000400000000000000" pitchFamily="2" charset="-78"/>
              </a:rPr>
              <a:t>     </a:t>
            </a:r>
            <a:endParaRPr lang="en-US" b="1" dirty="0">
              <a:solidFill>
                <a:schemeClr val="accent1">
                  <a:lumMod val="50000"/>
                </a:schemeClr>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1403797" y="2061694"/>
            <a:ext cx="10099228" cy="3124201"/>
          </a:xfrm>
        </p:spPr>
        <p:txBody>
          <a:bodyPr>
            <a:noAutofit/>
          </a:bodyPr>
          <a:lstStyle/>
          <a:p>
            <a:pPr algn="just" rtl="1">
              <a:lnSpc>
                <a:spcPct val="150000"/>
              </a:lnSpc>
            </a:pPr>
            <a:r>
              <a:rPr lang="fa-IR" sz="2400" dirty="0">
                <a:cs typeface="B Nazanin" panose="00000400000000000000" pitchFamily="2" charset="-78"/>
              </a:rPr>
              <a:t>اين سیستم از انعطاف پذیری قابل توجهی برخوردار است</a:t>
            </a:r>
            <a:r>
              <a:rPr lang="fa-IR" sz="2400" dirty="0" smtClean="0">
                <a:cs typeface="B Nazanin" panose="00000400000000000000" pitchFamily="2" charset="-78"/>
              </a:rPr>
              <a:t>.</a:t>
            </a:r>
          </a:p>
          <a:p>
            <a:pPr algn="just" rtl="1">
              <a:lnSpc>
                <a:spcPct val="150000"/>
              </a:lnSpc>
            </a:pPr>
            <a:r>
              <a:rPr lang="fa-IR" sz="2400" dirty="0" smtClean="0">
                <a:cs typeface="B Nazanin" panose="00000400000000000000" pitchFamily="2" charset="-78"/>
              </a:rPr>
              <a:t> </a:t>
            </a:r>
            <a:r>
              <a:rPr lang="fa-IR" sz="2400" dirty="0">
                <a:cs typeface="B Nazanin" panose="00000400000000000000" pitchFamily="2" charset="-78"/>
              </a:rPr>
              <a:t>البته ، هزینه واحد خدمات توسط تأمین کننده انبار ممکن است بیشتر یا کمتر از هزینه ای باشد که خرده فروش در صورت استفاده از انبار با حجم بالا و تحت مالكيت خود، متحمل مي شود. </a:t>
            </a:r>
            <a:endParaRPr lang="en-US" sz="2400" dirty="0">
              <a:cs typeface="B Nazanin" panose="00000400000000000000" pitchFamily="2" charset="-78"/>
            </a:endParaRPr>
          </a:p>
          <a:p>
            <a:pPr algn="just" rtl="1">
              <a:lnSpc>
                <a:spcPct val="150000"/>
              </a:lnSpc>
            </a:pPr>
            <a:r>
              <a:rPr lang="fa-IR" sz="2400" dirty="0" smtClean="0">
                <a:cs typeface="B Nazanin" panose="00000400000000000000" pitchFamily="2" charset="-78"/>
              </a:rPr>
              <a:t>در اين سيستم ،از </a:t>
            </a:r>
            <a:r>
              <a:rPr lang="fa-IR" sz="2400" dirty="0">
                <a:cs typeface="B Nazanin" panose="00000400000000000000" pitchFamily="2" charset="-78"/>
              </a:rPr>
              <a:t>نظر تئوری ، هر </a:t>
            </a:r>
            <a:r>
              <a:rPr lang="fa-IR" sz="2400" dirty="0" smtClean="0">
                <a:cs typeface="B Nazanin" panose="00000400000000000000" pitchFamily="2" charset="-78"/>
              </a:rPr>
              <a:t>سازماني </a:t>
            </a:r>
            <a:r>
              <a:rPr lang="fa-IR" sz="2400" dirty="0">
                <a:cs typeface="B Nazanin" panose="00000400000000000000" pitchFamily="2" charset="-78"/>
              </a:rPr>
              <a:t>با فضای اضافی انبار ، فارغ از اینکه چه نوع سیستم انبارداری در آن وجود دارد ، </a:t>
            </a:r>
            <a:r>
              <a:rPr lang="fa-IR" sz="2400" dirty="0" smtClean="0">
                <a:cs typeface="B Nazanin" panose="00000400000000000000" pitchFamily="2" charset="-78"/>
              </a:rPr>
              <a:t>به شركتي كه به آن فضا نياز دارد </a:t>
            </a:r>
            <a:r>
              <a:rPr lang="fa-IR" sz="2400" dirty="0">
                <a:cs typeface="B Nazanin" panose="00000400000000000000" pitchFamily="2" charset="-78"/>
              </a:rPr>
              <a:t>متصل می </a:t>
            </a:r>
            <a:r>
              <a:rPr lang="fa-IR" sz="2400" dirty="0" smtClean="0">
                <a:cs typeface="B Nazanin" panose="00000400000000000000" pitchFamily="2" charset="-78"/>
              </a:rPr>
              <a:t>شود..</a:t>
            </a:r>
            <a:endParaRPr lang="fa-IR" sz="2400" dirty="0">
              <a:cs typeface="B Nazanin" panose="00000400000000000000" pitchFamily="2" charset="-78"/>
            </a:endParaRPr>
          </a:p>
          <a:p>
            <a:pPr algn="just" rtl="1">
              <a:lnSpc>
                <a:spcPct val="150000"/>
              </a:lnSpc>
            </a:pPr>
            <a:r>
              <a:rPr lang="fa-IR" sz="2400" dirty="0">
                <a:cs typeface="B Nazanin" panose="00000400000000000000" pitchFamily="2" charset="-78"/>
              </a:rPr>
              <a:t>خدمات </a:t>
            </a:r>
            <a:r>
              <a:rPr lang="fa-IR" sz="2400" dirty="0" smtClean="0">
                <a:cs typeface="B Nazanin" panose="00000400000000000000" pitchFamily="2" charset="-78"/>
              </a:rPr>
              <a:t>مشابه در ساير حوزه ها:</a:t>
            </a:r>
            <a:r>
              <a:rPr lang="en-US" sz="2400" dirty="0" err="1">
                <a:cs typeface="B Nazanin" panose="00000400000000000000" pitchFamily="2" charset="-78"/>
              </a:rPr>
              <a:t>Airbnb</a:t>
            </a:r>
            <a:r>
              <a:rPr lang="en-US" sz="2400" dirty="0">
                <a:cs typeface="B Nazanin" panose="00000400000000000000" pitchFamily="2" charset="-78"/>
              </a:rPr>
              <a:t> </a:t>
            </a:r>
            <a:r>
              <a:rPr lang="fa-IR" sz="2400" dirty="0">
                <a:cs typeface="B Nazanin" panose="00000400000000000000" pitchFamily="2" charset="-78"/>
              </a:rPr>
              <a:t> (بازار اقامتگاه )یا </a:t>
            </a:r>
            <a:r>
              <a:rPr lang="en-US" sz="2400" dirty="0" err="1">
                <a:cs typeface="B Nazanin" panose="00000400000000000000" pitchFamily="2" charset="-78"/>
              </a:rPr>
              <a:t>Uber</a:t>
            </a:r>
            <a:r>
              <a:rPr lang="en-US" sz="2400" dirty="0">
                <a:cs typeface="B Nazanin" panose="00000400000000000000" pitchFamily="2" charset="-78"/>
              </a:rPr>
              <a:t> </a:t>
            </a:r>
            <a:r>
              <a:rPr lang="fa-IR" sz="2400" dirty="0">
                <a:cs typeface="B Nazanin" panose="00000400000000000000" pitchFamily="2" charset="-78"/>
              </a:rPr>
              <a:t>(سرویس هم‌سفری آنلاین)</a:t>
            </a: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20</a:t>
            </a:fld>
            <a:endParaRPr lang="en-US"/>
          </a:p>
        </p:txBody>
      </p:sp>
    </p:spTree>
    <p:extLst>
      <p:ext uri="{BB962C8B-B14F-4D97-AF65-F5344CB8AC3E}">
        <p14:creationId xmlns:p14="http://schemas.microsoft.com/office/powerpoint/2010/main" val="3712209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65" y="1"/>
            <a:ext cx="7514035" cy="1752599"/>
          </a:xfrm>
        </p:spPr>
        <p:txBody>
          <a:bodyPr>
            <a:normAutofit/>
          </a:bodyPr>
          <a:lstStyle/>
          <a:p>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مباني انبارداري پويا</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622738" y="2857501"/>
            <a:ext cx="9880287" cy="2887283"/>
          </a:xfrm>
        </p:spPr>
        <p:txBody>
          <a:bodyPr>
            <a:noAutofit/>
          </a:bodyPr>
          <a:lstStyle/>
          <a:p>
            <a:pPr algn="just" rtl="1"/>
            <a:r>
              <a:rPr lang="fa-IR" sz="2400" dirty="0">
                <a:cs typeface="B Nazanin" panose="00000400000000000000" pitchFamily="2" charset="-78"/>
              </a:rPr>
              <a:t>قراردادها كوتاه مدت و موقت است و به ازاي هر بار استفاده پرداخت صورت ميگيرد.</a:t>
            </a:r>
          </a:p>
          <a:p>
            <a:pPr algn="just" rtl="1"/>
            <a:r>
              <a:rPr lang="fa-IR" sz="2400" dirty="0">
                <a:cs typeface="B Nazanin" panose="00000400000000000000" pitchFamily="2" charset="-78"/>
              </a:rPr>
              <a:t>اين رويكرد ميتواند يك استراتژي كلي و گسترده در شبكه لجستيك باشد و يا به عنوان يك روش مكمل اجرا شود.</a:t>
            </a:r>
          </a:p>
          <a:p>
            <a:pPr algn="just" rtl="1"/>
            <a:r>
              <a:rPr lang="fa-IR" sz="2400" dirty="0">
                <a:cs typeface="B Nazanin" panose="00000400000000000000" pitchFamily="2" charset="-78"/>
              </a:rPr>
              <a:t>باعث سازگاري سريع با تغييرات تقاضا شده و سرعت پاسخگويي را افزايش ميدهد.</a:t>
            </a:r>
          </a:p>
          <a:p>
            <a:pPr algn="just" rtl="1"/>
            <a:r>
              <a:rPr lang="fa-IR" sz="2400" dirty="0">
                <a:cs typeface="B Nazanin" panose="00000400000000000000" pitchFamily="2" charset="-78"/>
              </a:rPr>
              <a:t>با توجه به گسترش تجارت الكترونيك،محدوديت هاي روش هاي سنتي را برطرف مي كند.</a:t>
            </a:r>
          </a:p>
          <a:p>
            <a:pPr algn="just" rtl="1"/>
            <a:r>
              <a:rPr lang="fa-IR" sz="2400" dirty="0">
                <a:cs typeface="B Nazanin" panose="00000400000000000000" pitchFamily="2" charset="-78"/>
              </a:rPr>
              <a:t>براي واحدهاي كوچك، نوظهور، با سرمايه كم ، تقاضاهاي متغير و فصلي بسيار كاربرد دارد.</a:t>
            </a:r>
          </a:p>
          <a:p>
            <a:pPr marL="0" indent="0" algn="just" rtl="1">
              <a:buNone/>
            </a:pP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21</a:t>
            </a:fld>
            <a:endParaRPr lang="en-US"/>
          </a:p>
        </p:txBody>
      </p:sp>
    </p:spTree>
    <p:extLst>
      <p:ext uri="{BB962C8B-B14F-4D97-AF65-F5344CB8AC3E}">
        <p14:creationId xmlns:p14="http://schemas.microsoft.com/office/powerpoint/2010/main" val="2117279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64" y="137"/>
            <a:ext cx="7514035" cy="1752599"/>
          </a:xfrm>
        </p:spPr>
        <p:txBody>
          <a:bodyPr>
            <a:normAutofit/>
          </a:bodyPr>
          <a:lstStyle/>
          <a:p>
            <a:pPr rtl="1"/>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مزاياي كلي انبارداري پويا</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609860" y="2925494"/>
            <a:ext cx="9893166" cy="3124201"/>
          </a:xfrm>
        </p:spPr>
        <p:txBody>
          <a:bodyPr>
            <a:noAutofit/>
          </a:bodyPr>
          <a:lstStyle/>
          <a:p>
            <a:pPr algn="just" rtl="1"/>
            <a:r>
              <a:rPr lang="fa-IR" sz="2000" dirty="0">
                <a:cs typeface="B Nazanin" panose="00000400000000000000" pitchFamily="2" charset="-78"/>
              </a:rPr>
              <a:t>استفاده بهتر از </a:t>
            </a:r>
            <a:r>
              <a:rPr lang="fa-IR" sz="2000" dirty="0" smtClean="0">
                <a:cs typeface="B Nazanin" panose="00000400000000000000" pitchFamily="2" charset="-78"/>
              </a:rPr>
              <a:t>فضا</a:t>
            </a:r>
            <a:endParaRPr lang="en-US" sz="2000" dirty="0" smtClean="0">
              <a:cs typeface="B Nazanin" panose="00000400000000000000" pitchFamily="2" charset="-78"/>
            </a:endParaRPr>
          </a:p>
          <a:p>
            <a:pPr algn="just" rtl="1"/>
            <a:r>
              <a:rPr lang="fa-IR" sz="2000" dirty="0" smtClean="0">
                <a:cs typeface="B Nazanin" panose="00000400000000000000" pitchFamily="2" charset="-78"/>
              </a:rPr>
              <a:t>مسیرهای </a:t>
            </a:r>
            <a:r>
              <a:rPr lang="fa-IR" sz="2000" dirty="0">
                <a:cs typeface="B Nazanin" panose="00000400000000000000" pitchFamily="2" charset="-78"/>
              </a:rPr>
              <a:t>کوتاهتر حمل و نقل</a:t>
            </a:r>
          </a:p>
          <a:p>
            <a:pPr algn="just" rtl="1"/>
            <a:r>
              <a:rPr lang="fa-IR" sz="2000" dirty="0">
                <a:cs typeface="B Nazanin" panose="00000400000000000000" pitchFamily="2" charset="-78"/>
              </a:rPr>
              <a:t>تجهیزات متمركز کمتر</a:t>
            </a:r>
          </a:p>
          <a:p>
            <a:pPr algn="just" rtl="1"/>
            <a:r>
              <a:rPr lang="fa-IR" sz="2000" dirty="0">
                <a:cs typeface="B Nazanin" panose="00000400000000000000" pitchFamily="2" charset="-78"/>
              </a:rPr>
              <a:t>هزینه های پایین تر</a:t>
            </a:r>
          </a:p>
          <a:p>
            <a:pPr algn="just" rtl="1"/>
            <a:r>
              <a:rPr lang="ar-SA" sz="2000" dirty="0">
                <a:solidFill>
                  <a:srgbClr val="212529"/>
                </a:solidFill>
                <a:latin typeface="irsans"/>
                <a:ea typeface="Times New Roman" panose="02020603050405020304" pitchFamily="18" charset="0"/>
                <a:cs typeface="B Nazanin" panose="00000400000000000000" pitchFamily="2" charset="-78"/>
              </a:rPr>
              <a:t>هرگونه نقص در یک سیستم مکان ثابت باعث اختلال در عملیات چیدن می شود ، اما یک سیستم پویا در دسترس بودن موارد را حفظ می کند.</a:t>
            </a:r>
            <a:endParaRPr lang="fa-IR" sz="2000" dirty="0">
              <a:solidFill>
                <a:srgbClr val="212529"/>
              </a:solidFill>
              <a:latin typeface="irsans"/>
              <a:ea typeface="Times New Roman" panose="02020603050405020304" pitchFamily="18" charset="0"/>
              <a:cs typeface="B Nazanin" panose="00000400000000000000" pitchFamily="2" charset="-78"/>
            </a:endParaRPr>
          </a:p>
          <a:p>
            <a:pPr algn="just" rtl="1"/>
            <a:r>
              <a:rPr lang="ar-SA" sz="2000" dirty="0">
                <a:solidFill>
                  <a:srgbClr val="212529"/>
                </a:solidFill>
                <a:latin typeface="irsans"/>
                <a:ea typeface="Times New Roman" panose="02020603050405020304" pitchFamily="18" charset="0"/>
                <a:cs typeface="B Nazanin" panose="00000400000000000000" pitchFamily="2" charset="-78"/>
              </a:rPr>
              <a:t>با یک سیستم مدیریت انبار که مکان های ذخیره سازی را مشخص می کند ، زمان تفکر و میزان کار برای پرسنل انبار کاهش می یابد.</a:t>
            </a:r>
            <a:endParaRPr lang="fa-IR" sz="2000" dirty="0">
              <a:solidFill>
                <a:srgbClr val="212529"/>
              </a:solidFill>
              <a:latin typeface="irsans"/>
              <a:ea typeface="Times New Roman" panose="02020603050405020304" pitchFamily="18" charset="0"/>
              <a:cs typeface="B Nazanin" panose="00000400000000000000" pitchFamily="2" charset="-78"/>
            </a:endParaRPr>
          </a:p>
          <a:p>
            <a:pPr algn="just" rtl="1"/>
            <a:r>
              <a:rPr lang="fa-IR" sz="2000" dirty="0">
                <a:solidFill>
                  <a:srgbClr val="212529"/>
                </a:solidFill>
                <a:latin typeface="irsans"/>
                <a:ea typeface="Times New Roman" panose="02020603050405020304" pitchFamily="18" charset="0"/>
                <a:cs typeface="B Nazanin" panose="00000400000000000000" pitchFamily="2" charset="-78"/>
              </a:rPr>
              <a:t>بالا رفتن </a:t>
            </a:r>
            <a:r>
              <a:rPr lang="ar-SA" sz="2000" dirty="0">
                <a:solidFill>
                  <a:srgbClr val="212529"/>
                </a:solidFill>
                <a:latin typeface="irsans"/>
                <a:ea typeface="Times New Roman" panose="02020603050405020304" pitchFamily="18" charset="0"/>
                <a:cs typeface="B Nazanin" panose="00000400000000000000" pitchFamily="2" charset="-78"/>
              </a:rPr>
              <a:t>سرعت گردش کالا برای بهینه سازی مسیرها </a:t>
            </a:r>
            <a:r>
              <a:rPr lang="fa-IR" sz="2000" dirty="0">
                <a:solidFill>
                  <a:srgbClr val="212529"/>
                </a:solidFill>
                <a:latin typeface="irsans"/>
                <a:ea typeface="Times New Roman" panose="02020603050405020304" pitchFamily="18" charset="0"/>
                <a:cs typeface="B Nazanin" panose="00000400000000000000" pitchFamily="2" charset="-78"/>
              </a:rPr>
              <a:t>،</a:t>
            </a:r>
            <a:r>
              <a:rPr lang="ar-SA" sz="2000" dirty="0">
                <a:solidFill>
                  <a:srgbClr val="212529"/>
                </a:solidFill>
                <a:latin typeface="irsans"/>
                <a:ea typeface="Times New Roman" panose="02020603050405020304" pitchFamily="18" charset="0"/>
                <a:cs typeface="B Nazanin" panose="00000400000000000000" pitchFamily="2" charset="-78"/>
              </a:rPr>
              <a:t>زمانهای ذخیره و بازیابی</a:t>
            </a:r>
          </a:p>
          <a:p>
            <a:pPr marL="0" indent="0" algn="just" rtl="1">
              <a:buNone/>
            </a:pPr>
            <a:endParaRPr lang="ar-SA" sz="2000" dirty="0">
              <a:solidFill>
                <a:srgbClr val="212529"/>
              </a:solidFill>
              <a:latin typeface="irsans"/>
              <a:ea typeface="Times New Roman" panose="02020603050405020304" pitchFamily="18" charset="0"/>
              <a:cs typeface="B Nazanin" panose="00000400000000000000" pitchFamily="2" charset="-78"/>
            </a:endParaRPr>
          </a:p>
          <a:p>
            <a:pPr algn="just" rtl="1"/>
            <a:endParaRPr lang="ar-SA" sz="2000" dirty="0">
              <a:solidFill>
                <a:srgbClr val="212529"/>
              </a:solidFill>
              <a:latin typeface="irsans"/>
              <a:ea typeface="Times New Roman" panose="02020603050405020304" pitchFamily="18" charset="0"/>
              <a:cs typeface="B Nazanin" panose="00000400000000000000" pitchFamily="2" charset="-78"/>
            </a:endParaRPr>
          </a:p>
          <a:p>
            <a:pPr algn="just" rtl="1"/>
            <a:endParaRPr lang="en-US" sz="20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22</a:t>
            </a:fld>
            <a:endParaRPr lang="en-US"/>
          </a:p>
        </p:txBody>
      </p:sp>
    </p:spTree>
    <p:extLst>
      <p:ext uri="{BB962C8B-B14F-4D97-AF65-F5344CB8AC3E}">
        <p14:creationId xmlns:p14="http://schemas.microsoft.com/office/powerpoint/2010/main" val="1235110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679" y="1414601"/>
            <a:ext cx="9414456" cy="1457599"/>
          </a:xfrm>
        </p:spPr>
        <p:txBody>
          <a:bodyPr>
            <a:normAutofit/>
          </a:bodyPr>
          <a:lstStyle/>
          <a:p>
            <a:pPr marL="0" indent="0" algn="just" rtl="1">
              <a:buNone/>
            </a:pPr>
            <a:r>
              <a:rPr lang="ar-SA" sz="2400" dirty="0">
                <a:cs typeface="B Nazanin" panose="00000400000000000000" pitchFamily="2" charset="-78"/>
              </a:rPr>
              <a:t>در مقایسه با یک ارائه دهنده تدارکات شخص ثالث سنتی ، انبارداری پویا </a:t>
            </a:r>
            <a:r>
              <a:rPr lang="fa-IR" sz="2400" dirty="0">
                <a:cs typeface="B Nazanin" panose="00000400000000000000" pitchFamily="2" charset="-78"/>
              </a:rPr>
              <a:t>امكان</a:t>
            </a:r>
            <a:r>
              <a:rPr lang="ar-SA" sz="2400" dirty="0">
                <a:cs typeface="B Nazanin" panose="00000400000000000000" pitchFamily="2" charset="-78"/>
              </a:rPr>
              <a:t> اجاره فضاهای </a:t>
            </a:r>
            <a:r>
              <a:rPr lang="fa-IR" sz="2400" dirty="0">
                <a:cs typeface="B Nazanin" panose="00000400000000000000" pitchFamily="2" charset="-78"/>
              </a:rPr>
              <a:t>كمتر </a:t>
            </a:r>
            <a:r>
              <a:rPr lang="ar-SA" sz="2400" dirty="0">
                <a:cs typeface="B Nazanin" panose="00000400000000000000" pitchFamily="2" charset="-78"/>
              </a:rPr>
              <a:t>را برای مدت زمان </a:t>
            </a:r>
            <a:r>
              <a:rPr lang="fa-IR" sz="2400" dirty="0">
                <a:cs typeface="B Nazanin" panose="00000400000000000000" pitchFamily="2" charset="-78"/>
              </a:rPr>
              <a:t>بسيار كوتاه تري </a:t>
            </a:r>
            <a:r>
              <a:rPr lang="ar-SA" sz="2400" dirty="0">
                <a:cs typeface="B Nazanin" panose="00000400000000000000" pitchFamily="2" charset="-78"/>
              </a:rPr>
              <a:t>فراهم می کند. </a:t>
            </a:r>
            <a:endParaRPr lang="fa-IR" sz="2400" dirty="0">
              <a:cs typeface="B Nazanin" panose="00000400000000000000" pitchFamily="2" charset="-78"/>
            </a:endParaRPr>
          </a:p>
          <a:p>
            <a:pPr marL="0" indent="0" algn="just" rtl="1">
              <a:buNone/>
            </a:pPr>
            <a:endParaRPr lang="en-US" dirty="0">
              <a:cs typeface="B Nazanin" panose="00000400000000000000" pitchFamily="2" charset="-78"/>
            </a:endParaRPr>
          </a:p>
        </p:txBody>
      </p:sp>
      <p:grpSp>
        <p:nvGrpSpPr>
          <p:cNvPr id="2" name="Group 1"/>
          <p:cNvGrpSpPr/>
          <p:nvPr/>
        </p:nvGrpSpPr>
        <p:grpSpPr>
          <a:xfrm>
            <a:off x="2176530" y="2704563"/>
            <a:ext cx="8925059" cy="2894096"/>
            <a:chOff x="2738087" y="3466461"/>
            <a:chExt cx="7185598" cy="2132197"/>
          </a:xfrm>
        </p:grpSpPr>
        <p:grpSp>
          <p:nvGrpSpPr>
            <p:cNvPr id="19" name="Group 18"/>
            <p:cNvGrpSpPr/>
            <p:nvPr/>
          </p:nvGrpSpPr>
          <p:grpSpPr>
            <a:xfrm>
              <a:off x="4186539" y="3466461"/>
              <a:ext cx="5737146" cy="2132197"/>
              <a:chOff x="3943650" y="4323008"/>
              <a:chExt cx="7649527" cy="2842929"/>
            </a:xfrm>
          </p:grpSpPr>
          <p:sp>
            <p:nvSpPr>
              <p:cNvPr id="9" name="Rounded Rectangle 8"/>
              <p:cNvSpPr/>
              <p:nvPr/>
            </p:nvSpPr>
            <p:spPr>
              <a:xfrm>
                <a:off x="3943650" y="4323008"/>
                <a:ext cx="5022761" cy="85000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ar-SA" sz="1600" dirty="0">
                    <a:cs typeface="B Nazanin" panose="00000400000000000000" pitchFamily="2" charset="-78"/>
                  </a:rPr>
                  <a:t>ناوگان وسایل نقلیه خود را اداره کند. </a:t>
                </a:r>
                <a:endParaRPr lang="en-US" sz="1600" dirty="0"/>
              </a:p>
            </p:txBody>
          </p:sp>
          <p:sp>
            <p:nvSpPr>
              <p:cNvPr id="10" name="Rounded Rectangle 9"/>
              <p:cNvSpPr/>
              <p:nvPr/>
            </p:nvSpPr>
            <p:spPr>
              <a:xfrm>
                <a:off x="3943650" y="5319470"/>
                <a:ext cx="5022761" cy="850005"/>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ar-SA" sz="1400" dirty="0">
                    <a:cs typeface="B Nazanin" panose="00000400000000000000" pitchFamily="2" charset="-78"/>
                  </a:rPr>
                  <a:t>با شرکت های بزرگ حمل و نقل قرارداد طولانی مدت منعقد کند </a:t>
                </a:r>
                <a:endParaRPr lang="en-US" sz="1400" dirty="0"/>
              </a:p>
            </p:txBody>
          </p:sp>
          <p:sp>
            <p:nvSpPr>
              <p:cNvPr id="11" name="Rounded Rectangle 10"/>
              <p:cNvSpPr/>
              <p:nvPr/>
            </p:nvSpPr>
            <p:spPr>
              <a:xfrm>
                <a:off x="3943650" y="6315932"/>
                <a:ext cx="5022761" cy="8500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ar-SA" sz="1350" dirty="0">
                    <a:cs typeface="B Nazanin" panose="00000400000000000000" pitchFamily="2" charset="-78"/>
                  </a:rPr>
                  <a:t>با عقد قرارداد با یک کامیون همزمان از طریق بورس حمل بار ، بارها را جابجا کند</a:t>
                </a:r>
                <a:endParaRPr lang="en-US" sz="1350" dirty="0"/>
              </a:p>
            </p:txBody>
          </p:sp>
          <p:sp>
            <p:nvSpPr>
              <p:cNvPr id="12" name="Rounded Rectangle 11"/>
              <p:cNvSpPr/>
              <p:nvPr/>
            </p:nvSpPr>
            <p:spPr>
              <a:xfrm>
                <a:off x="9834716" y="4748010"/>
                <a:ext cx="1758461" cy="198354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1600" dirty="0">
                    <a:cs typeface="B Nazanin" panose="00000400000000000000" pitchFamily="2" charset="-78"/>
                  </a:rPr>
                  <a:t>در حمل و نقل کالا ، یک خرده فروش می تواند</a:t>
                </a:r>
                <a:endParaRPr lang="en-US" sz="1600" dirty="0"/>
              </a:p>
            </p:txBody>
          </p:sp>
          <p:cxnSp>
            <p:nvCxnSpPr>
              <p:cNvPr id="14" name="Straight Arrow Connector 13"/>
              <p:cNvCxnSpPr>
                <a:stCxn id="12" idx="1"/>
              </p:cNvCxnSpPr>
              <p:nvPr/>
            </p:nvCxnSpPr>
            <p:spPr>
              <a:xfrm flipH="1" flipV="1">
                <a:off x="8966411" y="4821239"/>
                <a:ext cx="868305" cy="9185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12" idx="1"/>
                <a:endCxn id="11" idx="3"/>
              </p:cNvCxnSpPr>
              <p:nvPr/>
            </p:nvCxnSpPr>
            <p:spPr>
              <a:xfrm flipH="1">
                <a:off x="8966411" y="5739783"/>
                <a:ext cx="868305" cy="100115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a:stCxn id="12" idx="1"/>
                <a:endCxn id="10" idx="3"/>
              </p:cNvCxnSpPr>
              <p:nvPr/>
            </p:nvCxnSpPr>
            <p:spPr>
              <a:xfrm flipH="1">
                <a:off x="8966411" y="5739783"/>
                <a:ext cx="868305" cy="469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sp>
          <p:nvSpPr>
            <p:cNvPr id="20" name="Down Arrow 19"/>
            <p:cNvSpPr/>
            <p:nvPr/>
          </p:nvSpPr>
          <p:spPr>
            <a:xfrm>
              <a:off x="2738087" y="3466461"/>
              <a:ext cx="1448453" cy="2132197"/>
            </a:xfrm>
            <a:prstGeom prst="down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dirty="0"/>
            </a:p>
          </p:txBody>
        </p:sp>
        <p:sp>
          <p:nvSpPr>
            <p:cNvPr id="22" name="TextBox 21"/>
            <p:cNvSpPr txBox="1"/>
            <p:nvPr/>
          </p:nvSpPr>
          <p:spPr>
            <a:xfrm>
              <a:off x="3147792" y="3753900"/>
              <a:ext cx="1038746" cy="1325043"/>
            </a:xfrm>
            <a:prstGeom prst="rect">
              <a:avLst/>
            </a:prstGeom>
            <a:noFill/>
          </p:spPr>
          <p:txBody>
            <a:bodyPr vert="vert270" wrap="none" rtlCol="0">
              <a:spAutoFit/>
            </a:bodyPr>
            <a:lstStyle/>
            <a:p>
              <a:pPr algn="ctr"/>
              <a:r>
                <a:rPr lang="fa-IR" sz="1400" b="1" dirty="0">
                  <a:cs typeface="B Nazanin" panose="00000400000000000000" pitchFamily="2" charset="-78"/>
                </a:rPr>
                <a:t>كاهش هزينه سرمايه</a:t>
              </a:r>
            </a:p>
            <a:p>
              <a:pPr algn="ctr" rtl="1"/>
              <a:r>
                <a:rPr lang="fa-IR" sz="1400" b="1" dirty="0">
                  <a:cs typeface="B Nazanin" panose="00000400000000000000" pitchFamily="2" charset="-78"/>
                </a:rPr>
                <a:t>افزايش هزينه واحد</a:t>
              </a:r>
            </a:p>
            <a:p>
              <a:pPr algn="ctr" rtl="1"/>
              <a:r>
                <a:rPr lang="fa-IR" sz="1400" b="1" dirty="0">
                  <a:cs typeface="B Nazanin" panose="00000400000000000000" pitchFamily="2" charset="-78"/>
                </a:rPr>
                <a:t>افزايش انعطاف پذيري</a:t>
              </a:r>
            </a:p>
            <a:p>
              <a:pPr algn="ctr"/>
              <a:endParaRPr lang="en-US" sz="1350" dirty="0"/>
            </a:p>
          </p:txBody>
        </p:sp>
      </p:grpSp>
      <p:sp>
        <p:nvSpPr>
          <p:cNvPr id="5" name="Slide Number Placeholder 4"/>
          <p:cNvSpPr>
            <a:spLocks noGrp="1"/>
          </p:cNvSpPr>
          <p:nvPr>
            <p:ph type="sldNum" sz="quarter" idx="12"/>
          </p:nvPr>
        </p:nvSpPr>
        <p:spPr/>
        <p:txBody>
          <a:bodyPr/>
          <a:lstStyle/>
          <a:p>
            <a:fld id="{024FA888-4270-4E5C-9F8A-99B45D033313}" type="slidenum">
              <a:rPr lang="en-US" smtClean="0"/>
              <a:t>23</a:t>
            </a:fld>
            <a:endParaRPr lang="en-US"/>
          </a:p>
        </p:txBody>
      </p:sp>
    </p:spTree>
    <p:extLst>
      <p:ext uri="{BB962C8B-B14F-4D97-AF65-F5344CB8AC3E}">
        <p14:creationId xmlns:p14="http://schemas.microsoft.com/office/powerpoint/2010/main" val="123877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617" y="137"/>
            <a:ext cx="9867407" cy="1752599"/>
          </a:xfrm>
        </p:spPr>
        <p:txBody>
          <a:bodyPr>
            <a:normAutofit/>
          </a:bodyPr>
          <a:lstStyle/>
          <a:p>
            <a:r>
              <a:rPr lang="fa-IR" sz="32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مزاياي انبارداري درخواستي </a:t>
            </a:r>
            <a:r>
              <a:rPr lang="fa-IR" sz="32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(براي </a:t>
            </a:r>
            <a:r>
              <a:rPr lang="fa-IR" sz="32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ارائه دهندگان خدمات </a:t>
            </a:r>
            <a:r>
              <a:rPr lang="fa-IR" sz="32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انبار)</a:t>
            </a:r>
            <a:endParaRPr lang="en-US" sz="32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2400" dirty="0">
                <a:cs typeface="B Nazanin" panose="00000400000000000000" pitchFamily="2" charset="-78"/>
              </a:rPr>
              <a:t>شرکتهایی که از انبارهای درخواستی استفاده می کنند بیشتر بر تبادل فضای موقت یا اضافی انبار متمرکز هستند. </a:t>
            </a:r>
          </a:p>
          <a:p>
            <a:pPr algn="just" rtl="1"/>
            <a:r>
              <a:rPr lang="fa-IR" sz="2400" dirty="0">
                <a:cs typeface="B Nazanin" panose="00000400000000000000" pitchFamily="2" charset="-78"/>
              </a:rPr>
              <a:t>آنها مي توانند خدمات پیچیده تری را ارائه دهند. این پلتفرم به شرکت های دارای فضای اضافی اجازه می دهد تا با ذخیره سازی موجودی کالا ، چیدن بسته بندی و ارسال سفارشات برای مشتریان تجاری خود ، درآمد کسب کنند.</a:t>
            </a:r>
          </a:p>
          <a:p>
            <a:pPr algn="just" rtl="1"/>
            <a:r>
              <a:rPr lang="fa-IR" sz="2400" dirty="0">
                <a:cs typeface="B Nazanin" panose="00000400000000000000" pitchFamily="2" charset="-78"/>
              </a:rPr>
              <a:t>ارائه دهندگان خدمات مي توانند فضاي خود را براي استفاده در فصول اوج پس بگيرند و با قراردادهاي ديگري به سود بيشتر برسند.</a:t>
            </a:r>
          </a:p>
        </p:txBody>
      </p:sp>
      <p:sp>
        <p:nvSpPr>
          <p:cNvPr id="5" name="Slide Number Placeholder 4"/>
          <p:cNvSpPr>
            <a:spLocks noGrp="1"/>
          </p:cNvSpPr>
          <p:nvPr>
            <p:ph type="sldNum" sz="quarter" idx="12"/>
          </p:nvPr>
        </p:nvSpPr>
        <p:spPr/>
        <p:txBody>
          <a:bodyPr/>
          <a:lstStyle/>
          <a:p>
            <a:fld id="{024FA888-4270-4E5C-9F8A-99B45D033313}" type="slidenum">
              <a:rPr lang="en-US" smtClean="0"/>
              <a:t>24</a:t>
            </a:fld>
            <a:endParaRPr lang="en-US"/>
          </a:p>
        </p:txBody>
      </p:sp>
    </p:spTree>
    <p:extLst>
      <p:ext uri="{BB962C8B-B14F-4D97-AF65-F5344CB8AC3E}">
        <p14:creationId xmlns:p14="http://schemas.microsoft.com/office/powerpoint/2010/main" val="2089393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234" y="137"/>
            <a:ext cx="7514035" cy="1752599"/>
          </a:xfrm>
        </p:spPr>
        <p:txBody>
          <a:bodyPr>
            <a:normAutofit/>
          </a:bodyPr>
          <a:lstStyle/>
          <a:p>
            <a:pPr rtl="1"/>
            <a:r>
              <a:rPr lang="fa-IR" sz="32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مزاياي انبارداري درخواستي </a:t>
            </a:r>
            <a:r>
              <a:rPr lang="fa-IR" sz="32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 </a:t>
            </a:r>
            <a:r>
              <a:rPr lang="fa-IR" sz="32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براي خرده </a:t>
            </a:r>
            <a:r>
              <a:rPr lang="fa-IR" sz="32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فروش )</a:t>
            </a:r>
            <a:endParaRPr lang="en-US" sz="32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484312" y="1999559"/>
            <a:ext cx="10018713" cy="4038466"/>
          </a:xfrm>
        </p:spPr>
        <p:txBody>
          <a:bodyPr>
            <a:noAutofit/>
          </a:bodyPr>
          <a:lstStyle/>
          <a:p>
            <a:pPr algn="just" rtl="1"/>
            <a:r>
              <a:rPr lang="fa-IR" sz="2000" dirty="0" smtClean="0">
                <a:cs typeface="B Nazanin" panose="00000400000000000000" pitchFamily="2" charset="-78"/>
              </a:rPr>
              <a:t>عدم سرمايه گذاري در حوزه تاسيسات ثابت</a:t>
            </a:r>
          </a:p>
          <a:p>
            <a:pPr algn="just" rtl="1"/>
            <a:r>
              <a:rPr lang="fa-IR" sz="2000" dirty="0" smtClean="0">
                <a:cs typeface="B Nazanin" panose="00000400000000000000" pitchFamily="2" charset="-78"/>
              </a:rPr>
              <a:t>امكان ارائه خدمات با گستردگي جغرافيايي</a:t>
            </a:r>
          </a:p>
          <a:p>
            <a:pPr algn="just" rtl="1"/>
            <a:r>
              <a:rPr lang="fa-IR" sz="2000" dirty="0" smtClean="0">
                <a:cs typeface="B Nazanin" panose="00000400000000000000" pitchFamily="2" charset="-78"/>
              </a:rPr>
              <a:t>تنوع </a:t>
            </a:r>
            <a:r>
              <a:rPr lang="fa-IR" sz="2000" dirty="0">
                <a:cs typeface="B Nazanin" panose="00000400000000000000" pitchFamily="2" charset="-78"/>
              </a:rPr>
              <a:t>هزینه</a:t>
            </a:r>
          </a:p>
          <a:p>
            <a:pPr algn="just" rtl="1"/>
            <a:r>
              <a:rPr lang="fa-IR" sz="2000" dirty="0" smtClean="0">
                <a:cs typeface="B Nazanin" panose="00000400000000000000" pitchFamily="2" charset="-78"/>
              </a:rPr>
              <a:t>عدم نياز به قراردادهاي طولاني مدت</a:t>
            </a:r>
          </a:p>
          <a:p>
            <a:pPr algn="just" rtl="1"/>
            <a:r>
              <a:rPr lang="fa-IR" sz="2000" dirty="0" smtClean="0">
                <a:cs typeface="B Nazanin" panose="00000400000000000000" pitchFamily="2" charset="-78"/>
              </a:rPr>
              <a:t>انعطاف پذيري و چابكي در پاسخگويي به تقاضا</a:t>
            </a:r>
          </a:p>
          <a:p>
            <a:pPr algn="just" rtl="1"/>
            <a:r>
              <a:rPr lang="fa-IR" sz="2000" dirty="0">
                <a:cs typeface="B Nazanin" panose="00000400000000000000" pitchFamily="2" charset="-78"/>
              </a:rPr>
              <a:t>تسهیل ردیابی </a:t>
            </a:r>
            <a:r>
              <a:rPr lang="fa-IR" sz="2000" dirty="0" smtClean="0">
                <a:cs typeface="B Nazanin" panose="00000400000000000000" pitchFamily="2" charset="-78"/>
              </a:rPr>
              <a:t>محموله</a:t>
            </a:r>
          </a:p>
          <a:p>
            <a:pPr algn="just" rtl="1"/>
            <a:r>
              <a:rPr lang="fa-IR" sz="2000" dirty="0" smtClean="0">
                <a:cs typeface="B Nazanin" panose="00000400000000000000" pitchFamily="2" charset="-78"/>
              </a:rPr>
              <a:t>ايجاد امكان رقابت براي خرده </a:t>
            </a:r>
            <a:r>
              <a:rPr lang="fa-IR" sz="2000" dirty="0">
                <a:cs typeface="B Nazanin" panose="00000400000000000000" pitchFamily="2" charset="-78"/>
              </a:rPr>
              <a:t>فروشان كوچك و در حال رشد </a:t>
            </a:r>
            <a:endParaRPr lang="en-US" sz="20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25</a:t>
            </a:fld>
            <a:endParaRPr lang="en-US"/>
          </a:p>
        </p:txBody>
      </p:sp>
    </p:spTree>
    <p:extLst>
      <p:ext uri="{BB962C8B-B14F-4D97-AF65-F5344CB8AC3E}">
        <p14:creationId xmlns:p14="http://schemas.microsoft.com/office/powerpoint/2010/main" val="2431987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234" y="137"/>
            <a:ext cx="7514035" cy="1752599"/>
          </a:xfrm>
        </p:spPr>
        <p:txBody>
          <a:bodyPr>
            <a:normAutofit/>
          </a:bodyPr>
          <a:lstStyle/>
          <a:p>
            <a:pPr rtl="1"/>
            <a:r>
              <a:rPr lang="fa-IR" sz="32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مزاياي انبارداري درخواستي </a:t>
            </a:r>
            <a:r>
              <a:rPr lang="fa-IR" sz="32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  </a:t>
            </a:r>
            <a:r>
              <a:rPr lang="fa-IR" sz="32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براي </a:t>
            </a:r>
            <a:r>
              <a:rPr lang="fa-IR" sz="32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مشتري )</a:t>
            </a:r>
            <a:endParaRPr lang="en-US" sz="32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Autofit/>
          </a:bodyPr>
          <a:lstStyle/>
          <a:p>
            <a:pPr algn="just" rtl="1"/>
            <a:r>
              <a:rPr lang="fa-IR" sz="2400" dirty="0">
                <a:cs typeface="B Nazanin" panose="00000400000000000000" pitchFamily="2" charset="-78"/>
              </a:rPr>
              <a:t>زمان تحويل و انتظار كوتاه تر</a:t>
            </a:r>
          </a:p>
          <a:p>
            <a:pPr algn="just" rtl="1"/>
            <a:r>
              <a:rPr lang="fa-IR" sz="2400" dirty="0">
                <a:cs typeface="B Nazanin" panose="00000400000000000000" pitchFamily="2" charset="-78"/>
              </a:rPr>
              <a:t>كاهش قيمت براي مشتري به دليل كاهش هزينه هاي خرده فروش </a:t>
            </a:r>
          </a:p>
          <a:p>
            <a:pPr algn="just" rtl="1"/>
            <a:r>
              <a:rPr lang="fa-IR" sz="2400" dirty="0">
                <a:cs typeface="B Nazanin" panose="00000400000000000000" pitchFamily="2" charset="-78"/>
              </a:rPr>
              <a:t>تنوع عرضه کننده</a:t>
            </a:r>
          </a:p>
          <a:p>
            <a:pPr marL="0" indent="0" algn="just" rtl="1">
              <a:buNone/>
            </a:pPr>
            <a:r>
              <a:rPr lang="fa-IR" sz="2400" dirty="0">
                <a:cs typeface="B Nazanin" panose="00000400000000000000" pitchFamily="2" charset="-78"/>
              </a:rPr>
              <a:t>با رشد خرده فروش تجارت الکترونیکی ، ممکن است تأمین کنندگان جدیدی را در سایر مناطق کشور یا جهان اضافه کند. انبارداري پويا و درخواستي امكان انتخاب متنوعي براي مشتريان ايجاد مي كند.</a:t>
            </a:r>
            <a:endParaRPr lang="en-US" sz="2400" dirty="0">
              <a:cs typeface="B Nazanin" panose="00000400000000000000" pitchFamily="2" charset="-78"/>
            </a:endParaRPr>
          </a:p>
          <a:p>
            <a:pPr marL="0" indent="0" algn="just" rtl="1">
              <a:buNone/>
            </a:pPr>
            <a:endParaRPr lang="fa-IR" sz="2400" dirty="0">
              <a:cs typeface="B Nazanin" panose="00000400000000000000" pitchFamily="2" charset="-78"/>
            </a:endParaRPr>
          </a:p>
          <a:p>
            <a:pPr algn="just" rtl="1"/>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26</a:t>
            </a:fld>
            <a:endParaRPr lang="en-US"/>
          </a:p>
        </p:txBody>
      </p:sp>
    </p:spTree>
    <p:extLst>
      <p:ext uri="{BB962C8B-B14F-4D97-AF65-F5344CB8AC3E}">
        <p14:creationId xmlns:p14="http://schemas.microsoft.com/office/powerpoint/2010/main" val="1654815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234" y="116047"/>
            <a:ext cx="7514035" cy="1752599"/>
          </a:xfrm>
        </p:spPr>
        <p:txBody>
          <a:bodyPr>
            <a:normAutofit/>
          </a:bodyPr>
          <a:lstStyle/>
          <a:p>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معایب انبارداري درخواستي</a:t>
            </a:r>
            <a:r>
              <a:rPr lang="fa-IR"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
            </a:r>
            <a:br>
              <a:rPr lang="fa-IR"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b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Autofit/>
          </a:bodyPr>
          <a:lstStyle/>
          <a:p>
            <a:pPr marL="0" indent="0" algn="just" rtl="1">
              <a:buNone/>
            </a:pPr>
            <a:r>
              <a:rPr lang="fa-IR" sz="2400" dirty="0">
                <a:cs typeface="B Nazanin" panose="00000400000000000000" pitchFamily="2" charset="-78"/>
              </a:rPr>
              <a:t>انبارهای درخواستی بسيار مفید و كاربردي هستند </a:t>
            </a:r>
            <a:r>
              <a:rPr lang="fa-IR" sz="2400" dirty="0" smtClean="0">
                <a:cs typeface="B Nazanin" panose="00000400000000000000" pitchFamily="2" charset="-78"/>
              </a:rPr>
              <a:t>ولي</a:t>
            </a:r>
            <a:r>
              <a:rPr lang="en-US" sz="2400" dirty="0" smtClean="0">
                <a:cs typeface="B Nazanin" panose="00000400000000000000" pitchFamily="2" charset="-78"/>
              </a:rPr>
              <a:t>:</a:t>
            </a:r>
          </a:p>
          <a:p>
            <a:pPr marL="0" indent="0" algn="just" rtl="1">
              <a:buNone/>
            </a:pPr>
            <a:endParaRPr lang="fa-IR" sz="2400" dirty="0">
              <a:cs typeface="B Nazanin" panose="00000400000000000000" pitchFamily="2" charset="-78"/>
            </a:endParaRPr>
          </a:p>
          <a:p>
            <a:pPr algn="just" rtl="1"/>
            <a:r>
              <a:rPr lang="fa-IR" sz="2400" dirty="0">
                <a:cs typeface="B Nazanin" panose="00000400000000000000" pitchFamily="2" charset="-78"/>
              </a:rPr>
              <a:t>همه انبارها قابليت و استاندارد هاي لازم ارائه این سرویس را ندارند.</a:t>
            </a:r>
          </a:p>
          <a:p>
            <a:pPr algn="just" rtl="1"/>
            <a:r>
              <a:rPr lang="fa-IR" sz="2400" dirty="0">
                <a:cs typeface="B Nazanin" panose="00000400000000000000" pitchFamily="2" charset="-78"/>
              </a:rPr>
              <a:t>هر شرکتی که این خدمات را ارائه می دهد باید نیروی کار قابل توجهی را در اختیار داشته باشد تا وظايف تكميل و پر كردن پالت ها و حمل و نقل را برآورده کند. </a:t>
            </a:r>
          </a:p>
          <a:p>
            <a:pPr algn="just" rtl="1"/>
            <a:r>
              <a:rPr lang="fa-IR" sz="2400" dirty="0">
                <a:cs typeface="B Nazanin" panose="00000400000000000000" pitchFamily="2" charset="-78"/>
              </a:rPr>
              <a:t>نياز به تجهيزات به روز ، پرسنل متخصص و برنامه ريزي دقيق دارد و در صورت بروز اشتباه نتايج جبران ناپذيري به دنبال دارد.</a:t>
            </a: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27</a:t>
            </a:fld>
            <a:endParaRPr lang="en-US"/>
          </a:p>
        </p:txBody>
      </p:sp>
    </p:spTree>
    <p:extLst>
      <p:ext uri="{BB962C8B-B14F-4D97-AF65-F5344CB8AC3E}">
        <p14:creationId xmlns:p14="http://schemas.microsoft.com/office/powerpoint/2010/main" val="3023747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64" y="137"/>
            <a:ext cx="7514035" cy="1752599"/>
          </a:xfrm>
        </p:spPr>
        <p:txBody>
          <a:bodyPr>
            <a:normAutofit/>
          </a:bodyPr>
          <a:lstStyle/>
          <a:p>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الزامات تحقق انبارداري درخواستي</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442434" y="1752736"/>
            <a:ext cx="10060591" cy="4038466"/>
          </a:xfrm>
        </p:spPr>
        <p:txBody>
          <a:bodyPr>
            <a:noAutofit/>
          </a:bodyPr>
          <a:lstStyle/>
          <a:p>
            <a:pPr algn="just" rtl="1"/>
            <a:r>
              <a:rPr lang="fa-IR" sz="2400" dirty="0">
                <a:cs typeface="B Nazanin" panose="00000400000000000000" pitchFamily="2" charset="-78"/>
              </a:rPr>
              <a:t>وجود </a:t>
            </a:r>
            <a:r>
              <a:rPr lang="ar-SA" sz="2400" dirty="0">
                <a:cs typeface="B Nazanin" panose="00000400000000000000" pitchFamily="2" charset="-78"/>
              </a:rPr>
              <a:t>یک بازار دو طرفه</a:t>
            </a:r>
            <a:r>
              <a:rPr lang="fa-IR" sz="2400" dirty="0">
                <a:cs typeface="B Nazanin" panose="00000400000000000000" pitchFamily="2" charset="-78"/>
              </a:rPr>
              <a:t>،</a:t>
            </a:r>
          </a:p>
          <a:p>
            <a:pPr marL="0" indent="0" algn="just" rtl="1">
              <a:buNone/>
            </a:pPr>
            <a:r>
              <a:rPr lang="ar-SA" sz="2400" dirty="0">
                <a:cs typeface="B Nazanin" panose="00000400000000000000" pitchFamily="2" charset="-78"/>
              </a:rPr>
              <a:t>ارائه دهندگان انبار می توانند فضای خود را لیست کنند و خرده فروشان نیز فضایی را پیدا می کنند.</a:t>
            </a:r>
            <a:endParaRPr lang="fa-IR" sz="2400" dirty="0">
              <a:cs typeface="B Nazanin" panose="00000400000000000000" pitchFamily="2" charset="-78"/>
            </a:endParaRPr>
          </a:p>
          <a:p>
            <a:pPr algn="just" rtl="1"/>
            <a:r>
              <a:rPr lang="fa-IR" sz="2400" dirty="0">
                <a:cs typeface="B Nazanin" panose="00000400000000000000" pitchFamily="2" charset="-78"/>
              </a:rPr>
              <a:t>يكپارچگي سيستم مديريت انبار و مديريت سفارش </a:t>
            </a:r>
            <a:endParaRPr lang="en-US" sz="2400" dirty="0">
              <a:cs typeface="B Nazanin" panose="00000400000000000000" pitchFamily="2" charset="-78"/>
            </a:endParaRPr>
          </a:p>
          <a:p>
            <a:pPr marL="0" indent="0" algn="just" rtl="1">
              <a:buNone/>
            </a:pPr>
            <a:r>
              <a:rPr lang="ar-SA" sz="2400" dirty="0" smtClean="0">
                <a:cs typeface="B Nazanin" panose="00000400000000000000" pitchFamily="2" charset="-78"/>
              </a:rPr>
              <a:t>بازار </a:t>
            </a:r>
            <a:r>
              <a:rPr lang="ar-SA" sz="2400" dirty="0">
                <a:cs typeface="B Nazanin" panose="00000400000000000000" pitchFamily="2" charset="-78"/>
              </a:rPr>
              <a:t>نیاز به ارائه یک سیستم مدیریت سفارش و یک سیستم مدیریت انبار یکپارچه دارد که </a:t>
            </a:r>
            <a:r>
              <a:rPr lang="fa-IR" sz="2400" dirty="0">
                <a:cs typeface="B Nazanin" panose="00000400000000000000" pitchFamily="2" charset="-78"/>
              </a:rPr>
              <a:t>ب</a:t>
            </a:r>
            <a:r>
              <a:rPr lang="ar-SA" sz="2400" dirty="0" smtClean="0">
                <a:cs typeface="B Nazanin" panose="00000400000000000000" pitchFamily="2" charset="-78"/>
              </a:rPr>
              <a:t>تواند </a:t>
            </a:r>
            <a:r>
              <a:rPr lang="ar-SA" sz="2400" dirty="0">
                <a:cs typeface="B Nazanin" panose="00000400000000000000" pitchFamily="2" charset="-78"/>
              </a:rPr>
              <a:t>سیستم های خرده فروش </a:t>
            </a:r>
            <a:r>
              <a:rPr lang="ar-SA" sz="2400" dirty="0" smtClean="0">
                <a:cs typeface="B Nazanin" panose="00000400000000000000" pitchFamily="2" charset="-78"/>
              </a:rPr>
              <a:t>را</a:t>
            </a:r>
            <a:r>
              <a:rPr lang="fa-IR" sz="2400" dirty="0" smtClean="0">
                <a:cs typeface="B Nazanin" panose="00000400000000000000" pitchFamily="2" charset="-78"/>
              </a:rPr>
              <a:t> به درستي</a:t>
            </a:r>
            <a:r>
              <a:rPr lang="ar-SA" sz="2400" dirty="0" smtClean="0">
                <a:cs typeface="B Nazanin" panose="00000400000000000000" pitchFamily="2" charset="-78"/>
              </a:rPr>
              <a:t> </a:t>
            </a:r>
            <a:r>
              <a:rPr lang="ar-SA" sz="2400" dirty="0">
                <a:cs typeface="B Nazanin" panose="00000400000000000000" pitchFamily="2" charset="-78"/>
              </a:rPr>
              <a:t>با ارائه دهندگان انبار مرتبط کند. </a:t>
            </a: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28</a:t>
            </a:fld>
            <a:endParaRPr lang="en-US"/>
          </a:p>
        </p:txBody>
      </p:sp>
    </p:spTree>
    <p:extLst>
      <p:ext uri="{BB962C8B-B14F-4D97-AF65-F5344CB8AC3E}">
        <p14:creationId xmlns:p14="http://schemas.microsoft.com/office/powerpoint/2010/main" val="2629348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29</a:t>
            </a:fld>
            <a:endParaRPr lang="en-US"/>
          </a:p>
        </p:txBody>
      </p:sp>
      <p:sp>
        <p:nvSpPr>
          <p:cNvPr id="5" name="Rectangle 4"/>
          <p:cNvSpPr/>
          <p:nvPr/>
        </p:nvSpPr>
        <p:spPr>
          <a:xfrm>
            <a:off x="1676444" y="458421"/>
            <a:ext cx="9929612" cy="5591274"/>
          </a:xfrm>
          <a:prstGeom prst="rect">
            <a:avLst/>
          </a:prstGeom>
        </p:spPr>
        <p:txBody>
          <a:bodyPr wrap="square">
            <a:spAutoFit/>
          </a:bodyPr>
          <a:lstStyle/>
          <a:p>
            <a:pPr algn="just" rtl="1">
              <a:lnSpc>
                <a:spcPct val="150000"/>
              </a:lnSpc>
              <a:spcAft>
                <a:spcPts val="1000"/>
              </a:spcAft>
            </a:pPr>
            <a:r>
              <a:rPr lang="ar-SA" sz="2400" dirty="0">
                <a:latin typeface="irsans"/>
                <a:ea typeface="Times New Roman" panose="02020603050405020304" pitchFamily="18" charset="0"/>
                <a:cs typeface="B Nazanin" panose="00000400000000000000" pitchFamily="2" charset="-78"/>
              </a:rPr>
              <a:t>انبار پویا نیاز به یک سیستم مدیریت انبار پشتیبانی از</a:t>
            </a:r>
            <a:r>
              <a:rPr lang="en-US" sz="2400" dirty="0">
                <a:latin typeface="irsans"/>
                <a:ea typeface="Times New Roman" panose="02020603050405020304" pitchFamily="18" charset="0"/>
                <a:cs typeface="B Nazanin" panose="00000400000000000000" pitchFamily="2" charset="-78"/>
              </a:rPr>
              <a:t>IT</a:t>
            </a:r>
            <a:r>
              <a:rPr lang="fa-IR" sz="2400" dirty="0">
                <a:latin typeface="irsans"/>
                <a:ea typeface="Times New Roman" panose="02020603050405020304" pitchFamily="18" charset="0"/>
                <a:cs typeface="B Nazanin" panose="00000400000000000000" pitchFamily="2" charset="-78"/>
              </a:rPr>
              <a:t> </a:t>
            </a:r>
            <a:r>
              <a:rPr lang="en-US" sz="2400" dirty="0">
                <a:latin typeface="irsans"/>
                <a:ea typeface="Times New Roman" panose="02020603050405020304" pitchFamily="18" charset="0"/>
                <a:cs typeface="B Nazanin" panose="00000400000000000000" pitchFamily="2" charset="-78"/>
              </a:rPr>
              <a:t> </a:t>
            </a:r>
            <a:r>
              <a:rPr lang="ar-SA" sz="2400" dirty="0">
                <a:latin typeface="irsans"/>
                <a:ea typeface="Times New Roman" panose="02020603050405020304" pitchFamily="18" charset="0"/>
                <a:cs typeface="B Nazanin" panose="00000400000000000000" pitchFamily="2" charset="-78"/>
              </a:rPr>
              <a:t>دارد</a:t>
            </a:r>
            <a:r>
              <a:rPr lang="en-US" sz="2400" dirty="0">
                <a:latin typeface="irsans"/>
                <a:ea typeface="Times New Roman" panose="02020603050405020304" pitchFamily="18" charset="0"/>
                <a:cs typeface="B Nazanin" panose="00000400000000000000" pitchFamily="2" charset="-78"/>
              </a:rPr>
              <a:t> </a:t>
            </a:r>
            <a:r>
              <a:rPr lang="fa-IR" sz="2400" dirty="0">
                <a:latin typeface="irsans"/>
                <a:ea typeface="Times New Roman" panose="02020603050405020304" pitchFamily="18" charset="0"/>
                <a:cs typeface="B Nazanin" panose="00000400000000000000" pitchFamily="2" charset="-78"/>
              </a:rPr>
              <a:t> كه</a:t>
            </a:r>
            <a:r>
              <a:rPr lang="ar-SA" sz="2400" dirty="0">
                <a:latin typeface="irsans"/>
                <a:ea typeface="Times New Roman" panose="02020603050405020304" pitchFamily="18" charset="0"/>
                <a:cs typeface="B Nazanin" panose="00000400000000000000" pitchFamily="2" charset="-78"/>
              </a:rPr>
              <a:t> لیست موجودی را </a:t>
            </a:r>
            <a:r>
              <a:rPr lang="fa-IR" sz="2400" dirty="0">
                <a:latin typeface="irsans"/>
                <a:ea typeface="Times New Roman" panose="02020603050405020304" pitchFamily="18" charset="0"/>
                <a:cs typeface="B Nazanin" panose="00000400000000000000" pitchFamily="2" charset="-78"/>
              </a:rPr>
              <a:t>به روز </a:t>
            </a:r>
            <a:r>
              <a:rPr lang="ar-SA" sz="2400" dirty="0">
                <a:latin typeface="irsans"/>
                <a:ea typeface="Times New Roman" panose="02020603050405020304" pitchFamily="18" charset="0"/>
                <a:cs typeface="B Nazanin" panose="00000400000000000000" pitchFamily="2" charset="-78"/>
              </a:rPr>
              <a:t>نگه می دارد و به طور خودکار </a:t>
            </a:r>
            <a:r>
              <a:rPr lang="en-US" sz="2400" dirty="0">
                <a:latin typeface="irsans"/>
                <a:ea typeface="Times New Roman" panose="02020603050405020304" pitchFamily="18" charset="0"/>
                <a:cs typeface="B Nazanin" panose="00000400000000000000" pitchFamily="2" charset="-78"/>
              </a:rPr>
              <a:t>bin</a:t>
            </a:r>
            <a:r>
              <a:rPr lang="ar-SA" sz="2400" dirty="0">
                <a:latin typeface="irsans"/>
                <a:ea typeface="Times New Roman" panose="02020603050405020304" pitchFamily="18" charset="0"/>
                <a:cs typeface="B Nazanin" panose="00000400000000000000" pitchFamily="2" charset="-78"/>
              </a:rPr>
              <a:t> های ذخیره سازی را </a:t>
            </a:r>
            <a:r>
              <a:rPr lang="fa-IR" sz="2400" dirty="0">
                <a:latin typeface="irsans"/>
                <a:ea typeface="Times New Roman" panose="02020603050405020304" pitchFamily="18" charset="0"/>
                <a:cs typeface="B Nazanin" panose="00000400000000000000" pitchFamily="2" charset="-78"/>
              </a:rPr>
              <a:t>پر</a:t>
            </a:r>
            <a:r>
              <a:rPr lang="ar-SA" sz="2400" dirty="0">
                <a:latin typeface="irsans"/>
                <a:ea typeface="Times New Roman" panose="02020603050405020304" pitchFamily="18" charset="0"/>
                <a:cs typeface="B Nazanin" panose="00000400000000000000" pitchFamily="2" charset="-78"/>
              </a:rPr>
              <a:t> می کند. </a:t>
            </a:r>
            <a:endParaRPr lang="fa-IR" sz="2400" dirty="0" smtClean="0">
              <a:latin typeface="irsans"/>
              <a:ea typeface="Times New Roman" panose="02020603050405020304" pitchFamily="18" charset="0"/>
              <a:cs typeface="B Nazanin" panose="00000400000000000000" pitchFamily="2" charset="-78"/>
            </a:endParaRPr>
          </a:p>
          <a:p>
            <a:pPr algn="just" rtl="1">
              <a:lnSpc>
                <a:spcPct val="150000"/>
              </a:lnSpc>
              <a:spcAft>
                <a:spcPts val="1000"/>
              </a:spcAft>
            </a:pPr>
            <a:r>
              <a:rPr lang="ar-SA" sz="2400" dirty="0" smtClean="0">
                <a:latin typeface="irsans"/>
                <a:ea typeface="Times New Roman" panose="02020603050405020304" pitchFamily="18" charset="0"/>
                <a:cs typeface="B Nazanin" panose="00000400000000000000" pitchFamily="2" charset="-78"/>
              </a:rPr>
              <a:t>هنگام </a:t>
            </a:r>
            <a:r>
              <a:rPr lang="ar-SA" sz="2400" dirty="0">
                <a:latin typeface="irsans"/>
                <a:ea typeface="Times New Roman" panose="02020603050405020304" pitchFamily="18" charset="0"/>
                <a:cs typeface="B Nazanin" panose="00000400000000000000" pitchFamily="2" charset="-78"/>
              </a:rPr>
              <a:t>انتخاب انبارداری پویا ، داشتن یک سیستم شناسایی برای کالاهای ذخیره شده مهم است که امکان خواندن خودکار را فراهم می آورد.</a:t>
            </a:r>
          </a:p>
          <a:p>
            <a:pPr algn="just" rtl="1">
              <a:lnSpc>
                <a:spcPct val="150000"/>
              </a:lnSpc>
              <a:spcAft>
                <a:spcPts val="1000"/>
              </a:spcAft>
            </a:pPr>
            <a:r>
              <a:rPr lang="en-US" sz="2400" dirty="0">
                <a:latin typeface="irsans"/>
                <a:ea typeface="Times New Roman" panose="02020603050405020304" pitchFamily="18" charset="0"/>
                <a:cs typeface="B Nazanin" panose="00000400000000000000" pitchFamily="2" charset="-78"/>
              </a:rPr>
              <a:t>bin</a:t>
            </a:r>
            <a:r>
              <a:rPr lang="ar-SA" sz="2400" dirty="0">
                <a:latin typeface="irsans"/>
                <a:ea typeface="Times New Roman" panose="02020603050405020304" pitchFamily="18" charset="0"/>
                <a:cs typeface="B Nazanin" panose="00000400000000000000" pitchFamily="2" charset="-78"/>
              </a:rPr>
              <a:t> های ذخیره سازی استاندارد برای ذخیره سازی پویا توصیه می شود. این اطمینان حاصل می کند که قفسه ها نسبتاً به طور مساوی بارگذاری شده اند. </a:t>
            </a:r>
            <a:endParaRPr lang="fa-IR" sz="2400" dirty="0" smtClean="0">
              <a:latin typeface="irsans"/>
              <a:ea typeface="Times New Roman" panose="02020603050405020304" pitchFamily="18" charset="0"/>
              <a:cs typeface="B Nazanin" panose="00000400000000000000" pitchFamily="2" charset="-78"/>
            </a:endParaRPr>
          </a:p>
          <a:p>
            <a:pPr algn="just" rtl="1">
              <a:lnSpc>
                <a:spcPct val="150000"/>
              </a:lnSpc>
              <a:spcAft>
                <a:spcPts val="1000"/>
              </a:spcAft>
            </a:pPr>
            <a:r>
              <a:rPr lang="fa-IR" sz="2400" dirty="0">
                <a:latin typeface="irsans"/>
                <a:ea typeface="Times New Roman" panose="02020603050405020304" pitchFamily="18" charset="0"/>
                <a:cs typeface="B Nazanin" panose="00000400000000000000" pitchFamily="2" charset="-78"/>
              </a:rPr>
              <a:t>زيرساخت هاي </a:t>
            </a:r>
            <a:r>
              <a:rPr lang="en-US" sz="2400" dirty="0">
                <a:latin typeface="irsans"/>
                <a:ea typeface="Times New Roman" panose="02020603050405020304" pitchFamily="18" charset="0"/>
                <a:cs typeface="B Nazanin" panose="00000400000000000000" pitchFamily="2" charset="-78"/>
              </a:rPr>
              <a:t>IT</a:t>
            </a:r>
            <a:r>
              <a:rPr lang="fa-IR" sz="2400" dirty="0">
                <a:latin typeface="irsans"/>
                <a:ea typeface="Times New Roman" panose="02020603050405020304" pitchFamily="18" charset="0"/>
                <a:cs typeface="B Nazanin" panose="00000400000000000000" pitchFamily="2" charset="-78"/>
              </a:rPr>
              <a:t> انبار بايد از قابليت تجزيه و تحليل اطلاعات ساخت يافته و يا حتي بدون ساختار برخوردار باشد.</a:t>
            </a:r>
            <a:endParaRPr lang="ar-SA" sz="2400" dirty="0">
              <a:latin typeface="irsans"/>
              <a:ea typeface="Times New Roman" panose="02020603050405020304" pitchFamily="18" charset="0"/>
              <a:cs typeface="B Nazanin" panose="00000400000000000000" pitchFamily="2" charset="-78"/>
            </a:endParaRPr>
          </a:p>
          <a:p>
            <a:pPr algn="just" rtl="1">
              <a:lnSpc>
                <a:spcPct val="150000"/>
              </a:lnSpc>
              <a:spcAft>
                <a:spcPts val="1000"/>
              </a:spcAft>
            </a:pPr>
            <a:endParaRPr lang="en-US" sz="2400" dirty="0">
              <a:latin typeface="irsans"/>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21909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387" y="137"/>
            <a:ext cx="7514035" cy="1752599"/>
          </a:xfrm>
        </p:spPr>
        <p:txBody>
          <a:bodyPr>
            <a:normAutofit/>
          </a:bodyPr>
          <a:lstStyle/>
          <a:p>
            <a:pPr rtl="1"/>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انبار</a:t>
            </a:r>
            <a:b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b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596981" y="1984420"/>
            <a:ext cx="10109916" cy="3124201"/>
          </a:xfrm>
        </p:spPr>
        <p:txBody>
          <a:bodyPr>
            <a:normAutofit/>
          </a:bodyPr>
          <a:lstStyle/>
          <a:p>
            <a:pPr algn="just" rtl="1"/>
            <a:r>
              <a:rPr lang="fa-IR" sz="2400" dirty="0">
                <a:cs typeface="B Nazanin" panose="00000400000000000000" pitchFamily="2" charset="-78"/>
              </a:rPr>
              <a:t>انبار "فضایی برنامه ریزی شده برای نگهداری و جابجایی کارآمد کالا و مواد" است. از این نظر ، می توانیم از کلمات "انبار" و "مرکز توزیع" به جای یکدیگر استفاده کنیم. </a:t>
            </a:r>
            <a:endParaRPr lang="en-US" sz="2400" dirty="0">
              <a:cs typeface="B Nazanin" panose="00000400000000000000" pitchFamily="2" charset="-78"/>
            </a:endParaRPr>
          </a:p>
          <a:p>
            <a:pPr algn="just" rtl="1"/>
            <a:endParaRPr lang="en-US" sz="2400" dirty="0">
              <a:cs typeface="B Nazanin" panose="00000400000000000000" pitchFamily="2" charset="-78"/>
            </a:endParaRPr>
          </a:p>
          <a:p>
            <a:pPr algn="just" rtl="1"/>
            <a:r>
              <a:rPr lang="fa-IR" altLang="fa-IR" sz="2400" dirty="0" smtClean="0">
                <a:cs typeface="B Nazanin" panose="00000400000000000000" pitchFamily="2" charset="-78"/>
              </a:rPr>
              <a:t>عمليات انبار بر اساس یک سیستم طبقه بندی صحیح، مواد اولیه، کالای نیمه ساخته، محصول ساخته شده و یا فراورده های مختلف صنعتی- بازرگانی صورت مي گيرد.</a:t>
            </a:r>
          </a:p>
          <a:p>
            <a:pPr marL="0" indent="0" algn="r" rtl="1">
              <a:buNone/>
            </a:pPr>
            <a:endParaRPr lang="en-US" sz="2400" dirty="0"/>
          </a:p>
        </p:txBody>
      </p:sp>
      <p:sp>
        <p:nvSpPr>
          <p:cNvPr id="5" name="Slide Number Placeholder 4"/>
          <p:cNvSpPr>
            <a:spLocks noGrp="1"/>
          </p:cNvSpPr>
          <p:nvPr>
            <p:ph type="sldNum" sz="quarter" idx="12"/>
          </p:nvPr>
        </p:nvSpPr>
        <p:spPr/>
        <p:txBody>
          <a:bodyPr/>
          <a:lstStyle/>
          <a:p>
            <a:fld id="{024FA888-4270-4E5C-9F8A-99B45D033313}" type="slidenum">
              <a:rPr lang="en-US" smtClean="0"/>
              <a:t>3</a:t>
            </a:fld>
            <a:endParaRPr lang="en-US"/>
          </a:p>
        </p:txBody>
      </p:sp>
    </p:spTree>
    <p:extLst>
      <p:ext uri="{BB962C8B-B14F-4D97-AF65-F5344CB8AC3E}">
        <p14:creationId xmlns:p14="http://schemas.microsoft.com/office/powerpoint/2010/main" val="2089604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021" y="296215"/>
            <a:ext cx="7514035" cy="1314449"/>
          </a:xfrm>
        </p:spPr>
        <p:txBody>
          <a:bodyPr>
            <a:normAutofit/>
          </a:bodyPr>
          <a:lstStyle/>
          <a:p>
            <a:r>
              <a:rPr lang="fa-IR"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دامنه </a:t>
            </a:r>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کاربرد انبارداری </a:t>
            </a:r>
            <a:r>
              <a:rPr lang="fa-IR"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پویا</a:t>
            </a:r>
            <a:r>
              <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
            </a:r>
            <a:br>
              <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br>
            <a:endParaRPr lang="en-US" sz="3600" b="1" dirty="0">
              <a:solidFill>
                <a:schemeClr val="accent1">
                  <a:lumMod val="50000"/>
                </a:schemeClr>
              </a:solidFill>
              <a:cs typeface="B Titr" panose="00000700000000000000" pitchFamily="2" charset="-78"/>
            </a:endParaRPr>
          </a:p>
        </p:txBody>
      </p:sp>
      <p:sp>
        <p:nvSpPr>
          <p:cNvPr id="3" name="Content Placeholder 2"/>
          <p:cNvSpPr>
            <a:spLocks noGrp="1"/>
          </p:cNvSpPr>
          <p:nvPr>
            <p:ph idx="1"/>
          </p:nvPr>
        </p:nvSpPr>
        <p:spPr>
          <a:xfrm>
            <a:off x="1635617" y="3134495"/>
            <a:ext cx="9981127" cy="2343151"/>
          </a:xfrm>
        </p:spPr>
        <p:txBody>
          <a:bodyPr>
            <a:noAutofit/>
          </a:bodyPr>
          <a:lstStyle/>
          <a:p>
            <a:pPr algn="just" rtl="1"/>
            <a:r>
              <a:rPr lang="fa-IR" sz="2400" dirty="0">
                <a:cs typeface="B Nazanin" panose="00000400000000000000" pitchFamily="2" charset="-78"/>
              </a:rPr>
              <a:t>(</a:t>
            </a:r>
            <a:r>
              <a:rPr lang="en-US" sz="2400" dirty="0">
                <a:cs typeface="B Nazanin" panose="00000400000000000000" pitchFamily="2" charset="-78"/>
              </a:rPr>
              <a:t>B2B </a:t>
            </a:r>
            <a:r>
              <a:rPr lang="fa-IR" sz="2400" dirty="0">
                <a:cs typeface="B Nazanin" panose="00000400000000000000" pitchFamily="2" charset="-78"/>
              </a:rPr>
              <a:t> یا در بعضی از کشورها </a:t>
            </a:r>
            <a:r>
              <a:rPr lang="en-US" sz="2400" dirty="0" err="1">
                <a:cs typeface="B Nazanin" panose="00000400000000000000" pitchFamily="2" charset="-78"/>
              </a:rPr>
              <a:t>BtoB</a:t>
            </a:r>
            <a:r>
              <a:rPr lang="fa-IR" sz="2400" dirty="0">
                <a:cs typeface="B Nazanin" panose="00000400000000000000" pitchFamily="2" charset="-78"/>
              </a:rPr>
              <a:t>)</a:t>
            </a:r>
            <a:r>
              <a:rPr lang="en-US" sz="2400" dirty="0">
                <a:cs typeface="B Nazanin" panose="00000400000000000000" pitchFamily="2" charset="-78"/>
              </a:rPr>
              <a:t> </a:t>
            </a:r>
            <a:r>
              <a:rPr lang="fa-IR" sz="2400" dirty="0">
                <a:cs typeface="B Nazanin" panose="00000400000000000000" pitchFamily="2" charset="-78"/>
              </a:rPr>
              <a:t>وضعیتی است که در آن یک تجارت با تجارت دیگر معامله انجام می دهد و و تمرکز آن بر فروش محصولات و خدمات به شرکت های دیگر است. </a:t>
            </a:r>
            <a:endParaRPr lang="fa-IR" sz="2400" dirty="0" smtClean="0">
              <a:cs typeface="B Nazanin" panose="00000400000000000000" pitchFamily="2" charset="-78"/>
            </a:endParaRPr>
          </a:p>
          <a:p>
            <a:pPr marL="0" indent="0" algn="just" rtl="1">
              <a:buNone/>
            </a:pPr>
            <a:endParaRPr lang="fa-IR" sz="2400" dirty="0">
              <a:cs typeface="B Nazanin" panose="00000400000000000000" pitchFamily="2" charset="-78"/>
            </a:endParaRPr>
          </a:p>
          <a:p>
            <a:pPr algn="just" rtl="1"/>
            <a:r>
              <a:rPr lang="en-US" sz="2400" dirty="0" smtClean="0">
                <a:cs typeface="B Nazanin" panose="00000400000000000000" pitchFamily="2" charset="-78"/>
              </a:rPr>
              <a:t>B2C </a:t>
            </a:r>
            <a:r>
              <a:rPr lang="fa-IR" sz="2400" dirty="0">
                <a:cs typeface="B Nazanin" panose="00000400000000000000" pitchFamily="2" charset="-78"/>
              </a:rPr>
              <a:t>، نوعی معامله تجاری است که در آن محصولات یا خدمات را به مصرف کنندگان فروخته مي شود.</a:t>
            </a:r>
          </a:p>
          <a:p>
            <a:pPr marL="0" indent="0" algn="just" rtl="1">
              <a:buNone/>
            </a:pPr>
            <a:r>
              <a:rPr lang="fa-IR" sz="2400" dirty="0">
                <a:cs typeface="B Nazanin" panose="00000400000000000000" pitchFamily="2" charset="-78"/>
              </a:rPr>
              <a:t>در بازارهای </a:t>
            </a:r>
            <a:r>
              <a:rPr lang="en-US" sz="2400" dirty="0">
                <a:cs typeface="B Nazanin" panose="00000400000000000000" pitchFamily="2" charset="-78"/>
              </a:rPr>
              <a:t>B2C ، </a:t>
            </a:r>
            <a:r>
              <a:rPr lang="fa-IR" sz="2400" dirty="0">
                <a:cs typeface="B Nazanin" panose="00000400000000000000" pitchFamily="2" charset="-78"/>
              </a:rPr>
              <a:t>رفتار مصرف کننده عامل اصلی براي برنامه ريزي است.</a:t>
            </a:r>
          </a:p>
          <a:p>
            <a:pPr marL="0" indent="0" algn="just" rtl="1">
              <a:buNone/>
            </a:pPr>
            <a:endParaRPr lang="fa-IR" sz="2400" dirty="0">
              <a:cs typeface="B Nazanin" panose="00000400000000000000" pitchFamily="2" charset="-78"/>
            </a:endParaRPr>
          </a:p>
          <a:p>
            <a:pPr marL="0" indent="0" algn="just" rtl="1">
              <a:buNone/>
            </a:pPr>
            <a:endParaRPr lang="fa-IR"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30</a:t>
            </a:fld>
            <a:endParaRPr lang="en-US"/>
          </a:p>
        </p:txBody>
      </p:sp>
    </p:spTree>
    <p:extLst>
      <p:ext uri="{BB962C8B-B14F-4D97-AF65-F5344CB8AC3E}">
        <p14:creationId xmlns:p14="http://schemas.microsoft.com/office/powerpoint/2010/main" val="2395800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65" y="137"/>
            <a:ext cx="7514035" cy="1752599"/>
          </a:xfrm>
        </p:spPr>
        <p:txBody>
          <a:bodyPr>
            <a:normAutofit/>
          </a:bodyPr>
          <a:lstStyle/>
          <a:p>
            <a:r>
              <a:rPr lang="fa-IR" sz="32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ابزارهاي نوين در انبارداري پويا</a:t>
            </a:r>
            <a:endParaRPr lang="en-US" sz="32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596980" y="1580726"/>
            <a:ext cx="9906045" cy="4468968"/>
          </a:xfrm>
        </p:spPr>
        <p:txBody>
          <a:bodyPr>
            <a:normAutofit/>
          </a:bodyPr>
          <a:lstStyle/>
          <a:p>
            <a:pPr algn="r" rtl="1"/>
            <a:r>
              <a:rPr lang="fa-IR" sz="2400" b="1" dirty="0" smtClean="0">
                <a:cs typeface="B Nazanin" panose="00000400000000000000" pitchFamily="2" charset="-78"/>
              </a:rPr>
              <a:t>باركد</a:t>
            </a:r>
            <a:endParaRPr lang="fa-IR" sz="2400" b="1" dirty="0">
              <a:cs typeface="B Nazanin" panose="00000400000000000000" pitchFamily="2" charset="-78"/>
            </a:endParaRPr>
          </a:p>
          <a:p>
            <a:pPr marL="0" indent="0" algn="just" rtl="1">
              <a:buNone/>
            </a:pPr>
            <a:r>
              <a:rPr lang="ar-SA" sz="2000" dirty="0" smtClean="0">
                <a:cs typeface="B Nazanin" panose="00000400000000000000" pitchFamily="2" charset="-78"/>
              </a:rPr>
              <a:t>یکی </a:t>
            </a:r>
            <a:r>
              <a:rPr lang="ar-SA" sz="2000" dirty="0">
                <a:cs typeface="B Nazanin" panose="00000400000000000000" pitchFamily="2" charset="-78"/>
              </a:rPr>
              <a:t>از بخش های مهم بکارگیری فن آوری بارکد در صنعت، بخش انبار می باشد.</a:t>
            </a:r>
            <a:r>
              <a:rPr lang="fa-IR" sz="2000" dirty="0">
                <a:cs typeface="B Nazanin" panose="00000400000000000000" pitchFamily="2" charset="-78"/>
              </a:rPr>
              <a:t>معمولا تنوع نمایش کاراکتر های بارکد به تعداد ۱۲۸ کاراکتر (حرف، عدد و علائم) را شامل می شود. سیستم های مبتنی بر بارکد که از سخت افزارهایی نظیر چاپگرهای لیبل، اسکنرها (بارکد خوان) و موبایل کامپیوترهای صنعتی تشکیل می شود، جهت ثبت و دریافت اطلاعات کالاهای مختلف کاربرد دارد. </a:t>
            </a:r>
            <a:endParaRPr lang="fa-IR" sz="2000" dirty="0" smtClean="0">
              <a:cs typeface="B Nazanin" panose="00000400000000000000" pitchFamily="2" charset="-78"/>
            </a:endParaRPr>
          </a:p>
          <a:p>
            <a:pPr marL="0" indent="0" algn="just" rtl="1">
              <a:buNone/>
            </a:pPr>
            <a:r>
              <a:rPr lang="fa-IR" sz="2000" dirty="0" smtClean="0">
                <a:cs typeface="B Nazanin" panose="00000400000000000000" pitchFamily="2" charset="-78"/>
              </a:rPr>
              <a:t>وجود باركد به دليل ارائه ریز </a:t>
            </a:r>
            <a:r>
              <a:rPr lang="fa-IR" sz="2000" dirty="0">
                <a:cs typeface="B Nazanin" panose="00000400000000000000" pitchFamily="2" charset="-78"/>
              </a:rPr>
              <a:t>اطلاعات کالا</a:t>
            </a:r>
            <a:r>
              <a:rPr lang="fa-IR" sz="2000" dirty="0" smtClean="0">
                <a:cs typeface="B Nazanin" panose="00000400000000000000" pitchFamily="2" charset="-78"/>
              </a:rPr>
              <a:t>، در </a:t>
            </a:r>
            <a:r>
              <a:rPr lang="fa-IR" sz="2000" dirty="0">
                <a:cs typeface="B Nazanin" panose="00000400000000000000" pitchFamily="2" charset="-78"/>
              </a:rPr>
              <a:t>ورود و یا خروج </a:t>
            </a:r>
            <a:r>
              <a:rPr lang="fa-IR" sz="2000" dirty="0" smtClean="0">
                <a:cs typeface="B Nazanin" panose="00000400000000000000" pitchFamily="2" charset="-78"/>
              </a:rPr>
              <a:t>و در </a:t>
            </a:r>
            <a:r>
              <a:rPr lang="fa-IR" sz="2000" dirty="0">
                <a:cs typeface="B Nazanin" panose="00000400000000000000" pitchFamily="2" charset="-78"/>
              </a:rPr>
              <a:t>بحث انبارگردانی ها و اخذ گزارشات دقیق موجودی کمک می نماید.</a:t>
            </a:r>
          </a:p>
        </p:txBody>
      </p:sp>
      <p:sp>
        <p:nvSpPr>
          <p:cNvPr id="5" name="Slide Number Placeholder 4"/>
          <p:cNvSpPr>
            <a:spLocks noGrp="1"/>
          </p:cNvSpPr>
          <p:nvPr>
            <p:ph type="sldNum" sz="quarter" idx="12"/>
          </p:nvPr>
        </p:nvSpPr>
        <p:spPr/>
        <p:txBody>
          <a:bodyPr/>
          <a:lstStyle/>
          <a:p>
            <a:fld id="{024FA888-4270-4E5C-9F8A-99B45D033313}" type="slidenum">
              <a:rPr lang="en-US" smtClean="0"/>
              <a:t>31</a:t>
            </a:fld>
            <a:endParaRPr lang="en-US"/>
          </a:p>
        </p:txBody>
      </p:sp>
    </p:spTree>
    <p:extLst>
      <p:ext uri="{BB962C8B-B14F-4D97-AF65-F5344CB8AC3E}">
        <p14:creationId xmlns:p14="http://schemas.microsoft.com/office/powerpoint/2010/main" val="4244194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344" y="373489"/>
            <a:ext cx="9944681" cy="5858769"/>
          </a:xfrm>
        </p:spPr>
        <p:txBody>
          <a:bodyPr>
            <a:noAutofit/>
          </a:bodyPr>
          <a:lstStyle/>
          <a:p>
            <a:pPr algn="just" rtl="1"/>
            <a:r>
              <a:rPr lang="en-US" sz="2200" b="1" dirty="0">
                <a:cs typeface="B Nazanin" panose="00000400000000000000" pitchFamily="2" charset="-78"/>
              </a:rPr>
              <a:t>RFID</a:t>
            </a:r>
            <a:endParaRPr lang="fa-IR" sz="2200" b="1" dirty="0">
              <a:cs typeface="B Nazanin" panose="00000400000000000000" pitchFamily="2" charset="-78"/>
            </a:endParaRPr>
          </a:p>
          <a:p>
            <a:pPr marL="0" indent="0" algn="just" rtl="1">
              <a:buNone/>
            </a:pPr>
            <a:r>
              <a:rPr lang="fa-IR" sz="2200" dirty="0">
                <a:latin typeface="Times New Roman" panose="02020603050405020304" pitchFamily="18" charset="0"/>
                <a:ea typeface="SimSun" panose="02010600030101010101" pitchFamily="2" charset="-122"/>
                <a:cs typeface="B Nazanin" panose="00000400000000000000" pitchFamily="2" charset="-78"/>
              </a:rPr>
              <a:t>فن آوری های مبتنی بر امواج رادیویی قابل استفاده جهت ردیابی و شناسایی اشیاء می باشد. به کمک این تکنولوژی می توان اقلام  موجود در انبار را توسط تگ (برچسب) الصاق شده بر روی هر کالا ردیابی نمود. تگ ها حاوی داده های </a:t>
            </a:r>
            <a:r>
              <a:rPr lang="fa-IR" sz="2200" dirty="0">
                <a:cs typeface="B Nazanin" panose="00000400000000000000" pitchFamily="2" charset="-78"/>
              </a:rPr>
              <a:t>در مورد محل استقرار و یا تمامی اطلاعات مربوط به یک محصول مشخص مثل قیمت، رنگ، تاریخ تولید، محل تولید، نام تولید کننده، مواد اولیه، وزن و سایر مشخصات محصول باشد،</a:t>
            </a:r>
            <a:r>
              <a:rPr lang="fa-IR" sz="2200" dirty="0">
                <a:latin typeface="Times New Roman" panose="02020603050405020304" pitchFamily="18" charset="0"/>
                <a:ea typeface="SimSun" panose="02010600030101010101" pitchFamily="2" charset="-122"/>
                <a:cs typeface="B Nazanin" panose="00000400000000000000" pitchFamily="2" charset="-78"/>
              </a:rPr>
              <a:t>که به صورت بیسیم با گیرنده ها ارتباط برقرار کرده و اطلاعات را رد و بدل می نمایند. </a:t>
            </a:r>
            <a:endParaRPr lang="fa-IR" sz="2200" dirty="0" smtClean="0">
              <a:latin typeface="Times New Roman" panose="02020603050405020304" pitchFamily="18" charset="0"/>
              <a:ea typeface="SimSun" panose="02010600030101010101" pitchFamily="2" charset="-122"/>
              <a:cs typeface="B Nazanin" panose="00000400000000000000" pitchFamily="2" charset="-78"/>
            </a:endParaRPr>
          </a:p>
          <a:p>
            <a:pPr algn="just" rtl="1"/>
            <a:r>
              <a:rPr lang="fa-IR" sz="2200" dirty="0" smtClean="0">
                <a:cs typeface="B Nazanin" panose="00000400000000000000" pitchFamily="2" charset="-78"/>
              </a:rPr>
              <a:t>هزینه </a:t>
            </a:r>
            <a:r>
              <a:rPr lang="fa-IR" sz="2200" dirty="0">
                <a:cs typeface="B Nazanin" panose="00000400000000000000" pitchFamily="2" charset="-78"/>
              </a:rPr>
              <a:t>های دستی را </a:t>
            </a:r>
            <a:r>
              <a:rPr lang="fa-IR" sz="2200" dirty="0" smtClean="0">
                <a:cs typeface="B Nazanin" panose="00000400000000000000" pitchFamily="2" charset="-78"/>
              </a:rPr>
              <a:t>کاهش می </a:t>
            </a:r>
            <a:r>
              <a:rPr lang="fa-IR" sz="2200" dirty="0">
                <a:cs typeface="B Nazanin" panose="00000400000000000000" pitchFamily="2" charset="-78"/>
              </a:rPr>
              <a:t>دهد </a:t>
            </a:r>
            <a:endParaRPr lang="fa-IR" sz="2200" dirty="0" smtClean="0">
              <a:cs typeface="B Nazanin" panose="00000400000000000000" pitchFamily="2" charset="-78"/>
            </a:endParaRPr>
          </a:p>
          <a:p>
            <a:pPr algn="just" rtl="1"/>
            <a:r>
              <a:rPr lang="fa-IR" sz="2200" dirty="0" smtClean="0">
                <a:cs typeface="B Nazanin" panose="00000400000000000000" pitchFamily="2" charset="-78"/>
              </a:rPr>
              <a:t> </a:t>
            </a:r>
            <a:r>
              <a:rPr lang="fa-IR" sz="2200" dirty="0">
                <a:cs typeface="B Nazanin" panose="00000400000000000000" pitchFamily="2" charset="-78"/>
              </a:rPr>
              <a:t>باعث افزایش سرعت انجام فرایندها می گردد</a:t>
            </a:r>
            <a:r>
              <a:rPr lang="fa-IR" sz="2200" dirty="0" smtClean="0">
                <a:cs typeface="B Nazanin" panose="00000400000000000000" pitchFamily="2" charset="-78"/>
              </a:rPr>
              <a:t>.</a:t>
            </a:r>
          </a:p>
          <a:p>
            <a:pPr algn="just" rtl="1"/>
            <a:r>
              <a:rPr lang="fa-IR" sz="2200" dirty="0" smtClean="0">
                <a:cs typeface="B Nazanin" panose="00000400000000000000" pitchFamily="2" charset="-78"/>
              </a:rPr>
              <a:t> </a:t>
            </a:r>
            <a:r>
              <a:rPr lang="fa-IR" sz="2200" dirty="0">
                <a:cs typeface="B Nazanin" panose="00000400000000000000" pitchFamily="2" charset="-78"/>
              </a:rPr>
              <a:t>با حذف دخالت انسان در ورود اطلاعات، خطا را کاهش و دقت اطلاعات جمع آوری شده را افزایش می دهد</a:t>
            </a:r>
            <a:r>
              <a:rPr lang="fa-IR" sz="2200" dirty="0" smtClean="0">
                <a:cs typeface="B Nazanin" panose="00000400000000000000" pitchFamily="2" charset="-78"/>
              </a:rPr>
              <a:t>.</a:t>
            </a:r>
          </a:p>
          <a:p>
            <a:pPr algn="just" rtl="1"/>
            <a:r>
              <a:rPr lang="fa-IR" sz="2200" dirty="0" smtClean="0">
                <a:cs typeface="B Nazanin" panose="00000400000000000000" pitchFamily="2" charset="-78"/>
              </a:rPr>
              <a:t> </a:t>
            </a:r>
            <a:r>
              <a:rPr lang="fa-IR" sz="2200" dirty="0">
                <a:cs typeface="B Nazanin" panose="00000400000000000000" pitchFamily="2" charset="-78"/>
              </a:rPr>
              <a:t>فناوری</a:t>
            </a:r>
            <a:r>
              <a:rPr lang="en-US" sz="2200" dirty="0">
                <a:cs typeface="B Nazanin" panose="00000400000000000000" pitchFamily="2" charset="-78"/>
              </a:rPr>
              <a:t>RFID </a:t>
            </a:r>
            <a:r>
              <a:rPr lang="fa-IR" sz="2200" dirty="0">
                <a:cs typeface="B Nazanin" panose="00000400000000000000" pitchFamily="2" charset="-78"/>
              </a:rPr>
              <a:t> امکان کنترل فرایندهای غیر قابل رؤیت و نیز ویرایش اطلاعات برچسب ها را در اختیار ما می گذارد. </a:t>
            </a:r>
            <a:endParaRPr lang="fa-IR" sz="2200" dirty="0" smtClean="0">
              <a:cs typeface="B Nazanin" panose="00000400000000000000" pitchFamily="2" charset="-78"/>
            </a:endParaRPr>
          </a:p>
          <a:p>
            <a:pPr algn="just" rtl="1"/>
            <a:r>
              <a:rPr lang="fa-IR" sz="2200" dirty="0" smtClean="0">
                <a:cs typeface="B Nazanin" panose="00000400000000000000" pitchFamily="2" charset="-78"/>
              </a:rPr>
              <a:t>استفاده </a:t>
            </a:r>
            <a:r>
              <a:rPr lang="fa-IR" sz="2200" dirty="0">
                <a:cs typeface="B Nazanin" panose="00000400000000000000" pitchFamily="2" charset="-78"/>
              </a:rPr>
              <a:t>از فناوری </a:t>
            </a:r>
            <a:r>
              <a:rPr lang="en-US" sz="2200" dirty="0">
                <a:cs typeface="B Nazanin" panose="00000400000000000000" pitchFamily="2" charset="-78"/>
              </a:rPr>
              <a:t>RFID </a:t>
            </a:r>
            <a:r>
              <a:rPr lang="fa-IR" sz="2200" dirty="0">
                <a:cs typeface="B Nazanin" panose="00000400000000000000" pitchFamily="2" charset="-78"/>
              </a:rPr>
              <a:t> همچنین به افزایش اطلاعات و یکپارچگی سیستم می انجامد</a:t>
            </a:r>
            <a:r>
              <a:rPr lang="fa-IR" sz="2200" dirty="0" smtClean="0">
                <a:cs typeface="B Nazanin" panose="00000400000000000000" pitchFamily="2" charset="-78"/>
              </a:rPr>
              <a:t>.</a:t>
            </a:r>
            <a:endParaRPr lang="en-US" sz="22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32</a:t>
            </a:fld>
            <a:endParaRPr lang="en-US"/>
          </a:p>
        </p:txBody>
      </p:sp>
    </p:spTree>
    <p:extLst>
      <p:ext uri="{BB962C8B-B14F-4D97-AF65-F5344CB8AC3E}">
        <p14:creationId xmlns:p14="http://schemas.microsoft.com/office/powerpoint/2010/main" val="1190132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743" y="1"/>
            <a:ext cx="7514035" cy="1314449"/>
          </a:xfrm>
        </p:spPr>
        <p:txBody>
          <a:bodyPr>
            <a:normAutofit/>
          </a:bodyPr>
          <a:lstStyle/>
          <a:p>
            <a:r>
              <a:rPr lang="fa-IR" sz="32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دلايل عدم موفقيت استراتژي انبار درخواستي</a:t>
            </a:r>
            <a:endParaRPr lang="en-US" sz="32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700012" y="2686051"/>
            <a:ext cx="9803014" cy="2887283"/>
          </a:xfrm>
        </p:spPr>
        <p:txBody>
          <a:bodyPr>
            <a:noAutofit/>
          </a:bodyPr>
          <a:lstStyle/>
          <a:p>
            <a:pPr algn="just" rtl="1"/>
            <a:r>
              <a:rPr lang="fa-IR" sz="2400" dirty="0">
                <a:cs typeface="B Nazanin" panose="00000400000000000000" pitchFamily="2" charset="-78"/>
              </a:rPr>
              <a:t>فضای موقت + بازار آزاد = راه حل کوتاه مدت</a:t>
            </a:r>
          </a:p>
          <a:p>
            <a:pPr marL="0" indent="0" algn="just" rtl="1">
              <a:buNone/>
            </a:pPr>
            <a:r>
              <a:rPr lang="fa-IR" sz="2400" dirty="0">
                <a:cs typeface="B Nazanin" panose="00000400000000000000" pitchFamily="2" charset="-78"/>
              </a:rPr>
              <a:t>انبارهای درخواستی یک امکان طولانی مدت برای ذخیره محصولات شما را تضمین نمی کند همچنين اطمیناني وجود ندارد که به صورت مستمر و در دفعات بعد استفاده از همان فضا امكانپذير باشد.</a:t>
            </a:r>
          </a:p>
          <a:p>
            <a:pPr marL="0" indent="0" algn="just" rtl="1">
              <a:buNone/>
            </a:pPr>
            <a:r>
              <a:rPr lang="fa-IR" sz="2400" dirty="0">
                <a:cs typeface="B Nazanin" panose="00000400000000000000" pitchFamily="2" charset="-78"/>
              </a:rPr>
              <a:t>با توجه به وجود بازار گسترده و توليدات فرآوان براي پاسخگويي به نيازهاي مشتري ارائه دهندگان خدمات انبارداري، فضاي خالي انبار خود را به يك مشتري خاص اختصاص نمي دهند و اين عدم اطمينان از يافتن محل ذخيره مناسب خرده فروشان را با چالش روبرو ميكند </a:t>
            </a:r>
          </a:p>
          <a:p>
            <a:pPr marL="0" indent="0" algn="just" rtl="1">
              <a:buNone/>
            </a:pPr>
            <a:endParaRPr lang="fa-IR"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33</a:t>
            </a:fld>
            <a:endParaRPr lang="en-US"/>
          </a:p>
        </p:txBody>
      </p:sp>
    </p:spTree>
    <p:extLst>
      <p:ext uri="{BB962C8B-B14F-4D97-AF65-F5344CB8AC3E}">
        <p14:creationId xmlns:p14="http://schemas.microsoft.com/office/powerpoint/2010/main" val="3126040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6" y="605119"/>
            <a:ext cx="9957560" cy="5186083"/>
          </a:xfrm>
        </p:spPr>
        <p:txBody>
          <a:bodyPr>
            <a:noAutofit/>
          </a:bodyPr>
          <a:lstStyle/>
          <a:p>
            <a:pPr algn="just" rtl="1"/>
            <a:r>
              <a:rPr lang="fa-IR" sz="2400" dirty="0">
                <a:cs typeface="B Nazanin" panose="00000400000000000000" pitchFamily="2" charset="-78"/>
              </a:rPr>
              <a:t>عدم تناسب انبار با كالا + کمبود تخصص = خطاهای بیشتر در انجام </a:t>
            </a:r>
            <a:r>
              <a:rPr lang="fa-IR" sz="2400" dirty="0" smtClean="0">
                <a:cs typeface="B Nazanin" panose="00000400000000000000" pitchFamily="2" charset="-78"/>
              </a:rPr>
              <a:t>کار</a:t>
            </a:r>
          </a:p>
          <a:p>
            <a:pPr marL="0" indent="0" algn="just" rtl="1">
              <a:buNone/>
            </a:pPr>
            <a:endParaRPr lang="fa-IR" sz="2400" dirty="0">
              <a:cs typeface="B Nazanin" panose="00000400000000000000" pitchFamily="2" charset="-78"/>
            </a:endParaRPr>
          </a:p>
          <a:p>
            <a:pPr marL="0" indent="0" algn="just" rtl="1">
              <a:buNone/>
            </a:pPr>
            <a:r>
              <a:rPr lang="fa-IR" sz="2400" dirty="0">
                <a:cs typeface="B Nazanin" panose="00000400000000000000" pitchFamily="2" charset="-78"/>
              </a:rPr>
              <a:t>همه انبارها به طور با ويژگي هاي يكسان ایجاد نشده اند و یا حتی همه آنها در زمینه تدارکات مربوط به چيدمان و تكميل تجربه ندارند. پلتفرم های انبار درخواستی ممکن است انبارهایی با سطوح ایمنی ، امنیت ، فرآیندهای استاندارد ، گزینه های ذخیره سازی ، بسته بندی مواد، روابط با شرکت های حمل و نقل و غیره داشته باشند.</a:t>
            </a:r>
          </a:p>
          <a:p>
            <a:pPr marL="0" indent="0" algn="just" rtl="1">
              <a:buNone/>
            </a:pPr>
            <a:r>
              <a:rPr lang="fa-IR" sz="2400" dirty="0" smtClean="0">
                <a:cs typeface="B Nazanin" panose="00000400000000000000" pitchFamily="2" charset="-78"/>
              </a:rPr>
              <a:t>- مدیریت متفاوت از نظر نوع تخصص </a:t>
            </a:r>
          </a:p>
          <a:p>
            <a:pPr marL="0" indent="0" algn="just" rtl="1">
              <a:buNone/>
            </a:pPr>
            <a:r>
              <a:rPr lang="fa-IR" sz="2400" dirty="0" smtClean="0">
                <a:cs typeface="B Nazanin" panose="00000400000000000000" pitchFamily="2" charset="-78"/>
              </a:rPr>
              <a:t>- عدم توانايي در ارائه </a:t>
            </a:r>
            <a:r>
              <a:rPr lang="fa-IR" sz="2400" dirty="0">
                <a:cs typeface="B Nazanin" panose="00000400000000000000" pitchFamily="2" charset="-78"/>
              </a:rPr>
              <a:t>یک خدمت و سرويس ثابت به همه </a:t>
            </a:r>
            <a:r>
              <a:rPr lang="fa-IR" sz="2400" dirty="0" smtClean="0">
                <a:cs typeface="B Nazanin" panose="00000400000000000000" pitchFamily="2" charset="-78"/>
              </a:rPr>
              <a:t>مشتریان</a:t>
            </a:r>
          </a:p>
          <a:p>
            <a:pPr marL="0" indent="0" algn="just" rtl="1">
              <a:buNone/>
            </a:pPr>
            <a:r>
              <a:rPr lang="fa-IR" sz="2400" dirty="0" smtClean="0">
                <a:cs typeface="B Nazanin" panose="00000400000000000000" pitchFamily="2" charset="-78"/>
              </a:rPr>
              <a:t>- ناكارآمدي سیستم </a:t>
            </a:r>
            <a:r>
              <a:rPr lang="fa-IR" sz="2400" dirty="0">
                <a:cs typeface="B Nazanin" panose="00000400000000000000" pitchFamily="2" charset="-78"/>
              </a:rPr>
              <a:t>های انبارهای </a:t>
            </a:r>
            <a:r>
              <a:rPr lang="fa-IR" sz="2400" dirty="0" smtClean="0">
                <a:cs typeface="B Nazanin" panose="00000400000000000000" pitchFamily="2" charset="-78"/>
              </a:rPr>
              <a:t>درخواستی در </a:t>
            </a:r>
            <a:r>
              <a:rPr lang="fa-IR" sz="2400" dirty="0">
                <a:cs typeface="B Nazanin" panose="00000400000000000000" pitchFamily="2" charset="-78"/>
              </a:rPr>
              <a:t>عملیات </a:t>
            </a:r>
            <a:r>
              <a:rPr lang="fa-IR" sz="2400" dirty="0" smtClean="0">
                <a:cs typeface="B Nazanin" panose="00000400000000000000" pitchFamily="2" charset="-78"/>
              </a:rPr>
              <a:t>دريافت و انجام سفارش و چيدمان و طبقه بندي</a:t>
            </a: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34</a:t>
            </a:fld>
            <a:endParaRPr lang="en-US"/>
          </a:p>
        </p:txBody>
      </p:sp>
    </p:spTree>
    <p:extLst>
      <p:ext uri="{BB962C8B-B14F-4D97-AF65-F5344CB8AC3E}">
        <p14:creationId xmlns:p14="http://schemas.microsoft.com/office/powerpoint/2010/main" val="2951753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1375" y="2113777"/>
            <a:ext cx="9736428" cy="3124201"/>
          </a:xfrm>
        </p:spPr>
        <p:txBody>
          <a:bodyPr>
            <a:noAutofit/>
          </a:bodyPr>
          <a:lstStyle/>
          <a:p>
            <a:pPr algn="just" rtl="1"/>
            <a:r>
              <a:rPr lang="fa-IR" sz="2400" dirty="0">
                <a:cs typeface="B Nazanin" panose="00000400000000000000" pitchFamily="2" charset="-78"/>
              </a:rPr>
              <a:t>عدم نظارت عملیاتی + عدم کنترل کیفیت = پشتیبانی و پاسخگويي ضعیف از </a:t>
            </a:r>
            <a:r>
              <a:rPr lang="fa-IR" sz="2400" dirty="0" smtClean="0">
                <a:cs typeface="B Nazanin" panose="00000400000000000000" pitchFamily="2" charset="-78"/>
              </a:rPr>
              <a:t>مشتری</a:t>
            </a:r>
          </a:p>
          <a:p>
            <a:pPr marL="0" indent="0" algn="just" rtl="1">
              <a:buNone/>
            </a:pPr>
            <a:endParaRPr lang="fa-IR" sz="2400" dirty="0">
              <a:cs typeface="B Nazanin" panose="00000400000000000000" pitchFamily="2" charset="-78"/>
            </a:endParaRPr>
          </a:p>
          <a:p>
            <a:pPr marL="0" indent="0" algn="just" rtl="1">
              <a:buNone/>
            </a:pPr>
            <a:r>
              <a:rPr lang="fa-IR" sz="2400" dirty="0" smtClean="0">
                <a:cs typeface="B Nazanin" panose="00000400000000000000" pitchFamily="2" charset="-78"/>
              </a:rPr>
              <a:t>- عدم </a:t>
            </a:r>
            <a:r>
              <a:rPr lang="fa-IR" sz="2400" dirty="0">
                <a:cs typeface="B Nazanin" panose="00000400000000000000" pitchFamily="2" charset="-78"/>
              </a:rPr>
              <a:t>اطمینان </a:t>
            </a:r>
            <a:r>
              <a:rPr lang="fa-IR" sz="2400" dirty="0" smtClean="0">
                <a:cs typeface="B Nazanin" panose="00000400000000000000" pitchFamily="2" charset="-78"/>
              </a:rPr>
              <a:t>به دليل عدم </a:t>
            </a:r>
            <a:r>
              <a:rPr lang="fa-IR" sz="2400" dirty="0">
                <a:cs typeface="B Nazanin" panose="00000400000000000000" pitchFamily="2" charset="-78"/>
              </a:rPr>
              <a:t>بهره برداری از مراکز تكميل و پرسازي و تنها ارائه لایه ای از فناوری ، انبارهای درخواستی </a:t>
            </a:r>
            <a:endParaRPr lang="fa-IR" sz="2400" dirty="0" smtClean="0">
              <a:cs typeface="B Nazanin" panose="00000400000000000000" pitchFamily="2" charset="-78"/>
            </a:endParaRPr>
          </a:p>
          <a:p>
            <a:pPr marL="0" indent="0" algn="just" rtl="1">
              <a:buNone/>
            </a:pPr>
            <a:r>
              <a:rPr lang="fa-IR" sz="2400" dirty="0" smtClean="0">
                <a:cs typeface="B Nazanin" panose="00000400000000000000" pitchFamily="2" charset="-78"/>
              </a:rPr>
              <a:t>- عدم توانایی </a:t>
            </a:r>
            <a:r>
              <a:rPr lang="fa-IR" sz="2400" dirty="0">
                <a:cs typeface="B Nazanin" panose="00000400000000000000" pitchFamily="2" charset="-78"/>
              </a:rPr>
              <a:t>انجام ممیزی انبار یا آزمایش فرآیندهای جدید در تجهيزات انبار </a:t>
            </a:r>
          </a:p>
          <a:p>
            <a:pPr algn="just" rtl="1"/>
            <a:endParaRPr lang="fa-IR" sz="2400" dirty="0">
              <a:cs typeface="B Nazanin" panose="00000400000000000000" pitchFamily="2" charset="-78"/>
            </a:endParaRPr>
          </a:p>
          <a:p>
            <a:pPr marL="0" indent="0" algn="just" rtl="1">
              <a:buNone/>
            </a:pPr>
            <a:endParaRPr lang="fa-IR"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35</a:t>
            </a:fld>
            <a:endParaRPr lang="en-US"/>
          </a:p>
        </p:txBody>
      </p:sp>
    </p:spTree>
    <p:extLst>
      <p:ext uri="{BB962C8B-B14F-4D97-AF65-F5344CB8AC3E}">
        <p14:creationId xmlns:p14="http://schemas.microsoft.com/office/powerpoint/2010/main" val="3040056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5617" y="1829874"/>
            <a:ext cx="9867408" cy="3124201"/>
          </a:xfrm>
        </p:spPr>
        <p:txBody>
          <a:bodyPr>
            <a:normAutofit/>
          </a:bodyPr>
          <a:lstStyle/>
          <a:p>
            <a:pPr marL="0" indent="0" algn="just" rtl="1">
              <a:buNone/>
            </a:pPr>
            <a:r>
              <a:rPr lang="fa-IR" sz="2400" dirty="0">
                <a:cs typeface="B Nazanin" panose="00000400000000000000" pitchFamily="2" charset="-78"/>
              </a:rPr>
              <a:t>تا اينجا انبارداري درخواستي (</a:t>
            </a:r>
            <a:r>
              <a:rPr lang="en-US" sz="2400" dirty="0">
                <a:cs typeface="B Nazanin" panose="00000400000000000000" pitchFamily="2" charset="-78"/>
              </a:rPr>
              <a:t>On-demand Warehousing</a:t>
            </a:r>
            <a:r>
              <a:rPr lang="fa-IR" sz="2400" dirty="0">
                <a:cs typeface="B Nazanin" panose="00000400000000000000" pitchFamily="2" charset="-78"/>
              </a:rPr>
              <a:t>) به عنوان رويكرد و استراتژي پويا در نظر گرفته شد كه مي تواند براي انباردار و خرده فروش مزايايي در پي داشته باشد ولي اين استراتژي مي تواند توسعه يابد و يك خرده فروش داراي فضاي انبار را از هر دو جنبه خرده فروش و انباردار از سود بهره مند كند.</a:t>
            </a:r>
          </a:p>
          <a:p>
            <a:pPr marL="0" indent="0" algn="justLow" rtl="1">
              <a:buNone/>
            </a:pPr>
            <a:r>
              <a:rPr lang="fa-IR" sz="2400" dirty="0">
                <a:cs typeface="B Nazanin" panose="00000400000000000000" pitchFamily="2" charset="-78"/>
              </a:rPr>
              <a:t>در ادامه به يك مدل سازي پوياي ظرفيت پرداخته شده و مزاياي آن بررسي ميشود.</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024FA888-4270-4E5C-9F8A-99B45D033313}" type="slidenum">
              <a:rPr lang="en-US" smtClean="0"/>
              <a:t>36</a:t>
            </a:fld>
            <a:endParaRPr lang="en-US"/>
          </a:p>
        </p:txBody>
      </p:sp>
    </p:spTree>
    <p:extLst>
      <p:ext uri="{BB962C8B-B14F-4D97-AF65-F5344CB8AC3E}">
        <p14:creationId xmlns:p14="http://schemas.microsoft.com/office/powerpoint/2010/main" val="2982449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5617" y="367450"/>
            <a:ext cx="9867408" cy="3124201"/>
          </a:xfrm>
        </p:spPr>
        <p:txBody>
          <a:bodyPr>
            <a:normAutofit lnSpcReduction="10000"/>
          </a:bodyPr>
          <a:lstStyle/>
          <a:p>
            <a:pPr marL="0" indent="0" algn="ctr" rtl="1">
              <a:buNone/>
            </a:pPr>
            <a:r>
              <a:rPr lang="ar-SA" sz="30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یک تمرین مدل سازی ظرفیت پویا </a:t>
            </a:r>
            <a:endParaRPr lang="fa-IR" sz="30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a:p>
            <a:pPr marL="0" indent="0" algn="ctr" rtl="1">
              <a:buNone/>
            </a:pPr>
            <a:endParaRPr lang="fa-IR" sz="3000" b="1" dirty="0">
              <a:solidFill>
                <a:schemeClr val="accent1">
                  <a:lumMod val="75000"/>
                </a:schemeClr>
              </a:solidFill>
              <a:cs typeface="B Nazanin" panose="00000400000000000000" pitchFamily="2" charset="-78"/>
            </a:endParaRPr>
          </a:p>
          <a:p>
            <a:pPr marL="0" indent="0" algn="just" rtl="1">
              <a:buNone/>
            </a:pPr>
            <a:r>
              <a:rPr lang="ar-SA" sz="2300" dirty="0">
                <a:cs typeface="B Nazanin" panose="00000400000000000000" pitchFamily="2" charset="-78"/>
              </a:rPr>
              <a:t>بر اساس نتایج</a:t>
            </a:r>
            <a:r>
              <a:rPr lang="en-US" sz="2300" dirty="0">
                <a:cs typeface="B Nazanin" panose="00000400000000000000" pitchFamily="2" charset="-78"/>
              </a:rPr>
              <a:t> </a:t>
            </a:r>
            <a:r>
              <a:rPr lang="fa-IR" sz="2300" dirty="0">
                <a:cs typeface="B Nazanin" panose="00000400000000000000" pitchFamily="2" charset="-78"/>
              </a:rPr>
              <a:t> يك</a:t>
            </a:r>
            <a:r>
              <a:rPr lang="ar-SA" sz="2300" dirty="0">
                <a:cs typeface="B Nazanin" panose="00000400000000000000" pitchFamily="2" charset="-78"/>
              </a:rPr>
              <a:t> نظرسنجی ، </a:t>
            </a:r>
            <a:r>
              <a:rPr lang="fa-IR" sz="2300" dirty="0">
                <a:cs typeface="B Nazanin" panose="00000400000000000000" pitchFamily="2" charset="-78"/>
              </a:rPr>
              <a:t>موجودي خرده فروشان </a:t>
            </a:r>
            <a:r>
              <a:rPr lang="ar-SA" sz="2300" dirty="0">
                <a:cs typeface="B Nazanin" panose="00000400000000000000" pitchFamily="2" charset="-78"/>
              </a:rPr>
              <a:t>هم</a:t>
            </a:r>
            <a:r>
              <a:rPr lang="fa-IR" sz="2300" dirty="0">
                <a:cs typeface="B Nazanin" panose="00000400000000000000" pitchFamily="2" charset="-78"/>
              </a:rPr>
              <a:t> مي تواند</a:t>
            </a:r>
            <a:r>
              <a:rPr lang="ar-SA" sz="2300" dirty="0">
                <a:cs typeface="B Nazanin" panose="00000400000000000000" pitchFamily="2" charset="-78"/>
              </a:rPr>
              <a:t> از ظرفیت پایه فراتر رفته و هم </a:t>
            </a:r>
            <a:r>
              <a:rPr lang="fa-IR" sz="2300" dirty="0">
                <a:cs typeface="B Nazanin" panose="00000400000000000000" pitchFamily="2" charset="-78"/>
              </a:rPr>
              <a:t>كمتر</a:t>
            </a:r>
            <a:r>
              <a:rPr lang="ar-SA" sz="2300" dirty="0">
                <a:cs typeface="B Nazanin" panose="00000400000000000000" pitchFamily="2" charset="-78"/>
              </a:rPr>
              <a:t> </a:t>
            </a:r>
            <a:r>
              <a:rPr lang="fa-IR" sz="2300" dirty="0">
                <a:cs typeface="B Nazanin" panose="00000400000000000000" pitchFamily="2" charset="-78"/>
              </a:rPr>
              <a:t>شود</a:t>
            </a:r>
            <a:r>
              <a:rPr lang="ar-SA" sz="2300" dirty="0">
                <a:cs typeface="B Nazanin" panose="00000400000000000000" pitchFamily="2" charset="-78"/>
              </a:rPr>
              <a:t>.</a:t>
            </a:r>
            <a:endParaRPr lang="fa-IR" sz="2300" dirty="0">
              <a:cs typeface="B Nazanin" panose="00000400000000000000" pitchFamily="2" charset="-78"/>
            </a:endParaRPr>
          </a:p>
          <a:p>
            <a:pPr marL="0" indent="0" algn="just" rtl="1">
              <a:buNone/>
            </a:pPr>
            <a:r>
              <a:rPr lang="ar-SA" sz="2300" dirty="0">
                <a:cs typeface="B Nazanin" panose="00000400000000000000" pitchFamily="2" charset="-78"/>
              </a:rPr>
              <a:t>دو </a:t>
            </a:r>
            <a:r>
              <a:rPr lang="fa-IR" sz="2300" dirty="0">
                <a:cs typeface="B Nazanin" panose="00000400000000000000" pitchFamily="2" charset="-78"/>
              </a:rPr>
              <a:t>شرايط</a:t>
            </a:r>
            <a:r>
              <a:rPr lang="ar-SA" sz="2300" dirty="0">
                <a:cs typeface="B Nazanin" panose="00000400000000000000" pitchFamily="2" charset="-78"/>
              </a:rPr>
              <a:t> </a:t>
            </a:r>
            <a:r>
              <a:rPr lang="fa-IR" sz="2300" dirty="0">
                <a:cs typeface="B Nazanin" panose="00000400000000000000" pitchFamily="2" charset="-78"/>
              </a:rPr>
              <a:t>بررسي شد</a:t>
            </a:r>
            <a:r>
              <a:rPr lang="ar-SA" sz="2300" dirty="0">
                <a:cs typeface="B Nazanin" panose="00000400000000000000" pitchFamily="2" charset="-78"/>
              </a:rPr>
              <a:t>: یکی برای سازمانهایی که طی یک سال تقویمی یک </a:t>
            </a:r>
            <a:r>
              <a:rPr lang="fa-IR" sz="2300" dirty="0">
                <a:cs typeface="B Nazanin" panose="00000400000000000000" pitchFamily="2" charset="-78"/>
              </a:rPr>
              <a:t>پيك </a:t>
            </a:r>
            <a:r>
              <a:rPr lang="ar-SA" sz="2300" dirty="0">
                <a:cs typeface="B Nazanin" panose="00000400000000000000" pitchFamily="2" charset="-78"/>
              </a:rPr>
              <a:t>را تجربه می کنند و دیگری برای آنهایی که چندین </a:t>
            </a:r>
            <a:r>
              <a:rPr lang="fa-IR" sz="2300" dirty="0">
                <a:cs typeface="B Nazanin" panose="00000400000000000000" pitchFamily="2" charset="-78"/>
              </a:rPr>
              <a:t>پيك</a:t>
            </a:r>
            <a:r>
              <a:rPr lang="ar-SA" sz="2300" dirty="0">
                <a:cs typeface="B Nazanin" panose="00000400000000000000" pitchFamily="2" charset="-78"/>
              </a:rPr>
              <a:t> را تجربه می کنند. </a:t>
            </a:r>
            <a:r>
              <a:rPr lang="fa-IR" sz="2300" dirty="0">
                <a:cs typeface="B Nazanin" panose="00000400000000000000" pitchFamily="2" charset="-78"/>
              </a:rPr>
              <a:t>نت</a:t>
            </a:r>
            <a:r>
              <a:rPr lang="ar-SA" sz="2300" dirty="0">
                <a:cs typeface="B Nazanin" panose="00000400000000000000" pitchFamily="2" charset="-78"/>
              </a:rPr>
              <a:t>ایج نظرسنجی </a:t>
            </a:r>
            <a:r>
              <a:rPr lang="fa-IR" sz="2300" dirty="0">
                <a:cs typeface="B Nazanin" panose="00000400000000000000" pitchFamily="2" charset="-78"/>
              </a:rPr>
              <a:t>نشان داد</a:t>
            </a:r>
            <a:r>
              <a:rPr lang="ar-SA" sz="2300" dirty="0">
                <a:cs typeface="B Nazanin" panose="00000400000000000000" pitchFamily="2" charset="-78"/>
              </a:rPr>
              <a:t>، که 1-2 </a:t>
            </a:r>
            <a:r>
              <a:rPr lang="fa-IR" sz="2300" dirty="0">
                <a:cs typeface="B Nazanin" panose="00000400000000000000" pitchFamily="2" charset="-78"/>
              </a:rPr>
              <a:t>پيك</a:t>
            </a:r>
            <a:r>
              <a:rPr lang="ar-SA" sz="2300" dirty="0">
                <a:cs typeface="B Nazanin" panose="00000400000000000000" pitchFamily="2" charset="-78"/>
              </a:rPr>
              <a:t> و 3-6 </a:t>
            </a:r>
            <a:r>
              <a:rPr lang="fa-IR" sz="2300" dirty="0">
                <a:cs typeface="B Nazanin" panose="00000400000000000000" pitchFamily="2" charset="-78"/>
              </a:rPr>
              <a:t>پيك</a:t>
            </a:r>
            <a:r>
              <a:rPr lang="ar-SA" sz="2300" dirty="0">
                <a:cs typeface="B Nazanin" panose="00000400000000000000" pitchFamily="2" charset="-78"/>
              </a:rPr>
              <a:t> در سال را متداول ترین الگوها </a:t>
            </a:r>
            <a:r>
              <a:rPr lang="fa-IR" sz="2300" dirty="0">
                <a:cs typeface="B Nazanin" panose="00000400000000000000" pitchFamily="2" charset="-78"/>
              </a:rPr>
              <a:t>هستند.</a:t>
            </a:r>
            <a:endParaRPr lang="en-US" sz="2300" dirty="0">
              <a:cs typeface="B Nazanin" panose="00000400000000000000" pitchFamily="2" charset="-78"/>
            </a:endParaRPr>
          </a:p>
          <a:p>
            <a:pPr marL="0" indent="0" algn="r" rtl="1">
              <a:buNone/>
            </a:pPr>
            <a:endParaRPr lang="en-US" dirty="0"/>
          </a:p>
        </p:txBody>
      </p:sp>
      <p:sp>
        <p:nvSpPr>
          <p:cNvPr id="4" name="Slide Number Placeholder 3"/>
          <p:cNvSpPr>
            <a:spLocks noGrp="1"/>
          </p:cNvSpPr>
          <p:nvPr>
            <p:ph type="sldNum" sz="quarter" idx="12"/>
          </p:nvPr>
        </p:nvSpPr>
        <p:spPr/>
        <p:txBody>
          <a:bodyPr/>
          <a:lstStyle/>
          <a:p>
            <a:fld id="{024FA888-4270-4E5C-9F8A-99B45D033313}" type="slidenum">
              <a:rPr lang="en-US" smtClean="0"/>
              <a:t>37</a:t>
            </a:fld>
            <a:endParaRPr lang="en-US"/>
          </a:p>
        </p:txBody>
      </p:sp>
      <p:pic>
        <p:nvPicPr>
          <p:cNvPr id="5" name="Picture 4"/>
          <p:cNvPicPr/>
          <p:nvPr/>
        </p:nvPicPr>
        <p:blipFill rotWithShape="1">
          <a:blip r:embed="rId2"/>
          <a:srcRect l="7510" t="19526" r="25067" b="34821"/>
          <a:stretch/>
        </p:blipFill>
        <p:spPr>
          <a:xfrm>
            <a:off x="3890515" y="3491651"/>
            <a:ext cx="5537916" cy="2329600"/>
          </a:xfrm>
          <a:prstGeom prst="rect">
            <a:avLst/>
          </a:prstGeom>
        </p:spPr>
      </p:pic>
      <p:sp>
        <p:nvSpPr>
          <p:cNvPr id="6" name="Rectangle 5"/>
          <p:cNvSpPr/>
          <p:nvPr/>
        </p:nvSpPr>
        <p:spPr>
          <a:xfrm>
            <a:off x="3417217" y="6049695"/>
            <a:ext cx="6304208" cy="400110"/>
          </a:xfrm>
          <a:prstGeom prst="rect">
            <a:avLst/>
          </a:prstGeom>
        </p:spPr>
        <p:txBody>
          <a:bodyPr wrap="square">
            <a:spAutoFit/>
          </a:bodyPr>
          <a:lstStyle/>
          <a:p>
            <a:pPr algn="r" rtl="1"/>
            <a:r>
              <a:rPr lang="fa-IR" sz="2000" dirty="0">
                <a:latin typeface="Calibri" panose="020F0502020204030204" pitchFamily="34" charset="0"/>
                <a:ea typeface="Calibri" panose="020F0502020204030204" pitchFamily="34" charset="0"/>
                <a:cs typeface="B Nazanin" panose="00000400000000000000" pitchFamily="2" charset="-78"/>
              </a:rPr>
              <a:t>بر اين اساس </a:t>
            </a:r>
            <a:r>
              <a:rPr lang="ar-SA" sz="2000" dirty="0">
                <a:latin typeface="Calibri" panose="020F0502020204030204" pitchFamily="34" charset="0"/>
                <a:ea typeface="Calibri" panose="020F0502020204030204" pitchFamily="34" charset="0"/>
                <a:cs typeface="B Nazanin" panose="00000400000000000000" pitchFamily="2" charset="-78"/>
              </a:rPr>
              <a:t>سه مدل مختلف</a:t>
            </a:r>
            <a:r>
              <a:rPr lang="fa-IR" sz="2000" dirty="0">
                <a:latin typeface="Calibri" panose="020F0502020204030204" pitchFamily="34" charset="0"/>
                <a:ea typeface="Calibri" panose="020F0502020204030204" pitchFamily="34" charset="0"/>
                <a:cs typeface="B Nazanin" panose="00000400000000000000" pitchFamily="2" charset="-78"/>
              </a:rPr>
              <a:t>،</a:t>
            </a:r>
            <a:r>
              <a:rPr lang="ar-SA" sz="2000" dirty="0">
                <a:latin typeface="Calibri" panose="020F0502020204030204" pitchFamily="34" charset="0"/>
                <a:ea typeface="Calibri" panose="020F0502020204030204" pitchFamily="34" charset="0"/>
                <a:cs typeface="B Nazanin" panose="00000400000000000000" pitchFamily="2" charset="-78"/>
              </a:rPr>
              <a:t> راه حل و تأثیر اقتصادی آنها قابل بررسی است</a:t>
            </a:r>
            <a:endParaRPr lang="en-US" sz="2000" dirty="0">
              <a:cs typeface="B Nazanin" panose="00000400000000000000" pitchFamily="2" charset="-78"/>
            </a:endParaRPr>
          </a:p>
        </p:txBody>
      </p:sp>
    </p:spTree>
    <p:extLst>
      <p:ext uri="{BB962C8B-B14F-4D97-AF65-F5344CB8AC3E}">
        <p14:creationId xmlns:p14="http://schemas.microsoft.com/office/powerpoint/2010/main" val="1273837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3013" y="567744"/>
            <a:ext cx="8167923" cy="1531513"/>
          </a:xfrm>
        </p:spPr>
        <p:txBody>
          <a:bodyPr>
            <a:normAutofit/>
          </a:bodyPr>
          <a:lstStyle/>
          <a:p>
            <a:pPr algn="r" rtl="1"/>
            <a:r>
              <a:rPr lang="fa-IR" sz="2400" dirty="0">
                <a:cs typeface="B Nazanin" panose="00000400000000000000" pitchFamily="2" charset="-78"/>
              </a:rPr>
              <a:t>مدل اول</a:t>
            </a:r>
          </a:p>
          <a:p>
            <a:pPr marL="0" indent="0" algn="r" rtl="1">
              <a:buNone/>
            </a:pPr>
            <a:r>
              <a:rPr lang="ar-SA" sz="2400" dirty="0">
                <a:cs typeface="B Nazanin" panose="00000400000000000000" pitchFamily="2" charset="-78"/>
              </a:rPr>
              <a:t>افزایش ظرفیت پایه</a:t>
            </a:r>
            <a:r>
              <a:rPr lang="fa-IR" sz="2400" dirty="0">
                <a:cs typeface="B Nazanin" panose="00000400000000000000" pitchFamily="2" charset="-78"/>
              </a:rPr>
              <a:t> انبار</a:t>
            </a:r>
            <a:r>
              <a:rPr lang="ar-SA" sz="2400" dirty="0">
                <a:cs typeface="B Nazanin" panose="00000400000000000000" pitchFamily="2" charset="-78"/>
              </a:rPr>
              <a:t> برای پوشش دادن به همه </a:t>
            </a:r>
            <a:r>
              <a:rPr lang="fa-IR" sz="2400" dirty="0">
                <a:cs typeface="B Nazanin" panose="00000400000000000000" pitchFamily="2" charset="-78"/>
              </a:rPr>
              <a:t>پيك</a:t>
            </a:r>
            <a:r>
              <a:rPr lang="ar-SA" sz="2400" dirty="0">
                <a:cs typeface="B Nazanin" panose="00000400000000000000" pitchFamily="2" charset="-78"/>
              </a:rPr>
              <a:t> ها در طول سال</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024FA888-4270-4E5C-9F8A-99B45D033313}" type="slidenum">
              <a:rPr lang="en-US" smtClean="0"/>
              <a:t>38</a:t>
            </a:fld>
            <a:endParaRPr lang="en-US"/>
          </a:p>
        </p:txBody>
      </p:sp>
      <p:pic>
        <p:nvPicPr>
          <p:cNvPr id="5" name="Picture 4"/>
          <p:cNvPicPr/>
          <p:nvPr/>
        </p:nvPicPr>
        <p:blipFill rotWithShape="1">
          <a:blip r:embed="rId2"/>
          <a:srcRect l="7211" t="47321" r="25321" b="8209"/>
          <a:stretch/>
        </p:blipFill>
        <p:spPr bwMode="auto">
          <a:xfrm>
            <a:off x="3153013" y="2421228"/>
            <a:ext cx="6894598" cy="32140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9879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3406" y="619260"/>
            <a:ext cx="7514035" cy="1531513"/>
          </a:xfrm>
        </p:spPr>
        <p:txBody>
          <a:bodyPr>
            <a:normAutofit/>
          </a:bodyPr>
          <a:lstStyle/>
          <a:p>
            <a:pPr algn="r" rtl="1"/>
            <a:r>
              <a:rPr lang="fa-IR" sz="2400" dirty="0">
                <a:cs typeface="B Nazanin" panose="00000400000000000000" pitchFamily="2" charset="-78"/>
              </a:rPr>
              <a:t>مدل دوم</a:t>
            </a:r>
          </a:p>
          <a:p>
            <a:pPr marL="0" indent="0" algn="r" rtl="1">
              <a:buNone/>
            </a:pPr>
            <a:r>
              <a:rPr lang="ar-SA" sz="2400" dirty="0">
                <a:cs typeface="B Nazanin" panose="00000400000000000000" pitchFamily="2" charset="-78"/>
              </a:rPr>
              <a:t>اجاره </a:t>
            </a:r>
            <a:r>
              <a:rPr lang="fa-IR" sz="2400" dirty="0">
                <a:cs typeface="B Nazanin" panose="00000400000000000000" pitchFamily="2" charset="-78"/>
              </a:rPr>
              <a:t>فضا در</a:t>
            </a:r>
            <a:r>
              <a:rPr lang="ar-SA" sz="2400" dirty="0">
                <a:cs typeface="B Nazanin" panose="00000400000000000000" pitchFamily="2" charset="-78"/>
              </a:rPr>
              <a:t>کوتاه مدت برای افزودن ظرفیت </a:t>
            </a:r>
            <a:r>
              <a:rPr lang="fa-IR" sz="2400" dirty="0">
                <a:cs typeface="B Nazanin" panose="00000400000000000000" pitchFamily="2" charset="-78"/>
              </a:rPr>
              <a:t>و پوشش پيك</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024FA888-4270-4E5C-9F8A-99B45D033313}" type="slidenum">
              <a:rPr lang="en-US" smtClean="0"/>
              <a:t>39</a:t>
            </a:fld>
            <a:endParaRPr lang="en-US"/>
          </a:p>
        </p:txBody>
      </p:sp>
      <p:pic>
        <p:nvPicPr>
          <p:cNvPr id="6" name="Picture 5"/>
          <p:cNvPicPr/>
          <p:nvPr/>
        </p:nvPicPr>
        <p:blipFill rotWithShape="1">
          <a:blip r:embed="rId2"/>
          <a:srcRect l="6570" t="32212" r="24199" b="24515"/>
          <a:stretch/>
        </p:blipFill>
        <p:spPr bwMode="auto">
          <a:xfrm>
            <a:off x="3033652" y="2693173"/>
            <a:ext cx="6794395" cy="30508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498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249" y="1"/>
            <a:ext cx="7514035" cy="1314449"/>
          </a:xfrm>
        </p:spPr>
        <p:txBody>
          <a:bodyPr>
            <a:normAutofit/>
          </a:bodyPr>
          <a:lstStyle/>
          <a:p>
            <a:pPr rtl="1"/>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انواع انبار</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4" name="Content Placeholder 2"/>
          <p:cNvSpPr txBox="1">
            <a:spLocks/>
          </p:cNvSpPr>
          <p:nvPr/>
        </p:nvSpPr>
        <p:spPr>
          <a:xfrm>
            <a:off x="6642403" y="1314449"/>
            <a:ext cx="3603881" cy="279265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sz="2400" dirty="0">
                <a:cs typeface="B Nazanin" panose="00000400000000000000" pitchFamily="2" charset="-78"/>
              </a:rPr>
              <a:t>بر اساس خاصيت كالاها:</a:t>
            </a:r>
          </a:p>
          <a:p>
            <a:pPr marL="0" indent="0" algn="r" rtl="1">
              <a:buNone/>
            </a:pPr>
            <a:endParaRPr lang="fa-IR" sz="2400" dirty="0">
              <a:cs typeface="B Nazanin" panose="00000400000000000000" pitchFamily="2" charset="-78"/>
            </a:endParaRPr>
          </a:p>
          <a:p>
            <a:pPr marL="0" indent="0" algn="r" rtl="1">
              <a:buNone/>
            </a:pPr>
            <a:endParaRPr lang="fa-IR" sz="2400" dirty="0">
              <a:cs typeface="B Nazanin" panose="00000400000000000000" pitchFamily="2" charset="-78"/>
            </a:endParaRPr>
          </a:p>
          <a:p>
            <a:pPr algn="r" rtl="1"/>
            <a:r>
              <a:rPr lang="fa-IR" sz="2400" dirty="0">
                <a:cs typeface="B Nazanin" panose="00000400000000000000" pitchFamily="2" charset="-78"/>
              </a:rPr>
              <a:t>بر اساس موقعيت مكاني و عملياتي:</a:t>
            </a:r>
          </a:p>
          <a:p>
            <a:pPr marL="0" indent="0" algn="r" rtl="1">
              <a:buNone/>
            </a:pPr>
            <a:r>
              <a:rPr lang="fa-IR" sz="2400" dirty="0">
                <a:cs typeface="B Nazanin" panose="00000400000000000000" pitchFamily="2" charset="-78"/>
              </a:rPr>
              <a:t> </a:t>
            </a:r>
          </a:p>
          <a:p>
            <a:pPr marL="0" indent="0" algn="r" rtl="1">
              <a:buNone/>
            </a:pPr>
            <a:endParaRPr lang="fa-IR" sz="2400" dirty="0">
              <a:cs typeface="B Nazanin" panose="00000400000000000000" pitchFamily="2" charset="-78"/>
            </a:endParaRPr>
          </a:p>
          <a:p>
            <a:pPr algn="r" rtl="1"/>
            <a:r>
              <a:rPr lang="fa-IR" sz="2400" dirty="0">
                <a:cs typeface="B Nazanin" panose="00000400000000000000" pitchFamily="2" charset="-78"/>
              </a:rPr>
              <a:t>از لحاظ شكل ساختمان :</a:t>
            </a:r>
          </a:p>
          <a:p>
            <a:pPr algn="r" rtl="1"/>
            <a:endParaRPr lang="fa-IR" sz="2400" dirty="0">
              <a:cs typeface="B Nazanin" panose="00000400000000000000" pitchFamily="2" charset="-78"/>
            </a:endParaRPr>
          </a:p>
          <a:p>
            <a:pPr marL="0" indent="0" algn="r" rtl="1">
              <a:buNone/>
            </a:pPr>
            <a:endParaRPr lang="fa-IR" sz="2400" dirty="0">
              <a:cs typeface="B Nazanin" panose="00000400000000000000" pitchFamily="2" charset="-78"/>
            </a:endParaRPr>
          </a:p>
          <a:p>
            <a:pPr algn="r" rtl="1"/>
            <a:r>
              <a:rPr lang="fa-IR" sz="2400" dirty="0">
                <a:cs typeface="B Nazanin" panose="00000400000000000000" pitchFamily="2" charset="-78"/>
              </a:rPr>
              <a:t>از نظر نوع كالاها :</a:t>
            </a:r>
          </a:p>
          <a:p>
            <a:pPr marL="0" indent="0" algn="r" rtl="1">
              <a:buNone/>
            </a:pPr>
            <a:endParaRPr lang="fa-IR" sz="2400" dirty="0">
              <a:cs typeface="B Nazanin" panose="00000400000000000000" pitchFamily="2" charset="-78"/>
            </a:endParaRPr>
          </a:p>
          <a:p>
            <a:pPr marL="0" indent="0" algn="r" rtl="1">
              <a:buNone/>
            </a:pP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024FA888-4270-4E5C-9F8A-99B45D033313}" type="slidenum">
              <a:rPr lang="en-US" smtClean="0"/>
              <a:t>4</a:t>
            </a:fld>
            <a:endParaRPr lang="en-US"/>
          </a:p>
        </p:txBody>
      </p:sp>
      <p:sp>
        <p:nvSpPr>
          <p:cNvPr id="9" name="Rectangle 8"/>
          <p:cNvSpPr/>
          <p:nvPr/>
        </p:nvSpPr>
        <p:spPr>
          <a:xfrm>
            <a:off x="4155602" y="1188086"/>
            <a:ext cx="2372834" cy="1015663"/>
          </a:xfrm>
          <a:prstGeom prst="rect">
            <a:avLst/>
          </a:prstGeom>
        </p:spPr>
        <p:txBody>
          <a:bodyPr wrap="square">
            <a:spAutoFit/>
          </a:bodyPr>
          <a:lstStyle/>
          <a:p>
            <a:pPr algn="r" rtl="1"/>
            <a:r>
              <a:rPr lang="fa-IR" sz="2000" dirty="0">
                <a:cs typeface="B Nazanin" panose="00000400000000000000" pitchFamily="2" charset="-78"/>
              </a:rPr>
              <a:t>انبار مواد قابل اشتعال</a:t>
            </a:r>
            <a:br>
              <a:rPr lang="fa-IR" sz="2000" dirty="0">
                <a:cs typeface="B Nazanin" panose="00000400000000000000" pitchFamily="2" charset="-78"/>
              </a:rPr>
            </a:br>
            <a:r>
              <a:rPr lang="fa-IR" sz="2000" dirty="0">
                <a:cs typeface="B Nazanin" panose="00000400000000000000" pitchFamily="2" charset="-78"/>
              </a:rPr>
              <a:t>انبار مواد فله</a:t>
            </a:r>
            <a:br>
              <a:rPr lang="fa-IR" sz="2000" dirty="0">
                <a:cs typeface="B Nazanin" panose="00000400000000000000" pitchFamily="2" charset="-78"/>
              </a:rPr>
            </a:br>
            <a:r>
              <a:rPr lang="fa-IR" sz="2000" dirty="0">
                <a:cs typeface="B Nazanin" panose="00000400000000000000" pitchFamily="2" charset="-78"/>
              </a:rPr>
              <a:t>انبار مواد فاسد شدني</a:t>
            </a:r>
          </a:p>
        </p:txBody>
      </p:sp>
      <p:sp>
        <p:nvSpPr>
          <p:cNvPr id="10" name="Rectangle 9"/>
          <p:cNvSpPr/>
          <p:nvPr/>
        </p:nvSpPr>
        <p:spPr>
          <a:xfrm>
            <a:off x="4185605" y="2483869"/>
            <a:ext cx="2312827" cy="1015663"/>
          </a:xfrm>
          <a:prstGeom prst="rect">
            <a:avLst/>
          </a:prstGeom>
        </p:spPr>
        <p:txBody>
          <a:bodyPr wrap="square">
            <a:spAutoFit/>
          </a:bodyPr>
          <a:lstStyle/>
          <a:p>
            <a:pPr algn="r" rtl="1"/>
            <a:r>
              <a:rPr lang="fa-IR" sz="2000" dirty="0">
                <a:cs typeface="B Nazanin" panose="00000400000000000000" pitchFamily="2" charset="-78"/>
              </a:rPr>
              <a:t>انبارهاي عمومي</a:t>
            </a:r>
            <a:br>
              <a:rPr lang="fa-IR" sz="2000" dirty="0">
                <a:cs typeface="B Nazanin" panose="00000400000000000000" pitchFamily="2" charset="-78"/>
              </a:rPr>
            </a:br>
            <a:r>
              <a:rPr lang="fa-IR" sz="2000" dirty="0">
                <a:cs typeface="B Nazanin" panose="00000400000000000000" pitchFamily="2" charset="-78"/>
              </a:rPr>
              <a:t>انبارهاي گمرك و ترانزيت</a:t>
            </a:r>
            <a:br>
              <a:rPr lang="fa-IR" sz="2000" dirty="0">
                <a:cs typeface="B Nazanin" panose="00000400000000000000" pitchFamily="2" charset="-78"/>
              </a:rPr>
            </a:br>
            <a:r>
              <a:rPr lang="fa-IR" sz="2000" dirty="0">
                <a:cs typeface="B Nazanin" panose="00000400000000000000" pitchFamily="2" charset="-78"/>
              </a:rPr>
              <a:t>انبارهاي دپو يا مخزن</a:t>
            </a:r>
            <a:endParaRPr lang="en-US" sz="2000" dirty="0"/>
          </a:p>
        </p:txBody>
      </p:sp>
      <p:sp>
        <p:nvSpPr>
          <p:cNvPr id="11" name="Rectangle 10"/>
          <p:cNvSpPr/>
          <p:nvPr/>
        </p:nvSpPr>
        <p:spPr>
          <a:xfrm>
            <a:off x="4254780" y="3806168"/>
            <a:ext cx="2234485" cy="1015663"/>
          </a:xfrm>
          <a:prstGeom prst="rect">
            <a:avLst/>
          </a:prstGeom>
        </p:spPr>
        <p:txBody>
          <a:bodyPr wrap="square">
            <a:spAutoFit/>
          </a:bodyPr>
          <a:lstStyle/>
          <a:p>
            <a:pPr algn="r" rtl="1"/>
            <a:r>
              <a:rPr lang="fa-IR" sz="2000" dirty="0">
                <a:cs typeface="B Nazanin" panose="00000400000000000000" pitchFamily="2" charset="-78"/>
              </a:rPr>
              <a:t>انبارهاي پوشيده و محصور</a:t>
            </a:r>
            <a:br>
              <a:rPr lang="fa-IR" sz="2000" dirty="0">
                <a:cs typeface="B Nazanin" panose="00000400000000000000" pitchFamily="2" charset="-78"/>
              </a:rPr>
            </a:br>
            <a:r>
              <a:rPr lang="fa-IR" sz="2000" dirty="0">
                <a:cs typeface="B Nazanin" panose="00000400000000000000" pitchFamily="2" charset="-78"/>
              </a:rPr>
              <a:t>انبارهاي پوشيده (هانگارد)</a:t>
            </a:r>
            <a:br>
              <a:rPr lang="fa-IR" sz="2000" dirty="0">
                <a:cs typeface="B Nazanin" panose="00000400000000000000" pitchFamily="2" charset="-78"/>
              </a:rPr>
            </a:br>
            <a:r>
              <a:rPr lang="fa-IR" sz="2000" dirty="0">
                <a:cs typeface="B Nazanin" panose="00000400000000000000" pitchFamily="2" charset="-78"/>
              </a:rPr>
              <a:t>انبارهاي روباز</a:t>
            </a:r>
          </a:p>
        </p:txBody>
      </p:sp>
      <p:sp>
        <p:nvSpPr>
          <p:cNvPr id="12" name="Rectangle 11"/>
          <p:cNvSpPr/>
          <p:nvPr/>
        </p:nvSpPr>
        <p:spPr>
          <a:xfrm>
            <a:off x="3076363" y="5051525"/>
            <a:ext cx="3412902" cy="1631216"/>
          </a:xfrm>
          <a:prstGeom prst="rect">
            <a:avLst/>
          </a:prstGeom>
        </p:spPr>
        <p:txBody>
          <a:bodyPr wrap="square">
            <a:spAutoFit/>
          </a:bodyPr>
          <a:lstStyle/>
          <a:p>
            <a:pPr algn="r" rtl="1"/>
            <a:r>
              <a:rPr lang="fa-IR" sz="2000" dirty="0">
                <a:cs typeface="B Nazanin" panose="00000400000000000000" pitchFamily="2" charset="-78"/>
              </a:rPr>
              <a:t> انبارهاي مواد اوليه</a:t>
            </a:r>
            <a:br>
              <a:rPr lang="fa-IR" sz="2000" dirty="0">
                <a:cs typeface="B Nazanin" panose="00000400000000000000" pitchFamily="2" charset="-78"/>
              </a:rPr>
            </a:br>
            <a:r>
              <a:rPr lang="fa-IR" sz="2000" dirty="0">
                <a:cs typeface="B Nazanin" panose="00000400000000000000" pitchFamily="2" charset="-78"/>
              </a:rPr>
              <a:t> انبار كالاهاي نيمه ساخته</a:t>
            </a:r>
            <a:br>
              <a:rPr lang="fa-IR" sz="2000" dirty="0">
                <a:cs typeface="B Nazanin" panose="00000400000000000000" pitchFamily="2" charset="-78"/>
              </a:rPr>
            </a:br>
            <a:r>
              <a:rPr lang="fa-IR" sz="2000" dirty="0">
                <a:cs typeface="B Nazanin" panose="00000400000000000000" pitchFamily="2" charset="-78"/>
              </a:rPr>
              <a:t> انبار كالاهاي ساخته شده (محصول)</a:t>
            </a:r>
            <a:br>
              <a:rPr lang="fa-IR" sz="2000" dirty="0">
                <a:cs typeface="B Nazanin" panose="00000400000000000000" pitchFamily="2" charset="-78"/>
              </a:rPr>
            </a:br>
            <a:r>
              <a:rPr lang="fa-IR" sz="2000" dirty="0">
                <a:cs typeface="B Nazanin" panose="00000400000000000000" pitchFamily="2" charset="-78"/>
              </a:rPr>
              <a:t> انبار قطعات يدكي (انبار فني)</a:t>
            </a:r>
            <a:br>
              <a:rPr lang="fa-IR" sz="2000" dirty="0">
                <a:cs typeface="B Nazanin" panose="00000400000000000000" pitchFamily="2" charset="-78"/>
              </a:rPr>
            </a:br>
            <a:r>
              <a:rPr lang="fa-IR" sz="2000" dirty="0">
                <a:cs typeface="B Nazanin" panose="00000400000000000000" pitchFamily="2" charset="-78"/>
              </a:rPr>
              <a:t> انبار كانتين (جهت نگهداري مواد غذايي)</a:t>
            </a:r>
          </a:p>
        </p:txBody>
      </p:sp>
    </p:spTree>
    <p:extLst>
      <p:ext uri="{BB962C8B-B14F-4D97-AF65-F5344CB8AC3E}">
        <p14:creationId xmlns:p14="http://schemas.microsoft.com/office/powerpoint/2010/main" val="1722605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2586" y="619528"/>
            <a:ext cx="9775065" cy="1531513"/>
          </a:xfrm>
        </p:spPr>
        <p:txBody>
          <a:bodyPr>
            <a:normAutofit/>
          </a:bodyPr>
          <a:lstStyle/>
          <a:p>
            <a:pPr algn="r" rtl="1"/>
            <a:r>
              <a:rPr lang="fa-IR" sz="2400" dirty="0">
                <a:cs typeface="B Nazanin" panose="00000400000000000000" pitchFamily="2" charset="-78"/>
              </a:rPr>
              <a:t>مدل سوم</a:t>
            </a:r>
          </a:p>
          <a:p>
            <a:pPr marL="0" indent="0" algn="just" rtl="1">
              <a:buNone/>
            </a:pPr>
            <a:r>
              <a:rPr lang="ar-SA" sz="2400" dirty="0">
                <a:cs typeface="B Nazanin" panose="00000400000000000000" pitchFamily="2" charset="-78"/>
              </a:rPr>
              <a:t>استفاده از انبارداری</a:t>
            </a:r>
            <a:r>
              <a:rPr lang="fa-IR" sz="2400" dirty="0">
                <a:cs typeface="B Nazanin" panose="00000400000000000000" pitchFamily="2" charset="-78"/>
              </a:rPr>
              <a:t> درخواستي</a:t>
            </a:r>
            <a:r>
              <a:rPr lang="ar-SA" sz="2400" dirty="0">
                <a:cs typeface="B Nazanin" panose="00000400000000000000" pitchFamily="2" charset="-78"/>
              </a:rPr>
              <a:t> برای رسیدگی به شرایط</a:t>
            </a:r>
            <a:r>
              <a:rPr lang="fa-IR" sz="2400" dirty="0">
                <a:cs typeface="B Nazanin" panose="00000400000000000000" pitchFamily="2" charset="-78"/>
              </a:rPr>
              <a:t> موجودي كمتر از</a:t>
            </a:r>
            <a:r>
              <a:rPr lang="ar-SA" sz="2400" dirty="0">
                <a:cs typeface="B Nazanin" panose="00000400000000000000" pitchFamily="2" charset="-78"/>
              </a:rPr>
              <a:t> ظرفیت</a:t>
            </a:r>
            <a:r>
              <a:rPr lang="fa-IR" sz="2400" dirty="0">
                <a:cs typeface="B Nazanin" panose="00000400000000000000" pitchFamily="2" charset="-78"/>
              </a:rPr>
              <a:t> انبار</a:t>
            </a:r>
            <a:r>
              <a:rPr lang="ar-SA" sz="2400" dirty="0">
                <a:cs typeface="B Nazanin" panose="00000400000000000000" pitchFamily="2" charset="-78"/>
              </a:rPr>
              <a:t> و</a:t>
            </a:r>
            <a:r>
              <a:rPr lang="fa-IR" sz="2400" dirty="0">
                <a:cs typeface="B Nazanin" panose="00000400000000000000" pitchFamily="2" charset="-78"/>
              </a:rPr>
              <a:t> بيش از</a:t>
            </a:r>
            <a:r>
              <a:rPr lang="ar-SA" sz="2400" dirty="0">
                <a:cs typeface="B Nazanin" panose="00000400000000000000" pitchFamily="2" charset="-78"/>
              </a:rPr>
              <a:t> ظرفیت.</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024FA888-4270-4E5C-9F8A-99B45D033313}" type="slidenum">
              <a:rPr lang="en-US" smtClean="0"/>
              <a:t>40</a:t>
            </a:fld>
            <a:endParaRPr lang="en-US"/>
          </a:p>
        </p:txBody>
      </p:sp>
      <p:pic>
        <p:nvPicPr>
          <p:cNvPr id="5" name="Picture 4"/>
          <p:cNvPicPr/>
          <p:nvPr/>
        </p:nvPicPr>
        <p:blipFill rotWithShape="1">
          <a:blip r:embed="rId2"/>
          <a:srcRect l="7313" t="31176" r="26598" b="22571"/>
          <a:stretch/>
        </p:blipFill>
        <p:spPr>
          <a:xfrm>
            <a:off x="3311174" y="2879234"/>
            <a:ext cx="6578276" cy="2987899"/>
          </a:xfrm>
          <a:prstGeom prst="rect">
            <a:avLst/>
          </a:prstGeom>
        </p:spPr>
      </p:pic>
    </p:spTree>
    <p:extLst>
      <p:ext uri="{BB962C8B-B14F-4D97-AF65-F5344CB8AC3E}">
        <p14:creationId xmlns:p14="http://schemas.microsoft.com/office/powerpoint/2010/main" val="3248185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41</a:t>
            </a:fld>
            <a:endParaRPr lang="en-US"/>
          </a:p>
        </p:txBody>
      </p:sp>
      <p:pic>
        <p:nvPicPr>
          <p:cNvPr id="5" name="Picture 4"/>
          <p:cNvPicPr/>
          <p:nvPr/>
        </p:nvPicPr>
        <p:blipFill rotWithShape="1">
          <a:blip r:embed="rId2"/>
          <a:srcRect l="8333" t="40194" r="25481" b="9350"/>
          <a:stretch/>
        </p:blipFill>
        <p:spPr bwMode="auto">
          <a:xfrm>
            <a:off x="3371817" y="488167"/>
            <a:ext cx="6010878" cy="282309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6890" t="18529" r="25001" b="15906"/>
          <a:stretch/>
        </p:blipFill>
        <p:spPr bwMode="auto">
          <a:xfrm>
            <a:off x="3371817" y="3729039"/>
            <a:ext cx="6010878" cy="2633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9014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387" y="137"/>
            <a:ext cx="7514035" cy="1752599"/>
          </a:xfrm>
        </p:spPr>
        <p:txBody>
          <a:bodyPr>
            <a:normAutofit/>
          </a:bodyPr>
          <a:lstStyle/>
          <a:p>
            <a:pPr rtl="1"/>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نتيجه گيري</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ar-SA" sz="2400" dirty="0">
                <a:cs typeface="B Nazanin" panose="00000400000000000000" pitchFamily="2" charset="-78"/>
              </a:rPr>
              <a:t>انبارهای درخواستی یک راه حل برای ظرفیت اضافی و همچنین موجودی اضافی ارائه می دهد. </a:t>
            </a:r>
            <a:endParaRPr lang="fa-IR" sz="2400" dirty="0" smtClean="0">
              <a:cs typeface="B Nazanin" panose="00000400000000000000" pitchFamily="2" charset="-78"/>
            </a:endParaRPr>
          </a:p>
          <a:p>
            <a:pPr algn="just" rtl="1"/>
            <a:r>
              <a:rPr lang="ar-SA" sz="2400" dirty="0" smtClean="0">
                <a:cs typeface="B Nazanin" panose="00000400000000000000" pitchFamily="2" charset="-78"/>
              </a:rPr>
              <a:t>قرار </a:t>
            </a:r>
            <a:r>
              <a:rPr lang="ar-SA" sz="2400" dirty="0">
                <a:cs typeface="B Nazanin" panose="00000400000000000000" pitchFamily="2" charset="-78"/>
              </a:rPr>
              <a:t>دادن این فضای انبار در بازار ، فروش آن در یک مدل </a:t>
            </a:r>
            <a:r>
              <a:rPr lang="en-US" sz="2400" dirty="0">
                <a:cs typeface="B Nazanin" panose="00000400000000000000" pitchFamily="2" charset="-78"/>
              </a:rPr>
              <a:t>On-Demand</a:t>
            </a:r>
            <a:r>
              <a:rPr lang="ar-SA" sz="2400" dirty="0">
                <a:cs typeface="B Nazanin" panose="00000400000000000000" pitchFamily="2" charset="-78"/>
              </a:rPr>
              <a:t> ، امکان کسب درآمد از آنچه در غیر این صورت منجر به اتلاف فضا می شود را فراهم می کند. این روش برای استفاده از ظرفیت - ذخیره کالاهای سازمان دیگر ، و همچنین کالاهای </a:t>
            </a:r>
            <a:r>
              <a:rPr lang="fa-IR" sz="2400" dirty="0">
                <a:cs typeface="B Nazanin" panose="00000400000000000000" pitchFamily="2" charset="-78"/>
              </a:rPr>
              <a:t>شركت</a:t>
            </a:r>
            <a:r>
              <a:rPr lang="ar-SA" sz="2400" dirty="0">
                <a:cs typeface="B Nazanin" panose="00000400000000000000" pitchFamily="2" charset="-78"/>
              </a:rPr>
              <a:t>- باعث افزایش استفاده کلی و جبران هزینه ها نسبت به سایر روش های موجود می شود.</a:t>
            </a:r>
            <a:endParaRPr lang="en-US" sz="2400" dirty="0">
              <a:cs typeface="B Nazanin" panose="00000400000000000000" pitchFamily="2" charset="-78"/>
            </a:endParaRPr>
          </a:p>
          <a:p>
            <a:pPr marL="0" indent="0" algn="r" rtl="1">
              <a:buNone/>
            </a:pPr>
            <a:endParaRPr lang="en-US" dirty="0"/>
          </a:p>
        </p:txBody>
      </p:sp>
      <p:sp>
        <p:nvSpPr>
          <p:cNvPr id="4" name="Slide Number Placeholder 3"/>
          <p:cNvSpPr>
            <a:spLocks noGrp="1"/>
          </p:cNvSpPr>
          <p:nvPr>
            <p:ph type="sldNum" sz="quarter" idx="12"/>
          </p:nvPr>
        </p:nvSpPr>
        <p:spPr/>
        <p:txBody>
          <a:bodyPr/>
          <a:lstStyle/>
          <a:p>
            <a:fld id="{024FA888-4270-4E5C-9F8A-99B45D033313}" type="slidenum">
              <a:rPr lang="en-US" smtClean="0"/>
              <a:t>42</a:t>
            </a:fld>
            <a:endParaRPr lang="en-US"/>
          </a:p>
        </p:txBody>
      </p:sp>
    </p:spTree>
    <p:extLst>
      <p:ext uri="{BB962C8B-B14F-4D97-AF65-F5344CB8AC3E}">
        <p14:creationId xmlns:p14="http://schemas.microsoft.com/office/powerpoint/2010/main" val="4084989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43</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(1)</a:t>
            </a:r>
            <a:endParaRPr lang="en-US" sz="2000" b="1" dirty="0">
              <a:solidFill>
                <a:schemeClr val="bg1"/>
              </a:solidFill>
              <a:cs typeface="B Nazanin" panose="00000400000000000000" pitchFamily="2" charset="-78"/>
            </a:endParaRPr>
          </a:p>
        </p:txBody>
      </p:sp>
      <p:pic>
        <p:nvPicPr>
          <p:cNvPr id="2" name="Picture 1"/>
          <p:cNvPicPr>
            <a:picLocks noChangeAspect="1"/>
          </p:cNvPicPr>
          <p:nvPr/>
        </p:nvPicPr>
        <p:blipFill rotWithShape="1">
          <a:blip r:embed="rId2"/>
          <a:srcRect l="19342" t="17209" r="23671" b="58831"/>
          <a:stretch/>
        </p:blipFill>
        <p:spPr>
          <a:xfrm>
            <a:off x="2736583" y="473755"/>
            <a:ext cx="7803034" cy="1844443"/>
          </a:xfrm>
          <a:prstGeom prst="rect">
            <a:avLst/>
          </a:prstGeom>
        </p:spPr>
      </p:pic>
      <p:sp>
        <p:nvSpPr>
          <p:cNvPr id="6" name="Rectangle 5"/>
          <p:cNvSpPr/>
          <p:nvPr/>
        </p:nvSpPr>
        <p:spPr>
          <a:xfrm>
            <a:off x="1648496" y="2923253"/>
            <a:ext cx="10019763" cy="2862322"/>
          </a:xfrm>
          <a:prstGeom prst="rect">
            <a:avLst/>
          </a:prstGeom>
        </p:spPr>
        <p:txBody>
          <a:bodyPr wrap="square">
            <a:spAutoFit/>
          </a:bodyPr>
          <a:lstStyle/>
          <a:p>
            <a:pPr algn="ctr" rtl="1"/>
            <a:r>
              <a:rPr lang="fa-IR" sz="2000" dirty="0">
                <a:cs typeface="B Nazanin" panose="00000400000000000000" pitchFamily="2" charset="-78"/>
              </a:rPr>
              <a:t>ارزیابی انبارهای درخواستی از طریق مدل های مکان یابی تأسیسات پویا</a:t>
            </a:r>
            <a:endParaRPr lang="en-US" sz="2000" dirty="0">
              <a:cs typeface="B Nazanin" panose="00000400000000000000" pitchFamily="2" charset="-78"/>
            </a:endParaRPr>
          </a:p>
          <a:p>
            <a:pPr algn="ctr" rtl="1"/>
            <a:endParaRPr lang="fa-IR" sz="2000" dirty="0">
              <a:cs typeface="B Nazanin" panose="00000400000000000000" pitchFamily="2" charset="-78"/>
            </a:endParaRPr>
          </a:p>
          <a:p>
            <a:pPr marL="342900" indent="-342900" algn="just" rtl="1">
              <a:buFont typeface="Arial" panose="020B0604020202020204" pitchFamily="34" charset="0"/>
              <a:buChar char="•"/>
            </a:pPr>
            <a:r>
              <a:rPr lang="fa-IR" sz="2000" dirty="0">
                <a:cs typeface="B Nazanin" panose="00000400000000000000" pitchFamily="2" charset="-78"/>
              </a:rPr>
              <a:t>مدل برنامه خطی عدد صحیح مختلط - همزمان تصمیمات مربوط به تخصیص مکان را از انواع مختلف مرکز توزیع با تعهد و تنظیمات ظرفیت تعیین می کند.</a:t>
            </a:r>
          </a:p>
          <a:p>
            <a:pPr marL="342900" indent="-342900" algn="just" rtl="1">
              <a:buFont typeface="Arial" panose="020B0604020202020204" pitchFamily="34" charset="0"/>
              <a:buChar char="•"/>
            </a:pPr>
            <a:r>
              <a:rPr lang="fa-IR" sz="2000" dirty="0">
                <a:cs typeface="B Nazanin" panose="00000400000000000000" pitchFamily="2" charset="-78"/>
              </a:rPr>
              <a:t>مدل سه سطحي شامل مکان های عرضه (𝐼) ، مکان های مرکز توزیع بالقوه (𝐽) و مشتریان است. </a:t>
            </a:r>
          </a:p>
          <a:p>
            <a:pPr marL="342900" indent="-342900" algn="just" rtl="1">
              <a:buFont typeface="Arial" panose="020B0604020202020204" pitchFamily="34" charset="0"/>
              <a:buChar char="•"/>
            </a:pPr>
            <a:r>
              <a:rPr lang="fa-IR" sz="2000" dirty="0">
                <a:cs typeface="B Nazanin" panose="00000400000000000000" pitchFamily="2" charset="-78"/>
              </a:rPr>
              <a:t>در یک افق برنامه ریزی چند دوره ای ، مدل مکان های آغازین ، دوره ها ، گزینه ها و تصمیمات ظرفیت </a:t>
            </a:r>
            <a:r>
              <a:rPr lang="en-US" sz="2000" dirty="0">
                <a:cs typeface="B Nazanin" panose="00000400000000000000" pitchFamily="2" charset="-78"/>
              </a:rPr>
              <a:t>DC </a:t>
            </a:r>
            <a:r>
              <a:rPr lang="fa-IR" sz="2000" dirty="0">
                <a:cs typeface="B Nazanin" panose="00000400000000000000" pitchFamily="2" charset="-78"/>
              </a:rPr>
              <a:t>را با متغیرهای باینری پیدا می کند. </a:t>
            </a:r>
          </a:p>
          <a:p>
            <a:pPr marL="342900" indent="-342900" algn="just" rtl="1">
              <a:buFont typeface="Arial" panose="020B0604020202020204" pitchFamily="34" charset="0"/>
              <a:buChar char="•"/>
            </a:pPr>
            <a:r>
              <a:rPr lang="fa-IR" sz="2000" dirty="0">
                <a:cs typeface="B Nazanin" panose="00000400000000000000" pitchFamily="2" charset="-78"/>
              </a:rPr>
              <a:t>با توجه به تمرکز بر هزینه های حمل و نقل و ذخیره سازی ، مسئله </a:t>
            </a:r>
            <a:r>
              <a:rPr lang="fa-IR" sz="2000" dirty="0" smtClean="0">
                <a:cs typeface="B Nazanin" panose="00000400000000000000" pitchFamily="2" charset="-78"/>
              </a:rPr>
              <a:t>براي </a:t>
            </a:r>
            <a:r>
              <a:rPr lang="fa-IR" sz="2000" dirty="0">
                <a:cs typeface="B Nazanin" panose="00000400000000000000" pitchFamily="2" charset="-78"/>
              </a:rPr>
              <a:t>يك نوع کالای واحد مدل سازی می شود. با این حال ، مدل را می توان با افزودن یک شاخص جدید </a:t>
            </a:r>
            <a:r>
              <a:rPr lang="fa-IR" sz="2000" dirty="0" smtClean="0">
                <a:cs typeface="B Nazanin" panose="00000400000000000000" pitchFamily="2" charset="-78"/>
              </a:rPr>
              <a:t>براي </a:t>
            </a:r>
            <a:r>
              <a:rPr lang="fa-IR" sz="2000" dirty="0">
                <a:cs typeface="B Nazanin" panose="00000400000000000000" pitchFamily="2" charset="-78"/>
              </a:rPr>
              <a:t>کالاهای مختلف با خواص متفاوت ، گسترش داد.</a:t>
            </a:r>
            <a:endParaRPr lang="en-US" sz="2000" dirty="0">
              <a:cs typeface="B Nazanin" panose="00000400000000000000" pitchFamily="2" charset="-78"/>
            </a:endParaRPr>
          </a:p>
        </p:txBody>
      </p:sp>
    </p:spTree>
    <p:extLst>
      <p:ext uri="{BB962C8B-B14F-4D97-AF65-F5344CB8AC3E}">
        <p14:creationId xmlns:p14="http://schemas.microsoft.com/office/powerpoint/2010/main" val="3221816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44</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(1)</a:t>
            </a:r>
            <a:endParaRPr lang="en-US" sz="2000" b="1" dirty="0">
              <a:solidFill>
                <a:schemeClr val="bg1"/>
              </a:solidFill>
              <a:cs typeface="B Nazanin" panose="00000400000000000000" pitchFamily="2" charset="-78"/>
            </a:endParaRPr>
          </a:p>
        </p:txBody>
      </p:sp>
      <p:sp>
        <p:nvSpPr>
          <p:cNvPr id="2" name="Rectangle 1"/>
          <p:cNvSpPr/>
          <p:nvPr/>
        </p:nvSpPr>
        <p:spPr>
          <a:xfrm>
            <a:off x="1738648" y="1869051"/>
            <a:ext cx="9764377" cy="3170099"/>
          </a:xfrm>
          <a:prstGeom prst="rect">
            <a:avLst/>
          </a:prstGeom>
        </p:spPr>
        <p:txBody>
          <a:bodyPr wrap="square">
            <a:spAutoFit/>
          </a:bodyPr>
          <a:lstStyle/>
          <a:p>
            <a:pPr algn="just" rtl="1"/>
            <a:r>
              <a:rPr lang="fa-IR" sz="2000" dirty="0">
                <a:cs typeface="B Nazanin" panose="00000400000000000000" pitchFamily="2" charset="-78"/>
              </a:rPr>
              <a:t>مفروضات:</a:t>
            </a:r>
          </a:p>
          <a:p>
            <a:pPr algn="just" rtl="1"/>
            <a:endParaRPr lang="fa-IR" sz="2000" dirty="0">
              <a:cs typeface="B Nazanin" panose="00000400000000000000" pitchFamily="2" charset="-78"/>
            </a:endParaRPr>
          </a:p>
          <a:p>
            <a:pPr marL="342900" indent="-342900" algn="just" rtl="1">
              <a:buFont typeface="Arial" panose="020B0604020202020204" pitchFamily="34" charset="0"/>
              <a:buChar char="•"/>
            </a:pPr>
            <a:r>
              <a:rPr lang="fa-IR" sz="2000" dirty="0">
                <a:cs typeface="B Nazanin" panose="00000400000000000000" pitchFamily="2" charset="-78"/>
              </a:rPr>
              <a:t>مدل شبیه </a:t>
            </a:r>
            <a:r>
              <a:rPr lang="fa-IR" sz="2000" dirty="0" smtClean="0">
                <a:cs typeface="B Nazanin" panose="00000400000000000000" pitchFamily="2" charset="-78"/>
              </a:rPr>
              <a:t>سازی و </a:t>
            </a:r>
            <a:r>
              <a:rPr lang="fa-IR" sz="2000" dirty="0">
                <a:cs typeface="B Nazanin" panose="00000400000000000000" pitchFamily="2" charset="-78"/>
              </a:rPr>
              <a:t>بهینه سازی </a:t>
            </a:r>
            <a:r>
              <a:rPr lang="fa-IR" sz="2000" dirty="0" smtClean="0">
                <a:cs typeface="B Nazanin" panose="00000400000000000000" pitchFamily="2" charset="-78"/>
              </a:rPr>
              <a:t>تصمیمات مجدد </a:t>
            </a:r>
            <a:r>
              <a:rPr lang="fa-IR" sz="2000" dirty="0">
                <a:cs typeface="B Nazanin" panose="00000400000000000000" pitchFamily="2" charset="-78"/>
              </a:rPr>
              <a:t>طراحی شبکه را با گذشت زمان امکان پذیر نمی کند ، به عنوان مثال ، مکان و انواع امکانات برای افق برنامه ریزی ثابت هستند</a:t>
            </a:r>
            <a:r>
              <a:rPr lang="fa-IR" sz="2000" dirty="0" smtClean="0">
                <a:cs typeface="B Nazanin" panose="00000400000000000000" pitchFamily="2" charset="-78"/>
              </a:rPr>
              <a:t>.</a:t>
            </a:r>
          </a:p>
          <a:p>
            <a:pPr algn="just" rtl="1"/>
            <a:endParaRPr lang="fa-IR" sz="2000" dirty="0">
              <a:cs typeface="B Nazanin" panose="00000400000000000000" pitchFamily="2" charset="-78"/>
            </a:endParaRPr>
          </a:p>
          <a:p>
            <a:pPr marL="342900" indent="-342900" algn="just" rtl="1">
              <a:buFont typeface="Arial" panose="020B0604020202020204" pitchFamily="34" charset="0"/>
              <a:buChar char="•"/>
            </a:pPr>
            <a:r>
              <a:rPr lang="fa-IR" sz="2000" dirty="0">
                <a:cs typeface="B Nazanin" panose="00000400000000000000" pitchFamily="2" charset="-78"/>
              </a:rPr>
              <a:t>محدودیت ظرفیت درخواستی در مدل بهینه سازی نادیده گرفته می شود ، اما در مدل شبیه سازی ، به عنوان یک عامل در نظر گرفته می شود</a:t>
            </a:r>
            <a:r>
              <a:rPr lang="fa-IR" sz="2000" dirty="0" smtClean="0">
                <a:cs typeface="B Nazanin" panose="00000400000000000000" pitchFamily="2" charset="-78"/>
              </a:rPr>
              <a:t>.</a:t>
            </a:r>
          </a:p>
          <a:p>
            <a:pPr algn="just" rtl="1"/>
            <a:endParaRPr lang="fa-IR" sz="2000" dirty="0">
              <a:cs typeface="B Nazanin" panose="00000400000000000000" pitchFamily="2" charset="-78"/>
            </a:endParaRPr>
          </a:p>
          <a:p>
            <a:pPr marL="342900" indent="-342900" algn="just" rtl="1">
              <a:buFont typeface="Arial" panose="020B0604020202020204" pitchFamily="34" charset="0"/>
              <a:buChar char="•"/>
            </a:pPr>
            <a:r>
              <a:rPr lang="en-US" sz="2000" dirty="0">
                <a:cs typeface="B Nazanin" panose="00000400000000000000" pitchFamily="2" charset="-78"/>
              </a:rPr>
              <a:t> </a:t>
            </a:r>
            <a:r>
              <a:rPr lang="fa-IR" sz="2000" dirty="0">
                <a:cs typeface="B Nazanin" panose="00000400000000000000" pitchFamily="2" charset="-78"/>
              </a:rPr>
              <a:t>تصمیمات بهینه سازی عرضه در مدل شبیه سازی ثابت نگه داشته می شود و هر تقاضای تولیدی بالاتر از مقدار عرضه شده منجر به از دست رفتن فروش و هزینه اضافی می شود.</a:t>
            </a:r>
            <a:endParaRPr lang="en-US" sz="2000" dirty="0">
              <a:cs typeface="B Nazanin" panose="00000400000000000000" pitchFamily="2" charset="-78"/>
            </a:endParaRPr>
          </a:p>
        </p:txBody>
      </p:sp>
    </p:spTree>
    <p:extLst>
      <p:ext uri="{BB962C8B-B14F-4D97-AF65-F5344CB8AC3E}">
        <p14:creationId xmlns:p14="http://schemas.microsoft.com/office/powerpoint/2010/main" val="2012588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45</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(1)</a:t>
            </a:r>
            <a:endParaRPr lang="en-US" sz="2000" b="1" dirty="0">
              <a:solidFill>
                <a:schemeClr val="bg1"/>
              </a:solidFill>
              <a:cs typeface="B Nazanin" panose="00000400000000000000" pitchFamily="2" charset="-78"/>
            </a:endParaRPr>
          </a:p>
        </p:txBody>
      </p:sp>
      <p:pic>
        <p:nvPicPr>
          <p:cNvPr id="6" name="Picture 5"/>
          <p:cNvPicPr>
            <a:picLocks noChangeAspect="1"/>
          </p:cNvPicPr>
          <p:nvPr/>
        </p:nvPicPr>
        <p:blipFill rotWithShape="1">
          <a:blip r:embed="rId2"/>
          <a:srcRect l="28408" t="31386" r="29731" b="5854"/>
          <a:stretch/>
        </p:blipFill>
        <p:spPr>
          <a:xfrm>
            <a:off x="3257435" y="652274"/>
            <a:ext cx="6803241" cy="5734530"/>
          </a:xfrm>
          <a:prstGeom prst="rect">
            <a:avLst/>
          </a:prstGeom>
        </p:spPr>
      </p:pic>
    </p:spTree>
    <p:extLst>
      <p:ext uri="{BB962C8B-B14F-4D97-AF65-F5344CB8AC3E}">
        <p14:creationId xmlns:p14="http://schemas.microsoft.com/office/powerpoint/2010/main" val="3383552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46</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(1)</a:t>
            </a:r>
            <a:endParaRPr lang="en-US" sz="2000" b="1" dirty="0">
              <a:solidFill>
                <a:schemeClr val="bg1"/>
              </a:solidFill>
              <a:cs typeface="B Nazanin" panose="00000400000000000000" pitchFamily="2" charset="-78"/>
            </a:endParaRPr>
          </a:p>
        </p:txBody>
      </p:sp>
      <p:sp>
        <p:nvSpPr>
          <p:cNvPr id="7" name="Rectangle 6"/>
          <p:cNvSpPr/>
          <p:nvPr/>
        </p:nvSpPr>
        <p:spPr>
          <a:xfrm>
            <a:off x="1545465" y="1407590"/>
            <a:ext cx="9957560" cy="3986476"/>
          </a:xfrm>
          <a:prstGeom prst="rect">
            <a:avLst/>
          </a:prstGeom>
        </p:spPr>
        <p:txBody>
          <a:bodyPr wrap="square">
            <a:spAutoFit/>
          </a:bodyPr>
          <a:lstStyle/>
          <a:p>
            <a:pPr algn="just" rtl="1">
              <a:lnSpc>
                <a:spcPct val="107000"/>
              </a:lnSpc>
              <a:spcAft>
                <a:spcPts val="800"/>
              </a:spcAft>
            </a:pPr>
            <a:r>
              <a:rPr lang="fa-IR" sz="2000" dirty="0">
                <a:latin typeface="Calibri" panose="020F0502020204030204" pitchFamily="34" charset="0"/>
                <a:ea typeface="Calibri" panose="020F0502020204030204" pitchFamily="34" charset="0"/>
                <a:cs typeface="B Nazanin" panose="00000400000000000000" pitchFamily="2" charset="-78"/>
              </a:rPr>
              <a:t>(1) </a:t>
            </a:r>
            <a:r>
              <a:rPr lang="ar-SA" sz="2000" dirty="0">
                <a:latin typeface="Calibri" panose="020F0502020204030204" pitchFamily="34" charset="0"/>
                <a:ea typeface="Calibri" panose="020F0502020204030204" pitchFamily="34" charset="0"/>
                <a:cs typeface="B Nazanin" panose="00000400000000000000" pitchFamily="2" charset="-78"/>
              </a:rPr>
              <a:t>کل هزینه مایل اول است که به عنوان مجموع هزینه های تحویل از محل های تأمین به</a:t>
            </a:r>
            <a:r>
              <a:rPr lang="en-US" sz="2000" dirty="0">
                <a:latin typeface="Calibri" panose="020F0502020204030204" pitchFamily="34" charset="0"/>
                <a:ea typeface="Calibri" panose="020F0502020204030204" pitchFamily="34" charset="0"/>
                <a:cs typeface="B Nazanin" panose="00000400000000000000" pitchFamily="2" charset="-78"/>
              </a:rPr>
              <a:t> DC </a:t>
            </a:r>
            <a:r>
              <a:rPr lang="ar-SA" sz="2000" dirty="0">
                <a:latin typeface="Calibri" panose="020F0502020204030204" pitchFamily="34" charset="0"/>
                <a:ea typeface="Calibri" panose="020F0502020204030204" pitchFamily="34" charset="0"/>
                <a:cs typeface="B Nazanin" panose="00000400000000000000" pitchFamily="2" charset="-78"/>
              </a:rPr>
              <a:t>ها، </a:t>
            </a:r>
            <a:endParaRPr lang="fa-IR"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2000" dirty="0">
                <a:latin typeface="Calibri" panose="020F0502020204030204" pitchFamily="34" charset="0"/>
                <a:ea typeface="Calibri" panose="020F0502020204030204" pitchFamily="34" charset="0"/>
                <a:cs typeface="B Nazanin" panose="00000400000000000000" pitchFamily="2" charset="-78"/>
              </a:rPr>
              <a:t>(2)</a:t>
            </a:r>
            <a:r>
              <a:rPr lang="en-US"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(3)</a:t>
            </a:r>
            <a:r>
              <a:rPr lang="en-US"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و</a:t>
            </a:r>
            <a:r>
              <a:rPr lang="en-US" sz="2000" dirty="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a:t>
            </a:r>
            <a:r>
              <a:rPr lang="ar-SA" sz="2000" dirty="0">
                <a:latin typeface="Calibri" panose="020F0502020204030204" pitchFamily="34" charset="0"/>
                <a:ea typeface="Calibri" panose="020F0502020204030204" pitchFamily="34" charset="0"/>
                <a:cs typeface="B Nazanin" panose="00000400000000000000" pitchFamily="2" charset="-78"/>
              </a:rPr>
              <a:t>4</a:t>
            </a:r>
            <a:r>
              <a:rPr lang="fa-IR" sz="2000" dirty="0">
                <a:latin typeface="Calibri" panose="020F0502020204030204" pitchFamily="34" charset="0"/>
                <a:ea typeface="Calibri" panose="020F0502020204030204" pitchFamily="34" charset="0"/>
                <a:cs typeface="B Nazanin" panose="00000400000000000000" pitchFamily="2" charset="-78"/>
              </a:rPr>
              <a:t>)</a:t>
            </a:r>
            <a:r>
              <a:rPr lang="en-US"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به ترتیب شامل هزینه های </a:t>
            </a:r>
            <a:r>
              <a:rPr lang="fa-IR" sz="2000" dirty="0">
                <a:latin typeface="Calibri" panose="020F0502020204030204" pitchFamily="34" charset="0"/>
                <a:ea typeface="Calibri" panose="020F0502020204030204" pitchFamily="34" charset="0"/>
                <a:cs typeface="B Nazanin" panose="00000400000000000000" pitchFamily="2" charset="-78"/>
              </a:rPr>
              <a:t>راه اندازي</a:t>
            </a:r>
            <a:r>
              <a:rPr lang="en-US" sz="2000" dirty="0">
                <a:latin typeface="Calibri" panose="020F0502020204030204" pitchFamily="34" charset="0"/>
                <a:ea typeface="Calibri" panose="020F0502020204030204" pitchFamily="34" charset="0"/>
                <a:cs typeface="B Nazanin" panose="00000400000000000000" pitchFamily="2" charset="-78"/>
              </a:rPr>
              <a:t> DC </a:t>
            </a:r>
            <a:r>
              <a:rPr lang="ar-SA" sz="2000" dirty="0">
                <a:latin typeface="Calibri" panose="020F0502020204030204" pitchFamily="34" charset="0"/>
                <a:ea typeface="Calibri" panose="020F0502020204030204" pitchFamily="34" charset="0"/>
                <a:cs typeface="B Nazanin" panose="00000400000000000000" pitchFamily="2" charset="-78"/>
              </a:rPr>
              <a:t>، هزینه های جابجایی و نگهداری موجودی است</a:t>
            </a:r>
            <a:r>
              <a:rPr lang="fa-IR" sz="2000" dirty="0">
                <a:latin typeface="Calibri" panose="020F0502020204030204" pitchFamily="34" charset="0"/>
                <a:ea typeface="Calibri" panose="020F0502020204030204" pitchFamily="34" charset="0"/>
                <a:cs typeface="B Nazanin" panose="00000400000000000000" pitchFamily="2" charset="-78"/>
              </a:rPr>
              <a:t>.</a:t>
            </a:r>
            <a:r>
              <a:rPr lang="ar-SA" sz="2000" dirty="0">
                <a:latin typeface="Calibri" panose="020F0502020204030204" pitchFamily="34" charset="0"/>
                <a:ea typeface="Calibri" panose="020F0502020204030204" pitchFamily="34" charset="0"/>
                <a:cs typeface="B Nazanin" panose="00000400000000000000" pitchFamily="2" charset="-78"/>
              </a:rPr>
              <a:t> </a:t>
            </a:r>
            <a:endParaRPr lang="fa-IR"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en-US" sz="2000" dirty="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(5)</a:t>
            </a:r>
            <a:r>
              <a:rPr lang="en-US"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هزینه نگهداری اضافی ناشی از تقاضای برآورده </a:t>
            </a:r>
            <a:r>
              <a:rPr lang="ar-SA" sz="2000" dirty="0" smtClean="0">
                <a:latin typeface="Calibri" panose="020F0502020204030204" pitchFamily="34" charset="0"/>
                <a:ea typeface="Calibri" panose="020F0502020204030204" pitchFamily="34" charset="0"/>
                <a:cs typeface="B Nazanin" panose="00000400000000000000" pitchFamily="2" charset="-78"/>
              </a:rPr>
              <a:t>شده </a:t>
            </a:r>
            <a:r>
              <a:rPr lang="ar-SA" sz="2000" dirty="0">
                <a:latin typeface="Calibri" panose="020F0502020204030204" pitchFamily="34" charset="0"/>
                <a:ea typeface="Calibri" panose="020F0502020204030204" pitchFamily="34" charset="0"/>
                <a:cs typeface="B Nazanin" panose="00000400000000000000" pitchFamily="2" charset="-78"/>
              </a:rPr>
              <a:t>است</a:t>
            </a:r>
            <a:r>
              <a:rPr lang="en-US" sz="2000" dirty="0">
                <a:latin typeface="Calibri" panose="020F0502020204030204" pitchFamily="34" charset="0"/>
                <a:ea typeface="Calibri" panose="020F0502020204030204" pitchFamily="34" charset="0"/>
                <a:cs typeface="B Nazanin" panose="00000400000000000000" pitchFamily="2" charset="-78"/>
              </a:rPr>
              <a:t>.</a:t>
            </a:r>
          </a:p>
          <a:p>
            <a:pPr algn="just" rtl="1">
              <a:lnSpc>
                <a:spcPct val="107000"/>
              </a:lnSpc>
              <a:spcAft>
                <a:spcPts val="800"/>
              </a:spcAft>
            </a:pPr>
            <a:r>
              <a:rPr lang="ar-SA" sz="2000" dirty="0">
                <a:latin typeface="Calibri" panose="020F0502020204030204" pitchFamily="34" charset="0"/>
                <a:ea typeface="Calibri" panose="020F0502020204030204" pitchFamily="34" charset="0"/>
                <a:cs typeface="B Nazanin" panose="00000400000000000000" pitchFamily="2" charset="-78"/>
              </a:rPr>
              <a:t>کل هزینه های عملیاتی</a:t>
            </a:r>
            <a:r>
              <a:rPr lang="en-US" sz="2000" dirty="0">
                <a:latin typeface="Calibri" panose="020F0502020204030204" pitchFamily="34" charset="0"/>
                <a:ea typeface="Calibri" panose="020F0502020204030204" pitchFamily="34" charset="0"/>
                <a:cs typeface="B Nazanin" panose="00000400000000000000" pitchFamily="2" charset="-78"/>
              </a:rPr>
              <a:t> DC </a:t>
            </a:r>
            <a:r>
              <a:rPr lang="ar-SA" sz="2000" dirty="0">
                <a:latin typeface="Calibri" panose="020F0502020204030204" pitchFamily="34" charset="0"/>
                <a:ea typeface="Calibri" panose="020F0502020204030204" pitchFamily="34" charset="0"/>
                <a:cs typeface="B Nazanin" panose="00000400000000000000" pitchFamily="2" charset="-78"/>
              </a:rPr>
              <a:t>ها توسط</a:t>
            </a:r>
            <a:r>
              <a:rPr lang="en-US" sz="2000" dirty="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(6)</a:t>
            </a:r>
            <a:r>
              <a:rPr lang="en-US"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و</a:t>
            </a:r>
            <a:r>
              <a:rPr lang="fa-IR" sz="2000" dirty="0">
                <a:latin typeface="Calibri" panose="020F0502020204030204" pitchFamily="34" charset="0"/>
                <a:ea typeface="Calibri" panose="020F0502020204030204" pitchFamily="34" charset="0"/>
                <a:cs typeface="B Nazanin" panose="00000400000000000000" pitchFamily="2" charset="-78"/>
              </a:rPr>
              <a:t>(</a:t>
            </a:r>
            <a:r>
              <a:rPr lang="ar-SA" sz="2000" dirty="0">
                <a:latin typeface="Calibri" panose="020F0502020204030204" pitchFamily="34" charset="0"/>
                <a:ea typeface="Calibri" panose="020F0502020204030204" pitchFamily="34" charset="0"/>
                <a:cs typeface="B Nazanin" panose="00000400000000000000" pitchFamily="2" charset="-78"/>
              </a:rPr>
              <a:t>7</a:t>
            </a:r>
            <a:r>
              <a:rPr lang="fa-IR" sz="2000" dirty="0">
                <a:latin typeface="Calibri" panose="020F0502020204030204" pitchFamily="34" charset="0"/>
                <a:ea typeface="Calibri" panose="020F0502020204030204" pitchFamily="34" charset="0"/>
                <a:cs typeface="B Nazanin" panose="00000400000000000000" pitchFamily="2" charset="-78"/>
              </a:rPr>
              <a:t>)</a:t>
            </a:r>
            <a:r>
              <a:rPr lang="en-US" sz="2000" dirty="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محاسبه می شود</a:t>
            </a:r>
            <a:r>
              <a:rPr lang="en-US" sz="2000" dirty="0">
                <a:latin typeface="Calibri" panose="020F0502020204030204" pitchFamily="34" charset="0"/>
                <a:ea typeface="Calibri" panose="020F0502020204030204" pitchFamily="34" charset="0"/>
                <a:cs typeface="B Nazanin" panose="00000400000000000000" pitchFamily="2" charset="-78"/>
              </a:rPr>
              <a:t>. </a:t>
            </a:r>
            <a:endParaRPr lang="fa-IR"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2000" dirty="0">
                <a:latin typeface="Calibri" panose="020F0502020204030204" pitchFamily="34" charset="0"/>
                <a:ea typeface="Calibri" panose="020F0502020204030204" pitchFamily="34" charset="0"/>
                <a:cs typeface="B Nazanin" panose="00000400000000000000" pitchFamily="2" charset="-78"/>
              </a:rPr>
              <a:t> همانطور که در (8) نشان داده شده است، فرض می شود که وقتی گزینه ظرفیت بیش از حد فعال شود ، هزینه کل نسبت توسعه يافته، به عملکرد هدف در آن دوره اضافه می شود.</a:t>
            </a:r>
          </a:p>
          <a:p>
            <a:pPr algn="just" rtl="1">
              <a:lnSpc>
                <a:spcPct val="107000"/>
              </a:lnSpc>
              <a:spcAft>
                <a:spcPts val="800"/>
              </a:spcAft>
            </a:pPr>
            <a:r>
              <a:rPr lang="ar-SA" sz="2000" dirty="0">
                <a:latin typeface="Calibri" panose="020F0502020204030204" pitchFamily="34" charset="0"/>
                <a:ea typeface="Calibri" panose="020F0502020204030204" pitchFamily="34" charset="0"/>
                <a:cs typeface="B Nazanin" panose="00000400000000000000" pitchFamily="2" charset="-78"/>
              </a:rPr>
              <a:t>سرانجام ، </a:t>
            </a:r>
            <a:r>
              <a:rPr lang="ar-SA" sz="2000" dirty="0" smtClean="0">
                <a:latin typeface="Calibri" panose="020F0502020204030204" pitchFamily="34" charset="0"/>
                <a:ea typeface="Calibri" panose="020F0502020204030204" pitchFamily="34" charset="0"/>
                <a:cs typeface="B Nazanin" panose="00000400000000000000" pitchFamily="2" charset="-78"/>
              </a:rPr>
              <a:t>هزینه های</a:t>
            </a:r>
            <a:r>
              <a:rPr lang="fa-IR" sz="2000" dirty="0" smtClean="0">
                <a:latin typeface="Calibri" panose="020F0502020204030204" pitchFamily="34" charset="0"/>
                <a:ea typeface="Calibri" panose="020F0502020204030204" pitchFamily="34" charset="0"/>
                <a:cs typeface="B Nazanin" panose="00000400000000000000" pitchFamily="2" charset="-78"/>
              </a:rPr>
              <a:t> </a:t>
            </a:r>
            <a:r>
              <a:rPr lang="ar-SA" sz="2000" dirty="0" smtClean="0">
                <a:latin typeface="Calibri" panose="020F0502020204030204" pitchFamily="34" charset="0"/>
                <a:ea typeface="Calibri" panose="020F0502020204030204" pitchFamily="34" charset="0"/>
                <a:cs typeface="B Nazanin" panose="00000400000000000000" pitchFamily="2" charset="-78"/>
              </a:rPr>
              <a:t>آخرین مایل</a:t>
            </a:r>
            <a:r>
              <a:rPr lang="fa-IR" sz="2000" dirty="0" smtClean="0">
                <a:latin typeface="Calibri" panose="020F0502020204030204" pitchFamily="34" charset="0"/>
                <a:ea typeface="Calibri" panose="020F0502020204030204" pitchFamily="34" charset="0"/>
                <a:cs typeface="B Nazanin" panose="00000400000000000000" pitchFamily="2" charset="-78"/>
              </a:rPr>
              <a:t> </a:t>
            </a:r>
            <a:r>
              <a:rPr lang="ar-SA" sz="2000" dirty="0" smtClean="0">
                <a:latin typeface="Calibri" panose="020F0502020204030204" pitchFamily="34" charset="0"/>
                <a:ea typeface="Calibri" panose="020F0502020204030204" pitchFamily="34" charset="0"/>
                <a:cs typeface="B Nazanin" panose="00000400000000000000" pitchFamily="2" charset="-78"/>
              </a:rPr>
              <a:t>تحویل </a:t>
            </a:r>
            <a:r>
              <a:rPr lang="ar-SA" sz="2000" dirty="0">
                <a:latin typeface="Calibri" panose="020F0502020204030204" pitchFamily="34" charset="0"/>
                <a:ea typeface="Calibri" panose="020F0502020204030204" pitchFamily="34" charset="0"/>
                <a:cs typeface="B Nazanin" panose="00000400000000000000" pitchFamily="2" charset="-78"/>
              </a:rPr>
              <a:t>و هزینه های مربوط به تقاضای برآورده نشده در عبارات</a:t>
            </a:r>
            <a:r>
              <a:rPr lang="en-US" sz="2000" dirty="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(9)</a:t>
            </a:r>
            <a:r>
              <a:rPr lang="en-US"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و</a:t>
            </a:r>
            <a:r>
              <a:rPr lang="en-US" sz="2000" dirty="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a:t>
            </a:r>
            <a:r>
              <a:rPr lang="ar-SA" sz="2000" dirty="0">
                <a:latin typeface="Calibri" panose="020F0502020204030204" pitchFamily="34" charset="0"/>
                <a:ea typeface="Calibri" panose="020F0502020204030204" pitchFamily="34" charset="0"/>
                <a:cs typeface="B Nazanin" panose="00000400000000000000" pitchFamily="2" charset="-78"/>
              </a:rPr>
              <a:t>10</a:t>
            </a:r>
            <a:r>
              <a:rPr lang="fa-IR" sz="2000" dirty="0">
                <a:latin typeface="Calibri" panose="020F0502020204030204" pitchFamily="34" charset="0"/>
                <a:ea typeface="Calibri" panose="020F0502020204030204" pitchFamily="34" charset="0"/>
                <a:cs typeface="B Nazanin" panose="00000400000000000000" pitchFamily="2" charset="-78"/>
              </a:rPr>
              <a:t>)</a:t>
            </a:r>
            <a:r>
              <a:rPr lang="ar-SA" sz="2000" dirty="0">
                <a:latin typeface="Calibri" panose="020F0502020204030204" pitchFamily="34" charset="0"/>
                <a:ea typeface="Calibri" panose="020F0502020204030204" pitchFamily="34" charset="0"/>
                <a:cs typeface="B Nazanin" panose="00000400000000000000" pitchFamily="2" charset="-78"/>
              </a:rPr>
              <a:t>در تابع هدف گنجانده شده است</a:t>
            </a:r>
            <a:r>
              <a:rPr lang="en-US"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در گزارش نتایج ، مجموع</a:t>
            </a:r>
            <a:r>
              <a:rPr lang="fa-IR" sz="2000" dirty="0">
                <a:latin typeface="Calibri" panose="020F0502020204030204" pitchFamily="34" charset="0"/>
                <a:ea typeface="Calibri" panose="020F0502020204030204" pitchFamily="34" charset="0"/>
                <a:cs typeface="B Nazanin" panose="00000400000000000000" pitchFamily="2" charset="-78"/>
              </a:rPr>
              <a:t>(2)</a:t>
            </a:r>
            <a:r>
              <a:rPr lang="en-US"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تا</a:t>
            </a:r>
            <a:r>
              <a:rPr lang="en-US" sz="2000" dirty="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(8)</a:t>
            </a:r>
            <a:r>
              <a:rPr lang="en-US"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را به عنوان هزینه های</a:t>
            </a:r>
            <a:r>
              <a:rPr lang="en-US" sz="2000" dirty="0">
                <a:latin typeface="Calibri" panose="020F0502020204030204" pitchFamily="34" charset="0"/>
                <a:ea typeface="Calibri" panose="020F0502020204030204" pitchFamily="34" charset="0"/>
                <a:cs typeface="B Nazanin" panose="00000400000000000000" pitchFamily="2" charset="-78"/>
              </a:rPr>
              <a:t> DC </a:t>
            </a:r>
            <a:r>
              <a:rPr lang="ar-SA" sz="2000" dirty="0">
                <a:latin typeface="Calibri" panose="020F0502020204030204" pitchFamily="34" charset="0"/>
                <a:ea typeface="Calibri" panose="020F0502020204030204" pitchFamily="34" charset="0"/>
                <a:cs typeface="B Nazanin" panose="00000400000000000000" pitchFamily="2" charset="-78"/>
              </a:rPr>
              <a:t>و مجموع</a:t>
            </a:r>
            <a:r>
              <a:rPr lang="en-US" sz="2000" dirty="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(1)</a:t>
            </a:r>
            <a:r>
              <a:rPr lang="ar-SA" sz="2000" dirty="0">
                <a:latin typeface="Calibri" panose="020F0502020204030204" pitchFamily="34" charset="0"/>
                <a:ea typeface="Calibri" panose="020F0502020204030204" pitchFamily="34" charset="0"/>
                <a:cs typeface="B Nazanin" panose="00000400000000000000" pitchFamily="2" charset="-78"/>
              </a:rPr>
              <a:t>و</a:t>
            </a:r>
            <a:r>
              <a:rPr lang="fa-IR" sz="2000" dirty="0">
                <a:latin typeface="Calibri" panose="020F0502020204030204" pitchFamily="34" charset="0"/>
                <a:ea typeface="Calibri" panose="020F0502020204030204" pitchFamily="34" charset="0"/>
                <a:cs typeface="B Nazanin" panose="00000400000000000000" pitchFamily="2" charset="-78"/>
              </a:rPr>
              <a:t>(</a:t>
            </a:r>
            <a:r>
              <a:rPr lang="ar-SA" sz="2000" dirty="0">
                <a:latin typeface="Calibri" panose="020F0502020204030204" pitchFamily="34" charset="0"/>
                <a:ea typeface="Calibri" panose="020F0502020204030204" pitchFamily="34" charset="0"/>
                <a:cs typeface="B Nazanin" panose="00000400000000000000" pitchFamily="2" charset="-78"/>
              </a:rPr>
              <a:t>9</a:t>
            </a:r>
            <a:r>
              <a:rPr lang="fa-IR" sz="2000" dirty="0">
                <a:latin typeface="Calibri" panose="020F0502020204030204" pitchFamily="34" charset="0"/>
                <a:ea typeface="Calibri" panose="020F0502020204030204" pitchFamily="34" charset="0"/>
                <a:cs typeface="B Nazanin" panose="00000400000000000000" pitchFamily="2" charset="-78"/>
              </a:rPr>
              <a:t>)</a:t>
            </a:r>
            <a:r>
              <a:rPr lang="en-US"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را به عنوان هزینه حمل و نقل نشان می دهیم</a:t>
            </a:r>
            <a:r>
              <a:rPr lang="en-US" sz="2000" dirty="0">
                <a:latin typeface="Calibri" panose="020F0502020204030204" pitchFamily="34" charset="0"/>
                <a:ea typeface="Calibri" panose="020F0502020204030204" pitchFamily="34" charset="0"/>
                <a:cs typeface="B Nazanin" panose="00000400000000000000" pitchFamily="2" charset="-78"/>
              </a:rPr>
              <a:t>.</a:t>
            </a:r>
          </a:p>
          <a:p>
            <a:pPr algn="r" rtl="1">
              <a:lnSpc>
                <a:spcPct val="107000"/>
              </a:lnSpc>
              <a:spcAft>
                <a:spcPts val="800"/>
              </a:spcAft>
            </a:pPr>
            <a:r>
              <a:rPr lang="en-US" sz="2000" dirty="0">
                <a:latin typeface="Calibri" panose="020F0502020204030204" pitchFamily="34"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35194915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219" y="925022"/>
            <a:ext cx="10135673" cy="5124673"/>
          </a:xfrm>
        </p:spPr>
        <p:txBody>
          <a:bodyPr>
            <a:noAutofit/>
          </a:bodyPr>
          <a:lstStyle/>
          <a:p>
            <a:pPr marL="0" indent="0" algn="just" rtl="1">
              <a:buNone/>
            </a:pPr>
            <a:r>
              <a:rPr lang="fa-IR" sz="2200" dirty="0">
                <a:cs typeface="B Nazanin" panose="00000400000000000000" pitchFamily="2" charset="-78"/>
              </a:rPr>
              <a:t>نتايج</a:t>
            </a:r>
            <a:endParaRPr lang="en-US" sz="2200" dirty="0">
              <a:cs typeface="B Nazanin" panose="00000400000000000000" pitchFamily="2" charset="-78"/>
            </a:endParaRPr>
          </a:p>
          <a:p>
            <a:pPr marL="0" indent="0" algn="just" rtl="1">
              <a:buNone/>
            </a:pPr>
            <a:endParaRPr lang="fa-IR" sz="2200" dirty="0">
              <a:cs typeface="B Nazanin" panose="00000400000000000000" pitchFamily="2" charset="-78"/>
            </a:endParaRPr>
          </a:p>
          <a:p>
            <a:pPr algn="just" rtl="1"/>
            <a:r>
              <a:rPr lang="fa-IR" sz="2200" dirty="0">
                <a:cs typeface="B Nazanin" panose="00000400000000000000" pitchFamily="2" charset="-78"/>
              </a:rPr>
              <a:t>مدل برای سه نوع توزیع </a:t>
            </a:r>
            <a:r>
              <a:rPr lang="fa-IR" sz="2200" dirty="0" smtClean="0">
                <a:cs typeface="B Nazanin" panose="00000400000000000000" pitchFamily="2" charset="-78"/>
              </a:rPr>
              <a:t>(توسط خود ،</a:t>
            </a:r>
            <a:r>
              <a:rPr lang="en-US" sz="2200" dirty="0">
                <a:cs typeface="B Nazanin" panose="00000400000000000000" pitchFamily="2" charset="-78"/>
              </a:rPr>
              <a:t> 3</a:t>
            </a:r>
            <a:r>
              <a:rPr lang="en-US" sz="2200" dirty="0" smtClean="0">
                <a:cs typeface="B Nazanin" panose="00000400000000000000" pitchFamily="2" charset="-78"/>
              </a:rPr>
              <a:t> </a:t>
            </a:r>
            <a:r>
              <a:rPr lang="en-US" sz="2200" dirty="0">
                <a:cs typeface="B Nazanin" panose="00000400000000000000" pitchFamily="2" charset="-78"/>
              </a:rPr>
              <a:t>PL</a:t>
            </a:r>
            <a:r>
              <a:rPr lang="fa-IR" sz="2200" dirty="0">
                <a:cs typeface="B Nazanin" panose="00000400000000000000" pitchFamily="2" charset="-78"/>
              </a:rPr>
              <a:t> </a:t>
            </a:r>
            <a:r>
              <a:rPr lang="en-US" sz="2200" dirty="0" smtClean="0">
                <a:cs typeface="B Nazanin" panose="00000400000000000000" pitchFamily="2" charset="-78"/>
              </a:rPr>
              <a:t>/ </a:t>
            </a:r>
            <a:r>
              <a:rPr lang="fa-IR" sz="2200" dirty="0">
                <a:cs typeface="B Nazanin" panose="00000400000000000000" pitchFamily="2" charset="-78"/>
              </a:rPr>
              <a:t>اجاره ، درخواستی) در چندین دوره و مکان آزمايش شد. از طریق دو طراحی جداگانه آزمایش با 11 فاکتور و 3072 نمونه ، تأثیر گزینه «درخواستی» را بر کل هزینه های توزیع بررسی و تعیین شد که چه عواملی به طور قابل توجهی بر تصمیمات و عملکرد طراحی شبکه توزیع تأثیر می گذارند.</a:t>
            </a:r>
          </a:p>
          <a:p>
            <a:pPr algn="just" rtl="1"/>
            <a:r>
              <a:rPr lang="fa-IR" sz="2200" dirty="0">
                <a:cs typeface="B Nazanin" panose="00000400000000000000" pitchFamily="2" charset="-78"/>
              </a:rPr>
              <a:t>نتایج مدل بهینه سازی نشان می دهد که شبكه توزيع شامل گزینه جایگزین درخواستی ، به طور متوسط 4٪ از هزینه های توزیع می کاهد. گزینه درخواستی بدون هزینه های نصب ثابت ، راه اندازي امکانات متعدد را امکان پذیر می کند و استفاده از ظرفیت توزیع خودکار و </a:t>
            </a:r>
            <a:r>
              <a:rPr lang="en-US" sz="2200" dirty="0">
                <a:cs typeface="B Nazanin" panose="00000400000000000000" pitchFamily="2" charset="-78"/>
              </a:rPr>
              <a:t>DC </a:t>
            </a:r>
            <a:r>
              <a:rPr lang="fa-IR" sz="2200" dirty="0">
                <a:cs typeface="B Nazanin" panose="00000400000000000000" pitchFamily="2" charset="-78"/>
              </a:rPr>
              <a:t> </a:t>
            </a:r>
            <a:r>
              <a:rPr lang="fa-IR" sz="2200" dirty="0" smtClean="0">
                <a:cs typeface="B Nazanin" panose="00000400000000000000" pitchFamily="2" charset="-78"/>
              </a:rPr>
              <a:t>های</a:t>
            </a:r>
            <a:r>
              <a:rPr lang="en-US" sz="2200" dirty="0">
                <a:cs typeface="B Nazanin" panose="00000400000000000000" pitchFamily="2" charset="-78"/>
              </a:rPr>
              <a:t> 3 </a:t>
            </a:r>
            <a:r>
              <a:rPr lang="en-US" sz="2200" dirty="0" smtClean="0">
                <a:cs typeface="B Nazanin" panose="00000400000000000000" pitchFamily="2" charset="-78"/>
              </a:rPr>
              <a:t>PL </a:t>
            </a:r>
            <a:r>
              <a:rPr lang="fa-IR" sz="2200" dirty="0" smtClean="0">
                <a:cs typeface="B Nazanin" panose="00000400000000000000" pitchFamily="2" charset="-78"/>
              </a:rPr>
              <a:t> </a:t>
            </a:r>
            <a:r>
              <a:rPr lang="en-US" sz="2200" dirty="0" smtClean="0">
                <a:cs typeface="B Nazanin" panose="00000400000000000000" pitchFamily="2" charset="-78"/>
              </a:rPr>
              <a:t>/ </a:t>
            </a:r>
            <a:r>
              <a:rPr lang="fa-IR" sz="2200" dirty="0">
                <a:cs typeface="B Nazanin" panose="00000400000000000000" pitchFamily="2" charset="-78"/>
              </a:rPr>
              <a:t>اجاره را افزایش می دهد كه منجر به کاهش قابل توجهی در کل هزینه های توزیع می شود. بنابراین ، شرکت هایی که دارای سیستم پیش بینی با دقت بالاتری هستند ، برای دستیابی به چنین کاهش هزینه هایی باید یک طراحی شبکه را با انبارهای درخواستی (علاوه بر </a:t>
            </a:r>
            <a:r>
              <a:rPr lang="en-US" sz="2200" dirty="0">
                <a:cs typeface="B Nazanin" panose="00000400000000000000" pitchFamily="2" charset="-78"/>
              </a:rPr>
              <a:t>3 PL</a:t>
            </a:r>
            <a:r>
              <a:rPr lang="fa-IR" sz="2200" dirty="0">
                <a:cs typeface="B Nazanin" panose="00000400000000000000" pitchFamily="2" charset="-78"/>
              </a:rPr>
              <a:t> </a:t>
            </a:r>
            <a:r>
              <a:rPr lang="fa-IR" sz="2200" dirty="0" smtClean="0">
                <a:cs typeface="B Nazanin" panose="00000400000000000000" pitchFamily="2" charset="-78"/>
              </a:rPr>
              <a:t>)</a:t>
            </a:r>
            <a:r>
              <a:rPr lang="en-US" sz="2200" dirty="0" smtClean="0">
                <a:cs typeface="B Nazanin" panose="00000400000000000000" pitchFamily="2" charset="-78"/>
              </a:rPr>
              <a:t> </a:t>
            </a:r>
            <a:r>
              <a:rPr lang="fa-IR" sz="2200" dirty="0">
                <a:cs typeface="B Nazanin" panose="00000400000000000000" pitchFamily="2" charset="-78"/>
              </a:rPr>
              <a:t>در نظر بگیرند.</a:t>
            </a:r>
            <a:endParaRPr lang="en-US" sz="22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024FA888-4270-4E5C-9F8A-99B45D033313}" type="slidenum">
              <a:rPr lang="en-US" smtClean="0"/>
              <a:t>47</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(1)</a:t>
            </a:r>
            <a:endParaRPr lang="en-US"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507088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48</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(2)</a:t>
            </a:r>
            <a:endParaRPr lang="en-US" sz="2000" b="1" dirty="0">
              <a:solidFill>
                <a:schemeClr val="bg1"/>
              </a:solidFill>
              <a:cs typeface="B Nazanin" panose="00000400000000000000" pitchFamily="2" charset="-78"/>
            </a:endParaRPr>
          </a:p>
        </p:txBody>
      </p:sp>
      <p:pic>
        <p:nvPicPr>
          <p:cNvPr id="6" name="Picture 5">
            <a:extLst>
              <a:ext uri="{FF2B5EF4-FFF2-40B4-BE49-F238E27FC236}">
                <a16:creationId xmlns:a16="http://schemas.microsoft.com/office/drawing/2014/main" id="{B84331E7-DB71-4AE3-B72C-04ADD5B7A1DF}"/>
              </a:ext>
            </a:extLst>
          </p:cNvPr>
          <p:cNvPicPr>
            <a:picLocks noChangeAspect="1"/>
          </p:cNvPicPr>
          <p:nvPr/>
        </p:nvPicPr>
        <p:blipFill rotWithShape="1">
          <a:blip r:embed="rId2"/>
          <a:srcRect t="19952" r="4374" b="46102"/>
          <a:stretch/>
        </p:blipFill>
        <p:spPr>
          <a:xfrm>
            <a:off x="2650111" y="397823"/>
            <a:ext cx="8017888" cy="1681294"/>
          </a:xfrm>
          <a:prstGeom prst="rect">
            <a:avLst/>
          </a:prstGeom>
        </p:spPr>
      </p:pic>
      <p:sp>
        <p:nvSpPr>
          <p:cNvPr id="3" name="Rectangle 2"/>
          <p:cNvSpPr/>
          <p:nvPr/>
        </p:nvSpPr>
        <p:spPr>
          <a:xfrm>
            <a:off x="1744670" y="2479227"/>
            <a:ext cx="9828770" cy="3908762"/>
          </a:xfrm>
          <a:prstGeom prst="rect">
            <a:avLst/>
          </a:prstGeom>
        </p:spPr>
        <p:txBody>
          <a:bodyPr wrap="square">
            <a:spAutoFit/>
          </a:bodyPr>
          <a:lstStyle/>
          <a:p>
            <a:pPr algn="ctr" rtl="1"/>
            <a:r>
              <a:rPr lang="fa-IR" sz="2000" dirty="0">
                <a:cs typeface="B Nazanin" panose="00000400000000000000" pitchFamily="2" charset="-78"/>
              </a:rPr>
              <a:t>برنامه ریزی اندازه انبار پویا با پیش بینی تقاضا و انعطاف پذیری قرارداد</a:t>
            </a:r>
          </a:p>
          <a:p>
            <a:pPr marL="342900" indent="-342900" algn="just" rtl="1">
              <a:lnSpc>
                <a:spcPct val="150000"/>
              </a:lnSpc>
              <a:buFont typeface="Arial" panose="020B0604020202020204" pitchFamily="34" charset="0"/>
              <a:buChar char="•"/>
            </a:pPr>
            <a:r>
              <a:rPr lang="fa-IR" sz="2000" dirty="0">
                <a:solidFill>
                  <a:srgbClr val="000000"/>
                </a:solidFill>
                <a:latin typeface="Cambria" panose="02040503050406030204" pitchFamily="18" charset="0"/>
                <a:ea typeface="Cambria" panose="02040503050406030204" pitchFamily="18" charset="0"/>
                <a:cs typeface="B Nazanin" panose="00000400000000000000" pitchFamily="2" charset="-78"/>
              </a:rPr>
              <a:t>در این مدل ، یک مدیر اندازه اسمی فضای انبار را برای اجاره قبل از شروع افق برنامه ریزی (تصمیم استراتژیک) اعلام می کند و مقدار سفارش و اندازه واقعی انبار را در طول افق (تصمیم عملیاتی) تعیین می کند. به طور خاص ، مدیر می تواند اندازه واقعی انبار را در یک محدوده مطابق با پیش بینی تقاضای به روز رسانی پویا در طول افق تنظیم کند ، که انعطاف پذیری قرارداد را منعکس می کند.</a:t>
            </a:r>
          </a:p>
          <a:p>
            <a:pPr marL="342900" indent="-342900" algn="just" rtl="1">
              <a:lnSpc>
                <a:spcPct val="150000"/>
              </a:lnSpc>
              <a:buFont typeface="Arial" panose="020B0604020202020204" pitchFamily="34" charset="0"/>
              <a:buChar char="•"/>
            </a:pPr>
            <a:r>
              <a:rPr lang="fa-IR" sz="2000" dirty="0">
                <a:solidFill>
                  <a:srgbClr val="000000"/>
                </a:solidFill>
                <a:latin typeface="Cambria" panose="02040503050406030204" pitchFamily="18" charset="0"/>
                <a:ea typeface="Cambria" panose="02040503050406030204" pitchFamily="18" charset="0"/>
                <a:cs typeface="B Nazanin" panose="00000400000000000000" pitchFamily="2" charset="-78"/>
              </a:rPr>
              <a:t>یک مطالعه موردی برای بررسی تعامل بین اطلاعات پیش بینی تقاضا و انعطاف پذیری قرارداد ارائه شده است. متوجه می شویم که با افزایش انعطاف پذیری قرارداد ، ارزش پیش بینی تقاضا می تواند افزایش یابد. با این حال ، مطالبات پیش بینی شده تر به معنای بالاتر بودن انعطاف پذیری قرارداد نیست.</a:t>
            </a:r>
          </a:p>
          <a:p>
            <a:pPr marL="342900" indent="-342900" algn="just" rtl="1">
              <a:buFont typeface="Arial" panose="020B0604020202020204" pitchFamily="34" charset="0"/>
              <a:buChar char="•"/>
            </a:pPr>
            <a:endParaRPr lang="en-US" sz="2000" b="1" dirty="0">
              <a:cs typeface="B Nazanin" panose="00000400000000000000" pitchFamily="2" charset="-78"/>
            </a:endParaRPr>
          </a:p>
        </p:txBody>
      </p:sp>
    </p:spTree>
    <p:extLst>
      <p:ext uri="{BB962C8B-B14F-4D97-AF65-F5344CB8AC3E}">
        <p14:creationId xmlns:p14="http://schemas.microsoft.com/office/powerpoint/2010/main" val="35206187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49</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(3)</a:t>
            </a:r>
            <a:endParaRPr lang="en-US" sz="2000" b="1" dirty="0">
              <a:solidFill>
                <a:schemeClr val="bg1"/>
              </a:solidFill>
              <a:cs typeface="B Nazanin" panose="00000400000000000000" pitchFamily="2" charset="-78"/>
            </a:endParaRPr>
          </a:p>
        </p:txBody>
      </p:sp>
      <p:sp>
        <p:nvSpPr>
          <p:cNvPr id="2" name="Content Placeholder 1"/>
          <p:cNvSpPr>
            <a:spLocks noGrp="1"/>
          </p:cNvSpPr>
          <p:nvPr>
            <p:ph idx="1"/>
          </p:nvPr>
        </p:nvSpPr>
        <p:spPr>
          <a:xfrm>
            <a:off x="2541432" y="5153562"/>
            <a:ext cx="7874642" cy="1309353"/>
          </a:xfrm>
        </p:spPr>
        <p:txBody>
          <a:bodyPr>
            <a:normAutofit/>
          </a:bodyPr>
          <a:lstStyle/>
          <a:p>
            <a:pPr marL="0" indent="0" algn="ctr" rtl="1">
              <a:buNone/>
            </a:pPr>
            <a:r>
              <a:rPr lang="fa-IR" sz="2400" dirty="0">
                <a:cs typeface="B Nazanin" panose="00000400000000000000" pitchFamily="2" charset="-78"/>
              </a:rPr>
              <a:t>فرمول بندی کارآمد برای مکان</a:t>
            </a:r>
            <a:r>
              <a:rPr lang="en-US" sz="2400" dirty="0">
                <a:cs typeface="B Nazanin" panose="00000400000000000000" pitchFamily="2" charset="-78"/>
              </a:rPr>
              <a:t> </a:t>
            </a:r>
            <a:r>
              <a:rPr lang="fa-IR" sz="2400" dirty="0">
                <a:cs typeface="B Nazanin" panose="00000400000000000000" pitchFamily="2" charset="-78"/>
              </a:rPr>
              <a:t>يابي پویاي انبار تحت هزینه حمل و نقل گسسته</a:t>
            </a:r>
          </a:p>
          <a:p>
            <a:pPr algn="r" rtl="1"/>
            <a:endParaRPr lang="en-US" sz="2400" dirty="0">
              <a:cs typeface="B Nazanin" panose="00000400000000000000" pitchFamily="2" charset="-78"/>
            </a:endParaRPr>
          </a:p>
        </p:txBody>
      </p:sp>
      <p:pic>
        <p:nvPicPr>
          <p:cNvPr id="3" name="Picture 2"/>
          <p:cNvPicPr>
            <a:picLocks noChangeAspect="1"/>
          </p:cNvPicPr>
          <p:nvPr/>
        </p:nvPicPr>
        <p:blipFill rotWithShape="1">
          <a:blip r:embed="rId2"/>
          <a:srcRect l="17929" t="19499" r="21789" b="20466"/>
          <a:stretch/>
        </p:blipFill>
        <p:spPr>
          <a:xfrm>
            <a:off x="2650112" y="397824"/>
            <a:ext cx="8017888" cy="4391697"/>
          </a:xfrm>
          <a:prstGeom prst="rect">
            <a:avLst/>
          </a:prstGeom>
        </p:spPr>
      </p:pic>
    </p:spTree>
    <p:extLst>
      <p:ext uri="{BB962C8B-B14F-4D97-AF65-F5344CB8AC3E}">
        <p14:creationId xmlns:p14="http://schemas.microsoft.com/office/powerpoint/2010/main" val="211784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234" y="137"/>
            <a:ext cx="7514035" cy="1752599"/>
          </a:xfrm>
        </p:spPr>
        <p:txBody>
          <a:bodyPr>
            <a:normAutofit/>
          </a:bodyPr>
          <a:lstStyle/>
          <a:p>
            <a:r>
              <a:rPr lang="fa-IR" sz="36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استراتژي هاي متداول شبكه توزيع و انبارداري</a:t>
            </a:r>
            <a:endParaRPr lang="en-US" sz="36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lstStyle/>
          <a:p>
            <a:pPr algn="r" rtl="1"/>
            <a:r>
              <a:rPr lang="en-US" b="1" dirty="0" smtClean="0">
                <a:solidFill>
                  <a:srgbClr val="000000"/>
                </a:solidFill>
                <a:latin typeface="Cambria" panose="02040503050406030204" pitchFamily="18" charset="0"/>
                <a:ea typeface="Cambria" panose="02040503050406030204" pitchFamily="18" charset="0"/>
              </a:rPr>
              <a:t>Startup–drop ship</a:t>
            </a:r>
            <a:endParaRPr lang="fa-IR" b="1" dirty="0" smtClean="0">
              <a:solidFill>
                <a:srgbClr val="000000"/>
              </a:solidFill>
              <a:latin typeface="Cambria" panose="02040503050406030204" pitchFamily="18" charset="0"/>
              <a:ea typeface="Cambria" panose="02040503050406030204" pitchFamily="18" charset="0"/>
            </a:endParaRPr>
          </a:p>
          <a:p>
            <a:pPr algn="r" rtl="1"/>
            <a:r>
              <a:rPr lang="en-US" b="1" dirty="0" smtClean="0">
                <a:solidFill>
                  <a:srgbClr val="000000"/>
                </a:solidFill>
                <a:latin typeface="Cambria" panose="02040503050406030204" pitchFamily="18" charset="0"/>
                <a:ea typeface="Cambria" panose="02040503050406030204" pitchFamily="18" charset="0"/>
              </a:rPr>
              <a:t>Self-owned network</a:t>
            </a:r>
            <a:endParaRPr lang="fa-IR" b="1" dirty="0" smtClean="0">
              <a:solidFill>
                <a:srgbClr val="000000"/>
              </a:solidFill>
              <a:latin typeface="Cambria" panose="02040503050406030204" pitchFamily="18" charset="0"/>
              <a:ea typeface="Cambria" panose="02040503050406030204" pitchFamily="18" charset="0"/>
            </a:endParaRPr>
          </a:p>
          <a:p>
            <a:pPr algn="r" rtl="1"/>
            <a:r>
              <a:rPr lang="en-US" b="1" dirty="0" smtClean="0">
                <a:solidFill>
                  <a:srgbClr val="000000"/>
                </a:solidFill>
                <a:latin typeface="Cambria" panose="02040503050406030204" pitchFamily="18" charset="0"/>
                <a:ea typeface="Cambria" panose="02040503050406030204" pitchFamily="18" charset="0"/>
              </a:rPr>
              <a:t>Network outsourced to 3PL</a:t>
            </a:r>
            <a:endParaRPr lang="fa-IR" b="1" dirty="0" smtClean="0">
              <a:solidFill>
                <a:srgbClr val="000000"/>
              </a:solidFill>
              <a:latin typeface="Cambria" panose="02040503050406030204" pitchFamily="18" charset="0"/>
              <a:ea typeface="Cambria" panose="02040503050406030204" pitchFamily="18" charset="0"/>
            </a:endParaRPr>
          </a:p>
          <a:p>
            <a:pPr algn="r" rtl="1"/>
            <a:r>
              <a:rPr lang="en-US" b="1" dirty="0" smtClean="0">
                <a:solidFill>
                  <a:srgbClr val="000000"/>
                </a:solidFill>
                <a:latin typeface="Cambria" panose="02040503050406030204" pitchFamily="18" charset="0"/>
                <a:ea typeface="Cambria" panose="02040503050406030204" pitchFamily="18" charset="0"/>
              </a:rPr>
              <a:t>Distribution outsourced completely</a:t>
            </a:r>
            <a:endParaRPr lang="en-US" dirty="0"/>
          </a:p>
        </p:txBody>
      </p:sp>
      <p:sp>
        <p:nvSpPr>
          <p:cNvPr id="5" name="Slide Number Placeholder 4"/>
          <p:cNvSpPr>
            <a:spLocks noGrp="1"/>
          </p:cNvSpPr>
          <p:nvPr>
            <p:ph type="sldNum" sz="quarter" idx="12"/>
          </p:nvPr>
        </p:nvSpPr>
        <p:spPr/>
        <p:txBody>
          <a:bodyPr/>
          <a:lstStyle/>
          <a:p>
            <a:fld id="{024FA888-4270-4E5C-9F8A-99B45D033313}" type="slidenum">
              <a:rPr lang="en-US" smtClean="0"/>
              <a:t>5</a:t>
            </a:fld>
            <a:endParaRPr lang="en-US"/>
          </a:p>
        </p:txBody>
      </p:sp>
    </p:spTree>
    <p:extLst>
      <p:ext uri="{BB962C8B-B14F-4D97-AF65-F5344CB8AC3E}">
        <p14:creationId xmlns:p14="http://schemas.microsoft.com/office/powerpoint/2010/main" val="115968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50</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(3)</a:t>
            </a:r>
            <a:endParaRPr lang="en-US" sz="2000" b="1" dirty="0">
              <a:solidFill>
                <a:schemeClr val="bg1"/>
              </a:solidFill>
              <a:cs typeface="B Nazanin" panose="00000400000000000000" pitchFamily="2" charset="-78"/>
            </a:endParaRPr>
          </a:p>
        </p:txBody>
      </p:sp>
      <p:sp>
        <p:nvSpPr>
          <p:cNvPr id="2" name="Content Placeholder 1"/>
          <p:cNvSpPr>
            <a:spLocks noGrp="1"/>
          </p:cNvSpPr>
          <p:nvPr>
            <p:ph idx="1"/>
          </p:nvPr>
        </p:nvSpPr>
        <p:spPr>
          <a:xfrm>
            <a:off x="1455314" y="760525"/>
            <a:ext cx="10047712" cy="5652707"/>
          </a:xfrm>
        </p:spPr>
        <p:txBody>
          <a:bodyPr>
            <a:normAutofit/>
          </a:bodyPr>
          <a:lstStyle/>
          <a:p>
            <a:pPr algn="just" rtl="1">
              <a:lnSpc>
                <a:spcPct val="150000"/>
              </a:lnSpc>
            </a:pP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یک مدل برنامه ریزی خطی با عدد صحیح مختلط برای تعیین تعداد بهینه ، مکان و ظرفیت انبارهای مورد نیاز برای پشتیبانی از پیش بینی بلند مدت با تقاضای فصلی ارائه شده است.</a:t>
            </a:r>
            <a:r>
              <a:rPr lang="en-US" sz="1900" dirty="0">
                <a:solidFill>
                  <a:srgbClr val="000000"/>
                </a:solidFill>
                <a:latin typeface="Cambria" panose="02040503050406030204" pitchFamily="18" charset="0"/>
                <a:ea typeface="Cambria" panose="02040503050406030204" pitchFamily="18" charset="0"/>
                <a:cs typeface="B Nazanin" panose="00000400000000000000" pitchFamily="2" charset="-78"/>
              </a:rPr>
              <a:t> </a:t>
            </a: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هزینه های حمل و نقل گسسته ، پیمانکاری انبار پویا و مدیریت ذخیره احتیاطی سه ویژگی بارز این مساله است.</a:t>
            </a:r>
          </a:p>
          <a:p>
            <a:pPr algn="just" rtl="1">
              <a:lnSpc>
                <a:spcPct val="150000"/>
              </a:lnSpc>
            </a:pP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چهار گزینه برای پرداخت هزینه های حمل و نقل گسسته با هم مقایسه می شوند کارآمدترین فرمول با استفاده از متغیرهای عدد صحیح به دست می آید تا تعداد واحدهای مورد استفاده در هر حالت حمل و نقل را به خود اختصاص دهد. محدودیت های سیاست های قراردادی برای اطمینان از استفاده از انبارها برای دوره های مداوم درنظرگرفته شده است.</a:t>
            </a:r>
          </a:p>
          <a:p>
            <a:pPr algn="just" rtl="1">
              <a:lnSpc>
                <a:spcPct val="150000"/>
              </a:lnSpc>
            </a:pP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ذخیره احتیاطی با اثر </a:t>
            </a:r>
            <a:r>
              <a:rPr lang="en-US" sz="1900" dirty="0">
                <a:solidFill>
                  <a:srgbClr val="000000"/>
                </a:solidFill>
                <a:latin typeface="Cambria" panose="02040503050406030204" pitchFamily="18" charset="0"/>
                <a:ea typeface="Cambria" panose="02040503050406030204" pitchFamily="18" charset="0"/>
                <a:cs typeface="B Nazanin" panose="00000400000000000000" pitchFamily="2" charset="-78"/>
              </a:rPr>
              <a:t>risk-pooling</a:t>
            </a: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 با استفاده از یک نمایش خطی در نظر گرفته شده است. برای حل مسائل در مقیاس بزرگ ، محدودیت های دقیق و فرمول های ساده پیشنهاد شده است. این فرمولاسیون </a:t>
            </a:r>
            <a:r>
              <a:rPr lang="fa-IR"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بر </a:t>
            </a: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اساس فرضیات تک منبع است و نتایج تقریباً </a:t>
            </a:r>
            <a:r>
              <a:rPr lang="fa-IR"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بهینه</a:t>
            </a:r>
            <a:r>
              <a:rPr lang="en-US"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 </a:t>
            </a:r>
            <a:r>
              <a:rPr lang="fa-IR"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را </a:t>
            </a: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با کاهش زیاد در زمان حل به دست می آورد.</a:t>
            </a:r>
          </a:p>
          <a:p>
            <a:pPr algn="just" rtl="1"/>
            <a:endParaRPr lang="en-US" dirty="0"/>
          </a:p>
        </p:txBody>
      </p:sp>
    </p:spTree>
    <p:extLst>
      <p:ext uri="{BB962C8B-B14F-4D97-AF65-F5344CB8AC3E}">
        <p14:creationId xmlns:p14="http://schemas.microsoft.com/office/powerpoint/2010/main" val="27751761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51</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(3)</a:t>
            </a:r>
            <a:endParaRPr lang="en-US" sz="2000" b="1" dirty="0">
              <a:solidFill>
                <a:schemeClr val="bg1"/>
              </a:solidFill>
              <a:cs typeface="B Nazanin" panose="00000400000000000000" pitchFamily="2" charset="-78"/>
            </a:endParaRPr>
          </a:p>
        </p:txBody>
      </p:sp>
      <p:sp>
        <p:nvSpPr>
          <p:cNvPr id="2" name="Content Placeholder 1"/>
          <p:cNvSpPr>
            <a:spLocks noGrp="1"/>
          </p:cNvSpPr>
          <p:nvPr>
            <p:ph idx="1"/>
          </p:nvPr>
        </p:nvSpPr>
        <p:spPr>
          <a:xfrm>
            <a:off x="1455314" y="579550"/>
            <a:ext cx="10148552" cy="5652707"/>
          </a:xfrm>
        </p:spPr>
        <p:txBody>
          <a:bodyPr>
            <a:normAutofit/>
          </a:bodyPr>
          <a:lstStyle/>
          <a:p>
            <a:pPr algn="just" rtl="1">
              <a:lnSpc>
                <a:spcPct val="150000"/>
              </a:lnSpc>
            </a:pP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1. همه كارخانه ها همه محصولات را تولید نمی کنند. خطوط مجاز (مسیرهای تأمین منبع برای هر محصول) در شبکه با مجموعه ای از ترکیبات امکان پذیر مبدا-مقصد-محصول تعریف شده است.</a:t>
            </a:r>
          </a:p>
          <a:p>
            <a:pPr algn="just" rtl="1">
              <a:lnSpc>
                <a:spcPct val="150000"/>
              </a:lnSpc>
            </a:pP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2. در هر پیوند (کارخانه-انبار ، انبار-انبار یا انبار-مشتری) ، چندین حالت حمل و نقل وجود دارد. هزینه حمل و نقل مبلغی گسسته است.</a:t>
            </a:r>
          </a:p>
          <a:p>
            <a:pPr algn="just" rtl="1">
              <a:lnSpc>
                <a:spcPct val="150000"/>
              </a:lnSpc>
            </a:pPr>
            <a:r>
              <a:rPr lang="fa-IR"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3</a:t>
            </a:r>
            <a:r>
              <a:rPr lang="en-US"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a:t>
            </a:r>
            <a:r>
              <a:rPr lang="fa-IR"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 </a:t>
            </a: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كارخانه ها مجاز به ارسال مستقیم کالا به مشتریان نیستند زیرا آنها فقط از پس حمل و نقل های بزرگ برمی آیند. تمام حمل و نقل در انبارها اتفاق می افتد.</a:t>
            </a:r>
          </a:p>
          <a:p>
            <a:pPr algn="just" rtl="1">
              <a:lnSpc>
                <a:spcPct val="150000"/>
              </a:lnSpc>
            </a:pPr>
            <a:r>
              <a:rPr lang="fa-IR"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4</a:t>
            </a:r>
            <a:r>
              <a:rPr lang="en-US"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a:t>
            </a:r>
            <a:r>
              <a:rPr lang="fa-IR"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 </a:t>
            </a: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نرخ تولید برای همه محصولات یکسان فرض شده است. </a:t>
            </a:r>
          </a:p>
          <a:p>
            <a:pPr algn="just" rtl="1">
              <a:lnSpc>
                <a:spcPct val="150000"/>
              </a:lnSpc>
            </a:pPr>
            <a:r>
              <a:rPr lang="fa-IR"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5</a:t>
            </a:r>
            <a:r>
              <a:rPr lang="en-US"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a:t>
            </a:r>
            <a:r>
              <a:rPr lang="fa-IR"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 </a:t>
            </a: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حالت حمل و نقل با ظرفیت واحد تعریف می شود. به عنوان مثال ، کامیون های 10 تنی ، کامیون های 15 تنی و کانتینرهای 20 تنی هر کدام حالت حمل و نقل متفاوتی در نظر گرفته می شوند. در تعداد واحدهای موجود محدودیتی وجود ندارد.</a:t>
            </a:r>
          </a:p>
          <a:p>
            <a:pPr algn="just" rtl="1">
              <a:lnSpc>
                <a:spcPct val="150000"/>
              </a:lnSpc>
            </a:pPr>
            <a:endParaRPr lang="en-US" dirty="0"/>
          </a:p>
        </p:txBody>
      </p:sp>
    </p:spTree>
    <p:extLst>
      <p:ext uri="{BB962C8B-B14F-4D97-AF65-F5344CB8AC3E}">
        <p14:creationId xmlns:p14="http://schemas.microsoft.com/office/powerpoint/2010/main" val="865028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52</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(3)</a:t>
            </a:r>
            <a:endParaRPr lang="en-US" sz="2000" b="1" dirty="0">
              <a:solidFill>
                <a:schemeClr val="bg1"/>
              </a:solidFill>
              <a:cs typeface="B Nazanin" panose="00000400000000000000" pitchFamily="2" charset="-78"/>
            </a:endParaRPr>
          </a:p>
        </p:txBody>
      </p:sp>
      <p:sp>
        <p:nvSpPr>
          <p:cNvPr id="2" name="Content Placeholder 1"/>
          <p:cNvSpPr>
            <a:spLocks noGrp="1"/>
          </p:cNvSpPr>
          <p:nvPr>
            <p:ph idx="1"/>
          </p:nvPr>
        </p:nvSpPr>
        <p:spPr>
          <a:xfrm>
            <a:off x="1390918" y="579550"/>
            <a:ext cx="10112107" cy="5652707"/>
          </a:xfrm>
        </p:spPr>
        <p:txBody>
          <a:bodyPr>
            <a:normAutofit/>
          </a:bodyPr>
          <a:lstStyle/>
          <a:p>
            <a:pPr algn="just" rtl="1">
              <a:lnSpc>
                <a:spcPct val="150000"/>
              </a:lnSpc>
            </a:pP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6. از آنجا که انبارها با شرکت های تدارکات شخص ثالث قرارداد دارند ، حداقل محدودیت های مدت قرارداد وجود دارد و در صورت فسخ قرارداد ، قبل از تمدید قرارداد حداقل دوره انتظار وجود دارد.</a:t>
            </a:r>
          </a:p>
          <a:p>
            <a:pPr algn="just" rtl="1">
              <a:lnSpc>
                <a:spcPct val="150000"/>
              </a:lnSpc>
            </a:pP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7. هزینه جریان موجودی با هزینه ورودی و خروجی به ازای هر واحد كالا تعیین می شود. وقتی مبلغ ورودی یا خروجی بیش از یک آستانه مشخص شده باشد ، باید جریمه ای را با پرداخت هزینه بیشتر برای مبلغ بیش از حد پرداخت شود.</a:t>
            </a:r>
          </a:p>
          <a:p>
            <a:pPr algn="just" rtl="1">
              <a:lnSpc>
                <a:spcPct val="150000"/>
              </a:lnSpc>
            </a:pPr>
            <a:r>
              <a:rPr lang="fa-IR"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8</a:t>
            </a:r>
            <a:r>
              <a:rPr lang="en-US"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a:t>
            </a:r>
            <a:r>
              <a:rPr lang="fa-IR" sz="1900" dirty="0" smtClean="0">
                <a:solidFill>
                  <a:srgbClr val="000000"/>
                </a:solidFill>
                <a:latin typeface="Cambria" panose="02040503050406030204" pitchFamily="18" charset="0"/>
                <a:ea typeface="Cambria" panose="02040503050406030204" pitchFamily="18" charset="0"/>
                <a:cs typeface="B Nazanin" panose="00000400000000000000" pitchFamily="2" charset="-78"/>
              </a:rPr>
              <a:t> </a:t>
            </a: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افق برنامه ریزی به دوره های گسسته ماهانه تقسیم می شود.</a:t>
            </a:r>
          </a:p>
          <a:p>
            <a:pPr algn="just" rtl="1">
              <a:lnSpc>
                <a:spcPct val="150000"/>
              </a:lnSpc>
            </a:pP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9. پیش بینی تقاضای ماهانه در دسترس است و با قطعيت فرض می شود.</a:t>
            </a:r>
          </a:p>
          <a:p>
            <a:pPr algn="just" rtl="1">
              <a:lnSpc>
                <a:spcPct val="150000"/>
              </a:lnSpc>
            </a:pPr>
            <a:r>
              <a:rPr lang="fa-IR" sz="1900" dirty="0">
                <a:solidFill>
                  <a:srgbClr val="000000"/>
                </a:solidFill>
                <a:latin typeface="Cambria" panose="02040503050406030204" pitchFamily="18" charset="0"/>
                <a:ea typeface="Cambria" panose="02040503050406030204" pitchFamily="18" charset="0"/>
                <a:cs typeface="B Nazanin" panose="00000400000000000000" pitchFamily="2" charset="-78"/>
              </a:rPr>
              <a:t>10. انبارها باید از میان مجموعه ای از مکان های بالقوه مشخص شده قبلی انتخاب شوند.</a:t>
            </a:r>
            <a:endParaRPr lang="en-US" dirty="0"/>
          </a:p>
        </p:txBody>
      </p:sp>
    </p:spTree>
    <p:extLst>
      <p:ext uri="{BB962C8B-B14F-4D97-AF65-F5344CB8AC3E}">
        <p14:creationId xmlns:p14="http://schemas.microsoft.com/office/powerpoint/2010/main" val="4372238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53</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(3)</a:t>
            </a:r>
            <a:endParaRPr lang="en-US" sz="2000" b="1" dirty="0">
              <a:solidFill>
                <a:schemeClr val="bg1"/>
              </a:solidFill>
              <a:cs typeface="B Nazanin" panose="00000400000000000000" pitchFamily="2" charset="-78"/>
            </a:endParaRPr>
          </a:p>
        </p:txBody>
      </p:sp>
      <p:pic>
        <p:nvPicPr>
          <p:cNvPr id="6" name="Picture 5"/>
          <p:cNvPicPr>
            <a:picLocks noChangeAspect="1"/>
          </p:cNvPicPr>
          <p:nvPr/>
        </p:nvPicPr>
        <p:blipFill rotWithShape="1">
          <a:blip r:embed="rId2"/>
          <a:srcRect l="20059" t="26303" r="28624" b="17317"/>
          <a:stretch/>
        </p:blipFill>
        <p:spPr>
          <a:xfrm>
            <a:off x="3060869" y="1457325"/>
            <a:ext cx="6677025" cy="4124325"/>
          </a:xfrm>
          <a:prstGeom prst="rect">
            <a:avLst/>
          </a:prstGeom>
        </p:spPr>
      </p:pic>
    </p:spTree>
    <p:extLst>
      <p:ext uri="{BB962C8B-B14F-4D97-AF65-F5344CB8AC3E}">
        <p14:creationId xmlns:p14="http://schemas.microsoft.com/office/powerpoint/2010/main" val="630329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54</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(3)</a:t>
            </a:r>
            <a:endParaRPr lang="en-US" sz="2000" b="1" dirty="0">
              <a:solidFill>
                <a:schemeClr val="bg1"/>
              </a:solidFill>
              <a:cs typeface="B Nazanin" panose="00000400000000000000" pitchFamily="2" charset="-78"/>
            </a:endParaRPr>
          </a:p>
        </p:txBody>
      </p:sp>
      <p:pic>
        <p:nvPicPr>
          <p:cNvPr id="8" name="Picture 7"/>
          <p:cNvPicPr>
            <a:picLocks noChangeAspect="1"/>
          </p:cNvPicPr>
          <p:nvPr/>
        </p:nvPicPr>
        <p:blipFill rotWithShape="1">
          <a:blip r:embed="rId2"/>
          <a:srcRect l="18009" t="17968" r="22841" b="37241"/>
          <a:stretch/>
        </p:blipFill>
        <p:spPr>
          <a:xfrm>
            <a:off x="1827713" y="1421559"/>
            <a:ext cx="9124145" cy="3884537"/>
          </a:xfrm>
          <a:prstGeom prst="rect">
            <a:avLst/>
          </a:prstGeom>
        </p:spPr>
      </p:pic>
    </p:spTree>
    <p:extLst>
      <p:ext uri="{BB962C8B-B14F-4D97-AF65-F5344CB8AC3E}">
        <p14:creationId xmlns:p14="http://schemas.microsoft.com/office/powerpoint/2010/main" val="4887824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55</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(4)</a:t>
            </a:r>
            <a:endParaRPr lang="en-US" sz="2000" b="1" dirty="0">
              <a:solidFill>
                <a:schemeClr val="bg1"/>
              </a:solidFill>
              <a:cs typeface="B Nazanin" panose="00000400000000000000" pitchFamily="2" charset="-78"/>
            </a:endParaRPr>
          </a:p>
        </p:txBody>
      </p:sp>
      <p:pic>
        <p:nvPicPr>
          <p:cNvPr id="6" name="Picture 5">
            <a:extLst>
              <a:ext uri="{FF2B5EF4-FFF2-40B4-BE49-F238E27FC236}">
                <a16:creationId xmlns:a16="http://schemas.microsoft.com/office/drawing/2014/main" id="{515B711E-FDB5-4B45-B7D5-6A4DEDA9E0DD}"/>
              </a:ext>
            </a:extLst>
          </p:cNvPr>
          <p:cNvPicPr>
            <a:picLocks noChangeAspect="1"/>
          </p:cNvPicPr>
          <p:nvPr/>
        </p:nvPicPr>
        <p:blipFill>
          <a:blip r:embed="rId2"/>
          <a:stretch>
            <a:fillRect/>
          </a:stretch>
        </p:blipFill>
        <p:spPr>
          <a:xfrm>
            <a:off x="2650112" y="397823"/>
            <a:ext cx="8017887" cy="4150814"/>
          </a:xfrm>
          <a:prstGeom prst="rect">
            <a:avLst/>
          </a:prstGeom>
        </p:spPr>
      </p:pic>
      <p:sp>
        <p:nvSpPr>
          <p:cNvPr id="3" name="Rectangle 2"/>
          <p:cNvSpPr/>
          <p:nvPr/>
        </p:nvSpPr>
        <p:spPr>
          <a:xfrm>
            <a:off x="3778591" y="5102089"/>
            <a:ext cx="4296462" cy="421654"/>
          </a:xfrm>
          <a:prstGeom prst="rect">
            <a:avLst/>
          </a:prstGeom>
        </p:spPr>
        <p:txBody>
          <a:bodyPr wrap="square">
            <a:spAutoFit/>
          </a:bodyPr>
          <a:lstStyle/>
          <a:p>
            <a:pPr algn="r" rtl="1">
              <a:lnSpc>
                <a:spcPct val="107000"/>
              </a:lnSpc>
              <a:spcAft>
                <a:spcPts val="800"/>
              </a:spcAft>
            </a:pPr>
            <a:r>
              <a:rPr lang="ar-SA" sz="2000" dirty="0">
                <a:latin typeface="Calibri" panose="020F0502020204030204" pitchFamily="34" charset="0"/>
                <a:ea typeface="Calibri" panose="020F0502020204030204" pitchFamily="34" charset="0"/>
                <a:cs typeface="B Nazanin" panose="00000400000000000000" pitchFamily="2" charset="-78"/>
              </a:rPr>
              <a:t>انبار انعطاف پذیر با </a:t>
            </a:r>
            <a:r>
              <a:rPr lang="fa-IR" sz="2000" dirty="0" smtClean="0">
                <a:latin typeface="Calibri" panose="020F0502020204030204" pitchFamily="34" charset="0"/>
                <a:ea typeface="Calibri" panose="020F0502020204030204" pitchFamily="34" charset="0"/>
                <a:cs typeface="B Nazanin" panose="00000400000000000000" pitchFamily="2" charset="-78"/>
              </a:rPr>
              <a:t>بكارگيري </a:t>
            </a:r>
            <a:r>
              <a:rPr lang="en-US" sz="2000" dirty="0" smtClean="0">
                <a:latin typeface="Calibri" panose="020F0502020204030204" pitchFamily="34" charset="0"/>
                <a:ea typeface="Calibri" panose="020F0502020204030204" pitchFamily="34" charset="0"/>
                <a:cs typeface="B Nazanin" panose="00000400000000000000" pitchFamily="2" charset="-78"/>
              </a:rPr>
              <a:t> </a:t>
            </a:r>
            <a:r>
              <a:rPr lang="en-US" sz="2000" dirty="0">
                <a:latin typeface="Calibri" panose="020F0502020204030204" pitchFamily="34" charset="0"/>
                <a:ea typeface="Calibri" panose="020F0502020204030204" pitchFamily="34" charset="0"/>
                <a:cs typeface="B Nazanin" panose="00000400000000000000" pitchFamily="2" charset="-78"/>
              </a:rPr>
              <a:t>RFID</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937449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56</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(4)</a:t>
            </a:r>
            <a:endParaRPr lang="en-US" sz="2000" b="1" dirty="0">
              <a:solidFill>
                <a:schemeClr val="bg1"/>
              </a:solidFill>
              <a:cs typeface="B Nazanin" panose="00000400000000000000" pitchFamily="2" charset="-78"/>
            </a:endParaRPr>
          </a:p>
        </p:txBody>
      </p:sp>
      <p:sp>
        <p:nvSpPr>
          <p:cNvPr id="6" name="Rectangle 5"/>
          <p:cNvSpPr/>
          <p:nvPr/>
        </p:nvSpPr>
        <p:spPr>
          <a:xfrm>
            <a:off x="1506828" y="1499286"/>
            <a:ext cx="9996197" cy="4708981"/>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fa-IR" sz="2000" dirty="0">
                <a:cs typeface="B Nazanin" panose="00000400000000000000" pitchFamily="2" charset="-78"/>
              </a:rPr>
              <a:t>یک محیط انبار هوشمند پیشنهاد داده شده است که در آن نه تنها اقلام موجودی بلکه قفسه ها توسط یک سیستم مبتنی بر </a:t>
            </a:r>
            <a:r>
              <a:rPr lang="en-US" sz="2000" dirty="0">
                <a:cs typeface="B Nazanin" panose="00000400000000000000" pitchFamily="2" charset="-78"/>
              </a:rPr>
              <a:t>RFID </a:t>
            </a:r>
            <a:r>
              <a:rPr lang="fa-IR" sz="2000" dirty="0">
                <a:cs typeface="B Nazanin" panose="00000400000000000000" pitchFamily="2" charset="-78"/>
              </a:rPr>
              <a:t>ردیابی می شوند. فعالیتهای عملیاتی و تنظیمات انبار به طور مداوم مورد بررسی قرار می گیرند تا </a:t>
            </a:r>
            <a:r>
              <a:rPr lang="fa-IR" sz="2000" dirty="0" smtClean="0">
                <a:cs typeface="B Nazanin" panose="00000400000000000000" pitchFamily="2" charset="-78"/>
              </a:rPr>
              <a:t>پاسخگويي در </a:t>
            </a:r>
            <a:r>
              <a:rPr lang="fa-IR" sz="2000" dirty="0">
                <a:cs typeface="B Nazanin" panose="00000400000000000000" pitchFamily="2" charset="-78"/>
              </a:rPr>
              <a:t>زمان واقعی را تسهیل کنند.</a:t>
            </a:r>
          </a:p>
          <a:p>
            <a:pPr marL="285750" indent="-285750" algn="just" rtl="1">
              <a:lnSpc>
                <a:spcPct val="150000"/>
              </a:lnSpc>
              <a:buFont typeface="Arial" panose="020B0604020202020204" pitchFamily="34" charset="0"/>
              <a:buChar char="•"/>
            </a:pPr>
            <a:r>
              <a:rPr lang="fa-IR" sz="2000" dirty="0">
                <a:cs typeface="B Nazanin" panose="00000400000000000000" pitchFamily="2" charset="-78"/>
              </a:rPr>
              <a:t>پویایی های یک سناریوی انبار انعطاف پذیر مورد مطالعه قرار گرفته است که در آن اقلام از هر نوع می توانند در هر محلی داخل انبار قرار بگیرند. بر خلاف مدل های موجود ، محدودیت مکان و محل و همچنین محدودیت ظرفیت ثابت انبار بصورت تجدید دوره ای وجود ندارد.</a:t>
            </a:r>
          </a:p>
          <a:p>
            <a:pPr marL="285750" indent="-285750" algn="just" rtl="1">
              <a:lnSpc>
                <a:spcPct val="150000"/>
              </a:lnSpc>
              <a:buFont typeface="Arial" panose="020B0604020202020204" pitchFamily="34" charset="0"/>
              <a:buChar char="•"/>
            </a:pPr>
            <a:r>
              <a:rPr lang="fa-IR" sz="2000" dirty="0">
                <a:cs typeface="B Nazanin" panose="00000400000000000000" pitchFamily="2" charset="-78"/>
              </a:rPr>
              <a:t>تصمیمات پویا در مورد مکان و ظرفیت محلی بر اساس حالت تقاضای تصادفی مارکوویا گرفته می شود.در اینجا محدودیت های پردازش و مسیریابی بهینه شده و عملکرد این نوع ذخیره سازی انعطاف پذیر و پشتیبانی تصمیم گیری در زمان واقعی با مدل های کلاسیک از طریق چندین سطح مقایسه می شود.</a:t>
            </a:r>
          </a:p>
          <a:p>
            <a:pPr lvl="0" algn="just" rtl="1">
              <a:lnSpc>
                <a:spcPct val="150000"/>
              </a:lnSpc>
            </a:pPr>
            <a:r>
              <a:rPr lang="fa-IR" sz="2000" dirty="0">
                <a:cs typeface="B Nazanin" panose="00000400000000000000" pitchFamily="2" charset="-78"/>
              </a:rPr>
              <a:t> </a:t>
            </a:r>
          </a:p>
        </p:txBody>
      </p:sp>
    </p:spTree>
    <p:extLst>
      <p:ext uri="{BB962C8B-B14F-4D97-AF65-F5344CB8AC3E}">
        <p14:creationId xmlns:p14="http://schemas.microsoft.com/office/powerpoint/2010/main" val="1235644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57</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(4)</a:t>
            </a:r>
            <a:endParaRPr lang="en-US" sz="2000" b="1" dirty="0">
              <a:solidFill>
                <a:schemeClr val="bg1"/>
              </a:solidFill>
              <a:cs typeface="B Nazanin" panose="00000400000000000000" pitchFamily="2" charset="-78"/>
            </a:endParaRPr>
          </a:p>
        </p:txBody>
      </p:sp>
      <p:sp>
        <p:nvSpPr>
          <p:cNvPr id="6" name="Rectangle 5"/>
          <p:cNvSpPr/>
          <p:nvPr/>
        </p:nvSpPr>
        <p:spPr>
          <a:xfrm>
            <a:off x="1506828" y="2181867"/>
            <a:ext cx="9996197" cy="2862322"/>
          </a:xfrm>
          <a:prstGeom prst="rect">
            <a:avLst/>
          </a:prstGeom>
        </p:spPr>
        <p:txBody>
          <a:bodyPr wrap="square">
            <a:spAutoFit/>
          </a:bodyPr>
          <a:lstStyle/>
          <a:p>
            <a:pPr lvl="0" algn="just" rtl="1">
              <a:lnSpc>
                <a:spcPct val="150000"/>
              </a:lnSpc>
            </a:pPr>
            <a:r>
              <a:rPr lang="fa-IR" sz="2000" dirty="0">
                <a:cs typeface="B Nazanin" panose="00000400000000000000" pitchFamily="2" charset="-78"/>
              </a:rPr>
              <a:t> نتایج </a:t>
            </a:r>
            <a:r>
              <a:rPr lang="fa-IR" sz="2000" dirty="0" smtClean="0">
                <a:cs typeface="B Nazanin" panose="00000400000000000000" pitchFamily="2" charset="-78"/>
              </a:rPr>
              <a:t>:</a:t>
            </a:r>
          </a:p>
          <a:p>
            <a:pPr lvl="0" algn="just" rtl="1">
              <a:lnSpc>
                <a:spcPct val="150000"/>
              </a:lnSpc>
            </a:pPr>
            <a:endParaRPr lang="fa-IR" sz="2000" dirty="0">
              <a:cs typeface="B Nazanin" panose="00000400000000000000" pitchFamily="2" charset="-78"/>
            </a:endParaRPr>
          </a:p>
          <a:p>
            <a:pPr lvl="0" algn="just" rtl="1">
              <a:lnSpc>
                <a:spcPct val="150000"/>
              </a:lnSpc>
            </a:pPr>
            <a:r>
              <a:rPr lang="fa-IR" sz="2000" dirty="0">
                <a:cs typeface="B Nazanin" panose="00000400000000000000" pitchFamily="2" charset="-78"/>
              </a:rPr>
              <a:t>(1) “</a:t>
            </a:r>
            <a:r>
              <a:rPr lang="en-US" sz="2000" dirty="0">
                <a:cs typeface="B Nazanin" panose="00000400000000000000" pitchFamily="2" charset="-78"/>
              </a:rPr>
              <a:t>Free pick n- drop</a:t>
            </a:r>
            <a:r>
              <a:rPr lang="fa-IR" sz="2000" dirty="0">
                <a:cs typeface="B Nazanin" panose="00000400000000000000" pitchFamily="2" charset="-78"/>
              </a:rPr>
              <a:t>" همراه با مکانیسم انبارداری روان ، هزینه سفر و موعد تحویل را برای تقاضای تک سفره کاهش می دهد ، </a:t>
            </a:r>
          </a:p>
          <a:p>
            <a:pPr lvl="0" algn="just" rtl="1">
              <a:lnSpc>
                <a:spcPct val="150000"/>
              </a:lnSpc>
            </a:pPr>
            <a:r>
              <a:rPr lang="fa-IR" sz="2000" dirty="0">
                <a:cs typeface="B Nazanin" panose="00000400000000000000" pitchFamily="2" charset="-78"/>
              </a:rPr>
              <a:t>(2) در چنین مجموعه هایی با ظرفیت های محلی ثابت ، محدودیت پایین تری برای عملکرد وجود دارد.</a:t>
            </a:r>
          </a:p>
          <a:p>
            <a:pPr lvl="0" algn="just" rtl="1">
              <a:lnSpc>
                <a:spcPct val="150000"/>
              </a:lnSpc>
            </a:pPr>
            <a:r>
              <a:rPr lang="fa-IR" sz="2000" dirty="0">
                <a:cs typeface="B Nazanin" panose="00000400000000000000" pitchFamily="2" charset="-78"/>
              </a:rPr>
              <a:t>(3) اگر ظرفیت موجودی و محل انبار با توجه به الگوهای واقعی تقاضا تنظیم شود ، عملکرد کلی بهبود پیدا خواهد کرد.</a:t>
            </a:r>
          </a:p>
        </p:txBody>
      </p:sp>
    </p:spTree>
    <p:extLst>
      <p:ext uri="{BB962C8B-B14F-4D97-AF65-F5344CB8AC3E}">
        <p14:creationId xmlns:p14="http://schemas.microsoft.com/office/powerpoint/2010/main" val="2176396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58</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a:t>
            </a:r>
            <a:r>
              <a:rPr lang="fa-IR" sz="2000" b="1" dirty="0" smtClean="0">
                <a:solidFill>
                  <a:schemeClr val="bg1"/>
                </a:solidFill>
                <a:cs typeface="B Nazanin" panose="00000400000000000000" pitchFamily="2" charset="-78"/>
              </a:rPr>
              <a:t>(5)</a:t>
            </a:r>
            <a:endParaRPr lang="en-US" sz="2000" b="1" dirty="0">
              <a:solidFill>
                <a:schemeClr val="bg1"/>
              </a:solidFill>
              <a:cs typeface="B Nazanin" panose="00000400000000000000" pitchFamily="2" charset="-78"/>
            </a:endParaRPr>
          </a:p>
        </p:txBody>
      </p:sp>
      <p:pic>
        <p:nvPicPr>
          <p:cNvPr id="2" name="Picture 1"/>
          <p:cNvPicPr>
            <a:picLocks noChangeAspect="1"/>
          </p:cNvPicPr>
          <p:nvPr/>
        </p:nvPicPr>
        <p:blipFill rotWithShape="1">
          <a:blip r:embed="rId2"/>
          <a:srcRect l="8030" t="22316" r="36638" b="51804"/>
          <a:stretch/>
        </p:blipFill>
        <p:spPr>
          <a:xfrm>
            <a:off x="2650113" y="397823"/>
            <a:ext cx="8017887" cy="2100678"/>
          </a:xfrm>
          <a:prstGeom prst="rect">
            <a:avLst/>
          </a:prstGeom>
        </p:spPr>
      </p:pic>
      <p:sp>
        <p:nvSpPr>
          <p:cNvPr id="3" name="Rectangle 2"/>
          <p:cNvSpPr/>
          <p:nvPr/>
        </p:nvSpPr>
        <p:spPr>
          <a:xfrm>
            <a:off x="1429556" y="2664786"/>
            <a:ext cx="10174310" cy="3477875"/>
          </a:xfrm>
          <a:prstGeom prst="rect">
            <a:avLst/>
          </a:prstGeom>
        </p:spPr>
        <p:txBody>
          <a:bodyPr wrap="square">
            <a:spAutoFit/>
          </a:bodyPr>
          <a:lstStyle/>
          <a:p>
            <a:pPr algn="ctr" rtl="1"/>
            <a:r>
              <a:rPr lang="fa-IR" sz="2000" dirty="0">
                <a:cs typeface="B Nazanin" panose="00000400000000000000" pitchFamily="2" charset="-78"/>
              </a:rPr>
              <a:t>رويكرد مجموعه اي از قابليت ها و امكانات اشتراكي در سيستم </a:t>
            </a:r>
            <a:r>
              <a:rPr lang="en-US" sz="2000" dirty="0">
                <a:cs typeface="B Nazanin" panose="00000400000000000000" pitchFamily="2" charset="-78"/>
              </a:rPr>
              <a:t> </a:t>
            </a:r>
            <a:r>
              <a:rPr lang="fa-IR" sz="2000" dirty="0" smtClean="0">
                <a:cs typeface="B Nazanin" panose="00000400000000000000" pitchFamily="2" charset="-78"/>
              </a:rPr>
              <a:t>توزيع</a:t>
            </a:r>
          </a:p>
          <a:p>
            <a:pPr algn="ctr" rtl="1"/>
            <a:endParaRPr lang="fa-IR" sz="2000" dirty="0">
              <a:cs typeface="B Nazanin" panose="00000400000000000000" pitchFamily="2" charset="-78"/>
            </a:endParaRPr>
          </a:p>
          <a:p>
            <a:pPr marL="342900" indent="-342900" algn="just" rtl="1">
              <a:buFont typeface="Arial" panose="020B0604020202020204" pitchFamily="34" charset="0"/>
              <a:buChar char="•"/>
            </a:pPr>
            <a:r>
              <a:rPr lang="fa-IR" sz="2000" dirty="0">
                <a:cs typeface="B Nazanin" panose="00000400000000000000" pitchFamily="2" charset="-78"/>
              </a:rPr>
              <a:t>تغییر مهم در چند سال اخیر این بوده است که هم مصرف کنندگان و هم مشاغل، تجارت الکترونیکی را به عنوان مکمل فروشگاه های خرده فروشی در نظر گرفته اند. این امر منجر به ظهورکانالهای توزیع پیچیده همه جانبه شده است .مصرف کنندگان و مشتریان تجاری همچنان انتظار دارند محصولات خود را سریع و با قیمت مناسب دریافت کنند ، اما این گزینه را دارند که از هر کانالی که ترجیح می دهند استفاده کنند. مشکلی که بسیاری از بنگاه ها با آن روبرو هستند این است که این کانالهای متفاوت اغلب به مجموعه ای از امکانات مختلف توزیع نیاز دارند. این امکانات توزیع مختلف می تواند گران ، مدیریت پیچیده یا هر دو باشد.</a:t>
            </a:r>
          </a:p>
          <a:p>
            <a:pPr marL="342900" indent="-342900" algn="just" rtl="1">
              <a:buFont typeface="Arial" panose="020B0604020202020204" pitchFamily="34" charset="0"/>
              <a:buChar char="•"/>
            </a:pPr>
            <a:r>
              <a:rPr lang="fa-IR" sz="2000" dirty="0">
                <a:cs typeface="B Nazanin" panose="00000400000000000000" pitchFamily="2" charset="-78"/>
              </a:rPr>
              <a:t> ما پیشنهاد می کنیم که بنگاه ها با استفاده از اقتصاد اشتراکی برای تکمیل شبکه توزیع خود با انبارهای مشترک ، استراتژی های همه جانبه را دنبال كنند.در این مقاله ، تحولات اخیر در استفاده از انبارداری مشترک و درخواستي و اینکه چگونه می تواند بر توزیع در آینده تأثیر بگذارد </a:t>
            </a:r>
            <a:r>
              <a:rPr lang="fa-IR" sz="2000" dirty="0" smtClean="0">
                <a:cs typeface="B Nazanin" panose="00000400000000000000" pitchFamily="2" charset="-78"/>
              </a:rPr>
              <a:t>،بررسی </a:t>
            </a:r>
            <a:r>
              <a:rPr lang="fa-IR" sz="2000" dirty="0">
                <a:cs typeface="B Nazanin" panose="00000400000000000000" pitchFamily="2" charset="-78"/>
              </a:rPr>
              <a:t>می شود.</a:t>
            </a:r>
            <a:endParaRPr lang="en-US" sz="2000" dirty="0">
              <a:cs typeface="B Nazanin" panose="00000400000000000000" pitchFamily="2" charset="-78"/>
            </a:endParaRPr>
          </a:p>
        </p:txBody>
      </p:sp>
    </p:spTree>
    <p:extLst>
      <p:ext uri="{BB962C8B-B14F-4D97-AF65-F5344CB8AC3E}">
        <p14:creationId xmlns:p14="http://schemas.microsoft.com/office/powerpoint/2010/main" val="31494187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59</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a:t>
            </a:r>
            <a:r>
              <a:rPr lang="fa-IR" sz="2000" b="1" dirty="0" smtClean="0">
                <a:solidFill>
                  <a:schemeClr val="bg1"/>
                </a:solidFill>
                <a:cs typeface="B Nazanin" panose="00000400000000000000" pitchFamily="2" charset="-78"/>
              </a:rPr>
              <a:t>(5)</a:t>
            </a:r>
            <a:endParaRPr lang="en-US" sz="2000" b="1" dirty="0">
              <a:solidFill>
                <a:schemeClr val="bg1"/>
              </a:solidFill>
              <a:cs typeface="B Nazanin" panose="00000400000000000000" pitchFamily="2" charset="-78"/>
            </a:endParaRPr>
          </a:p>
        </p:txBody>
      </p:sp>
      <p:sp>
        <p:nvSpPr>
          <p:cNvPr id="2" name="Rectangle 1"/>
          <p:cNvSpPr/>
          <p:nvPr/>
        </p:nvSpPr>
        <p:spPr>
          <a:xfrm>
            <a:off x="1493949" y="1016288"/>
            <a:ext cx="10264461" cy="5016758"/>
          </a:xfrm>
          <a:prstGeom prst="rect">
            <a:avLst/>
          </a:prstGeom>
        </p:spPr>
        <p:txBody>
          <a:bodyPr wrap="square">
            <a:spAutoFit/>
          </a:bodyPr>
          <a:lstStyle/>
          <a:p>
            <a:pPr algn="just" rtl="1"/>
            <a:r>
              <a:rPr lang="fa-IR" sz="2000" dirty="0">
                <a:cs typeface="B Nazanin" panose="00000400000000000000" pitchFamily="2" charset="-78"/>
              </a:rPr>
              <a:t>وجوه تمايز سيستم توزيع اشتراكي و سنتي:</a:t>
            </a:r>
          </a:p>
          <a:p>
            <a:pPr marL="285750" indent="-285750" algn="just" rtl="1">
              <a:buFont typeface="Arial" panose="020B0604020202020204" pitchFamily="34" charset="0"/>
              <a:buChar char="•"/>
            </a:pPr>
            <a:r>
              <a:rPr lang="fa-IR" sz="2000" dirty="0">
                <a:cs typeface="B Nazanin" panose="00000400000000000000" pitchFamily="2" charset="-78"/>
              </a:rPr>
              <a:t> هزینه جستجو کمتر</a:t>
            </a:r>
          </a:p>
          <a:p>
            <a:pPr marL="285750" indent="-285750" algn="just" rtl="1">
              <a:buFont typeface="Arial" panose="020B0604020202020204" pitchFamily="34" charset="0"/>
              <a:buChar char="•"/>
            </a:pPr>
            <a:r>
              <a:rPr lang="fa-IR" sz="2000" dirty="0">
                <a:cs typeface="B Nazanin" panose="00000400000000000000" pitchFamily="2" charset="-78"/>
              </a:rPr>
              <a:t>ارسال سریعتر</a:t>
            </a:r>
          </a:p>
          <a:p>
            <a:pPr marL="285750" indent="-285750" algn="just" rtl="1">
              <a:buFont typeface="Arial" panose="020B0604020202020204" pitchFamily="34" charset="0"/>
              <a:buChar char="•"/>
            </a:pPr>
            <a:r>
              <a:rPr lang="fa-IR" sz="2000" dirty="0">
                <a:cs typeface="B Nazanin" panose="00000400000000000000" pitchFamily="2" charset="-78"/>
              </a:rPr>
              <a:t>هرينه كمتر نيروي كار و سرمابه</a:t>
            </a:r>
          </a:p>
          <a:p>
            <a:pPr marL="285750" indent="-285750" algn="just" rtl="1">
              <a:buFont typeface="Arial" panose="020B0604020202020204" pitchFamily="34" charset="0"/>
              <a:buChar char="•"/>
            </a:pPr>
            <a:r>
              <a:rPr lang="fa-IR" sz="2000" dirty="0">
                <a:cs typeface="B Nazanin" panose="00000400000000000000" pitchFamily="2" charset="-78"/>
              </a:rPr>
              <a:t>چابکی توزیع</a:t>
            </a:r>
          </a:p>
          <a:p>
            <a:pPr marL="285750" indent="-285750" algn="just" rtl="1">
              <a:buFont typeface="Arial" panose="020B0604020202020204" pitchFamily="34" charset="0"/>
              <a:buChar char="•"/>
            </a:pPr>
            <a:r>
              <a:rPr lang="fa-IR" sz="2000" dirty="0">
                <a:cs typeface="B Nazanin" panose="00000400000000000000" pitchFamily="2" charset="-78"/>
              </a:rPr>
              <a:t>تمركز به ظرفیت </a:t>
            </a:r>
          </a:p>
          <a:p>
            <a:pPr marL="285750" indent="-285750" algn="just" rtl="1">
              <a:buFont typeface="Arial" panose="020B0604020202020204" pitchFamily="34" charset="0"/>
              <a:buChar char="•"/>
            </a:pPr>
            <a:r>
              <a:rPr lang="fa-IR" sz="2000" dirty="0">
                <a:cs typeface="B Nazanin" panose="00000400000000000000" pitchFamily="2" charset="-78"/>
              </a:rPr>
              <a:t>پوشش جغرافیایی بیشتر</a:t>
            </a:r>
          </a:p>
          <a:p>
            <a:pPr algn="just" rtl="1"/>
            <a:endParaRPr lang="fa-IR" sz="2000" dirty="0"/>
          </a:p>
          <a:p>
            <a:pPr algn="just" rtl="1"/>
            <a:endParaRPr lang="fa-IR" sz="2000" dirty="0"/>
          </a:p>
          <a:p>
            <a:pPr algn="just" rtl="1"/>
            <a:r>
              <a:rPr lang="fa-IR" sz="2000" dirty="0">
                <a:cs typeface="B Nazanin" panose="00000400000000000000" pitchFamily="2" charset="-78"/>
              </a:rPr>
              <a:t>پیشنهاد 1: توزيع كننده هايي که گزینه های انبارداری مشترک را با سيستم موجود  ادغام می کنند ، از نظر سطح خدمات مشتری و / یا هزینه ، از عملکردی بهتر نسبت به سايرين برخوردار هستند.</a:t>
            </a:r>
          </a:p>
          <a:p>
            <a:pPr algn="just" rtl="1"/>
            <a:r>
              <a:rPr lang="fa-IR" sz="2000" dirty="0">
                <a:cs typeface="B Nazanin" panose="00000400000000000000" pitchFamily="2" charset="-78"/>
              </a:rPr>
              <a:t>پیشنهاد 2: سیستم های ذخیره سازی مشترک دسترسی حمل کنندگان را به مجموعه گسترده تری از گزینه های انبار فراهم می کند ، که به آنها امکان می دهد شبکه های توزیع خود را به صورت پویا از آنچه در گزینه های انبار اجاره ای یا تحت مالکیت سنتی است ، پیکربندی مجدد کنند.</a:t>
            </a:r>
          </a:p>
          <a:p>
            <a:pPr algn="just" rtl="1"/>
            <a:r>
              <a:rPr lang="fa-IR" sz="2000" dirty="0">
                <a:cs typeface="B Nazanin" panose="00000400000000000000" pitchFamily="2" charset="-78"/>
              </a:rPr>
              <a:t>پیشنهاد 3: شرکت ها با استفاده از راه حل های انبارداری مشترک در شبکه های توزیع موجود خود ، قادر به مدیریت کارآمدتر سبد متنوعی از محصولات از طریق چندین کانال توزیع خواهند بود.</a:t>
            </a:r>
            <a:endParaRPr lang="en-US" sz="2000" dirty="0">
              <a:cs typeface="B Nazanin" panose="00000400000000000000" pitchFamily="2" charset="-78"/>
            </a:endParaRPr>
          </a:p>
        </p:txBody>
      </p:sp>
    </p:spTree>
    <p:extLst>
      <p:ext uri="{BB962C8B-B14F-4D97-AF65-F5344CB8AC3E}">
        <p14:creationId xmlns:p14="http://schemas.microsoft.com/office/powerpoint/2010/main" val="108191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266" y="137"/>
            <a:ext cx="7514035" cy="1752599"/>
          </a:xfrm>
        </p:spPr>
        <p:txBody>
          <a:bodyPr>
            <a:normAutofit/>
          </a:bodyPr>
          <a:lstStyle/>
          <a:p>
            <a:r>
              <a:rPr lang="en-US" sz="36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Startup–drop ship</a:t>
            </a:r>
            <a:r>
              <a:rPr lang="fa-IR" sz="32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تحويل مستقيم       </a:t>
            </a:r>
            <a:endParaRPr lang="en-US" sz="3600"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1719221" y="2160227"/>
            <a:ext cx="9556124" cy="3706906"/>
          </a:xfrm>
        </p:spPr>
        <p:txBody>
          <a:bodyPr>
            <a:normAutofit/>
          </a:bodyPr>
          <a:lstStyle/>
          <a:p>
            <a:pPr marL="0" indent="0" algn="just" rtl="1">
              <a:lnSpc>
                <a:spcPct val="150000"/>
              </a:lnSpc>
              <a:buNone/>
            </a:pPr>
            <a:r>
              <a:rPr lang="en-US" sz="2400" dirty="0">
                <a:cs typeface="B Nazanin" panose="00000400000000000000" pitchFamily="2" charset="-78"/>
              </a:rPr>
              <a:t> drop shipping </a:t>
            </a:r>
            <a:r>
              <a:rPr lang="fa-IR" sz="2400" dirty="0">
                <a:cs typeface="B Nazanin" panose="00000400000000000000" pitchFamily="2" charset="-78"/>
              </a:rPr>
              <a:t>نوعی سبک و روش در تامین کالاست که در آن خرده فروشان جنس را در انبار نگه نمی دارند و در عوض بعد از ثبت و خرید یک سفارش در سایت؛ جزئیات مربوط به آن سفارش را به تولید کننده اصلی و یا یک عمده فروش(صاحب انبار) فرستاده و سپس، تامین کننده کالای موردنظر را به طور مستقیم برای مشتری ارسال می کند.</a:t>
            </a: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6</a:t>
            </a:fld>
            <a:endParaRPr lang="en-US"/>
          </a:p>
        </p:txBody>
      </p:sp>
    </p:spTree>
    <p:extLst>
      <p:ext uri="{BB962C8B-B14F-4D97-AF65-F5344CB8AC3E}">
        <p14:creationId xmlns:p14="http://schemas.microsoft.com/office/powerpoint/2010/main" val="3429360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60</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a:t>
            </a:r>
            <a:r>
              <a:rPr lang="fa-IR" sz="2000" b="1" dirty="0" smtClean="0">
                <a:solidFill>
                  <a:schemeClr val="bg1"/>
                </a:solidFill>
                <a:cs typeface="B Nazanin" panose="00000400000000000000" pitchFamily="2" charset="-78"/>
              </a:rPr>
              <a:t>(5)</a:t>
            </a:r>
            <a:endParaRPr lang="en-US" sz="2000" b="1" dirty="0">
              <a:solidFill>
                <a:schemeClr val="bg1"/>
              </a:solidFill>
              <a:cs typeface="B Nazanin" panose="00000400000000000000" pitchFamily="2" charset="-78"/>
            </a:endParaRPr>
          </a:p>
        </p:txBody>
      </p:sp>
      <p:sp>
        <p:nvSpPr>
          <p:cNvPr id="2" name="Rectangle 1"/>
          <p:cNvSpPr/>
          <p:nvPr/>
        </p:nvSpPr>
        <p:spPr>
          <a:xfrm>
            <a:off x="1210614" y="1573848"/>
            <a:ext cx="10406129" cy="4093428"/>
          </a:xfrm>
          <a:prstGeom prst="rect">
            <a:avLst/>
          </a:prstGeom>
        </p:spPr>
        <p:txBody>
          <a:bodyPr wrap="square">
            <a:spAutoFit/>
          </a:bodyPr>
          <a:lstStyle/>
          <a:p>
            <a:pPr algn="just" rtl="1"/>
            <a:r>
              <a:rPr lang="fa-IR" sz="2000" dirty="0">
                <a:cs typeface="B Nazanin" panose="00000400000000000000" pitchFamily="2" charset="-78"/>
              </a:rPr>
              <a:t>نكات و نتايج:</a:t>
            </a:r>
          </a:p>
          <a:p>
            <a:pPr algn="just" rtl="1"/>
            <a:endParaRPr lang="fa-IR" sz="2000" dirty="0">
              <a:cs typeface="B Nazanin" panose="00000400000000000000" pitchFamily="2" charset="-78"/>
            </a:endParaRPr>
          </a:p>
          <a:p>
            <a:pPr marL="342900" indent="-342900" algn="just" rtl="1">
              <a:buFont typeface="Arial" panose="020B0604020202020204" pitchFamily="34" charset="0"/>
              <a:buChar char="•"/>
            </a:pPr>
            <a:r>
              <a:rPr lang="fa-IR" sz="2000" dirty="0">
                <a:cs typeface="B Nazanin" panose="00000400000000000000" pitchFamily="2" charset="-78"/>
              </a:rPr>
              <a:t>افزایش هزینه های تحویل کالا ، انتظارات خدمات مشتری و افزایش تجارت الکترونیکی ، تحویل کالا را سخت و گران کرده است. </a:t>
            </a:r>
          </a:p>
          <a:p>
            <a:pPr marL="342900" indent="-342900" algn="just" rtl="1">
              <a:buFont typeface="Arial" panose="020B0604020202020204" pitchFamily="34" charset="0"/>
              <a:buChar char="•"/>
            </a:pPr>
            <a:r>
              <a:rPr lang="fa-IR" sz="2000" dirty="0">
                <a:cs typeface="B Nazanin" panose="00000400000000000000" pitchFamily="2" charset="-78"/>
              </a:rPr>
              <a:t>مشتریان انتظار خدمات بسیار بالایی را دارند.</a:t>
            </a:r>
          </a:p>
          <a:p>
            <a:pPr marL="342900" indent="-342900" algn="just" rtl="1">
              <a:buFont typeface="Arial" panose="020B0604020202020204" pitchFamily="34" charset="0"/>
              <a:buChar char="•"/>
            </a:pPr>
            <a:r>
              <a:rPr lang="fa-IR" sz="2000" dirty="0">
                <a:cs typeface="B Nazanin" panose="00000400000000000000" pitchFamily="2" charset="-78"/>
              </a:rPr>
              <a:t>بسیاری از بنگاه ها مجبورند تعداد تسهیلات خود را افزایش دهند و امکانات را به نزدیکتر مصرف کنندگان به مناطق متراکم که هزینه های ذخیره سازی بیشتر است انتقال دهند.</a:t>
            </a:r>
          </a:p>
          <a:p>
            <a:pPr marL="342900" indent="-342900" algn="just" rtl="1">
              <a:buFont typeface="Arial" panose="020B0604020202020204" pitchFamily="34" charset="0"/>
              <a:buChar char="•"/>
            </a:pPr>
            <a:r>
              <a:rPr lang="fa-IR" sz="2000" dirty="0">
                <a:cs typeface="B Nazanin" panose="00000400000000000000" pitchFamily="2" charset="-78"/>
              </a:rPr>
              <a:t>هزینه انتقال موجودی کالا به نزدیک مصرف کننده بیشتر از نگهداری آن در انبار متمرکز است ، شرکت ها به دنبال صرفه جويي در شبکه های توزیع خود هستند .</a:t>
            </a:r>
          </a:p>
          <a:p>
            <a:pPr algn="just" rtl="1"/>
            <a:r>
              <a:rPr lang="fa-IR" sz="2000" dirty="0">
                <a:cs typeface="B Nazanin" panose="00000400000000000000" pitchFamily="2" charset="-78"/>
              </a:rPr>
              <a:t>با توجه به این شرایط ، بعید است شرکت ها با استفاده از یک نوع انبار موفق باشند. شرکتهایی که کالاهای مختلفی را به مقادیر مختلف در مقادیر مختلف تحویل می دهند ، می توانند از طریق روش هاي انعطاف پذیر با انواع مختلف انبارها خدمات ارائه دهند. </a:t>
            </a:r>
          </a:p>
          <a:p>
            <a:pPr algn="just" rtl="1"/>
            <a:r>
              <a:rPr lang="fa-IR" sz="2000" dirty="0">
                <a:cs typeface="B Nazanin" panose="00000400000000000000" pitchFamily="2" charset="-78"/>
              </a:rPr>
              <a:t>تغییر فصلی تقاضا ، همراه با تبلیغات متنوع، اتکا به یک نوع مرکز توزیع واحد را برای شرکت ها دشوار می کند. </a:t>
            </a:r>
          </a:p>
          <a:p>
            <a:pPr algn="just" rtl="1"/>
            <a:r>
              <a:rPr lang="fa-IR" sz="2000" dirty="0">
                <a:cs typeface="B Nazanin" panose="00000400000000000000" pitchFamily="2" charset="-78"/>
              </a:rPr>
              <a:t>سیستم های اشتراکی به شرکت ها امکان می دهد این کار را ارزان و برای مدت کوتاه تری نسبت به آنچه معمولاً توسط گزینه های اجاره سنتی یا مالکیت ارائه می شود ، انجام دهند.</a:t>
            </a:r>
            <a:endParaRPr lang="en-US" sz="2000" dirty="0">
              <a:cs typeface="B Nazanin" panose="00000400000000000000" pitchFamily="2" charset="-78"/>
            </a:endParaRPr>
          </a:p>
        </p:txBody>
      </p:sp>
    </p:spTree>
    <p:extLst>
      <p:ext uri="{BB962C8B-B14F-4D97-AF65-F5344CB8AC3E}">
        <p14:creationId xmlns:p14="http://schemas.microsoft.com/office/powerpoint/2010/main" val="41981633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61</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a:t>
            </a:r>
            <a:r>
              <a:rPr lang="fa-IR" sz="2000" b="1" dirty="0" smtClean="0">
                <a:solidFill>
                  <a:schemeClr val="bg1"/>
                </a:solidFill>
                <a:cs typeface="B Nazanin" panose="00000400000000000000" pitchFamily="2" charset="-78"/>
              </a:rPr>
              <a:t>(5)</a:t>
            </a:r>
            <a:endParaRPr lang="en-US" sz="2000" b="1" dirty="0">
              <a:solidFill>
                <a:schemeClr val="bg1"/>
              </a:solidFill>
              <a:cs typeface="B Nazanin" panose="00000400000000000000" pitchFamily="2" charset="-78"/>
            </a:endParaRPr>
          </a:p>
        </p:txBody>
      </p:sp>
      <p:sp>
        <p:nvSpPr>
          <p:cNvPr id="2" name="Rectangle 1"/>
          <p:cNvSpPr/>
          <p:nvPr/>
        </p:nvSpPr>
        <p:spPr>
          <a:xfrm>
            <a:off x="1506828" y="1638244"/>
            <a:ext cx="10099228" cy="3785652"/>
          </a:xfrm>
          <a:prstGeom prst="rect">
            <a:avLst/>
          </a:prstGeom>
        </p:spPr>
        <p:txBody>
          <a:bodyPr wrap="square">
            <a:spAutoFit/>
          </a:bodyPr>
          <a:lstStyle/>
          <a:p>
            <a:pPr marL="342900" indent="-342900" algn="just" rtl="1">
              <a:buFont typeface="Arial" panose="020B0604020202020204" pitchFamily="34" charset="0"/>
              <a:buChar char="•"/>
            </a:pPr>
            <a:r>
              <a:rPr lang="fa-IR" sz="2000" dirty="0">
                <a:cs typeface="B Nazanin" panose="00000400000000000000" pitchFamily="2" charset="-78"/>
              </a:rPr>
              <a:t>استفاده از اقتصاد اشتراکی به شرکت ها امکان می دهد از دارایی استفاده کنند و می تواند سرمایه گذاری كوچك در مناطق جدید و راه های کسب درآمد از ظرفیت اضافی را تسهیل کند. </a:t>
            </a:r>
            <a:endParaRPr lang="fa-IR" sz="2000" dirty="0" smtClean="0">
              <a:cs typeface="B Nazanin" panose="00000400000000000000" pitchFamily="2" charset="-78"/>
            </a:endParaRPr>
          </a:p>
          <a:p>
            <a:pPr algn="just" rtl="1"/>
            <a:endParaRPr lang="fa-IR" sz="2000" dirty="0">
              <a:cs typeface="B Nazanin" panose="00000400000000000000" pitchFamily="2" charset="-78"/>
            </a:endParaRPr>
          </a:p>
          <a:p>
            <a:pPr marL="342900" indent="-342900" algn="just" rtl="1">
              <a:buFont typeface="Arial" panose="020B0604020202020204" pitchFamily="34" charset="0"/>
              <a:buChar char="•"/>
            </a:pPr>
            <a:r>
              <a:rPr lang="fa-IR" sz="2000" dirty="0">
                <a:cs typeface="B Nazanin" panose="00000400000000000000" pitchFamily="2" charset="-78"/>
              </a:rPr>
              <a:t>امکانات می توانند به سرعت اضافه شوند و کل شبکه های توزیع می توانند به سرعت مستقر شوند و در صورت عدم نیاز دیگر بسته </a:t>
            </a:r>
            <a:r>
              <a:rPr lang="fa-IR" sz="2000" dirty="0" smtClean="0">
                <a:cs typeface="B Nazanin" panose="00000400000000000000" pitchFamily="2" charset="-78"/>
              </a:rPr>
              <a:t>شوند.</a:t>
            </a:r>
          </a:p>
          <a:p>
            <a:pPr algn="just" rtl="1"/>
            <a:endParaRPr lang="fa-IR" sz="2000" dirty="0">
              <a:cs typeface="B Nazanin" panose="00000400000000000000" pitchFamily="2" charset="-78"/>
            </a:endParaRPr>
          </a:p>
          <a:p>
            <a:pPr marL="342900" indent="-342900" algn="just" rtl="1">
              <a:buFont typeface="Arial" panose="020B0604020202020204" pitchFamily="34" charset="0"/>
              <a:buChar char="•"/>
            </a:pPr>
            <a:r>
              <a:rPr lang="fa-IR" sz="2000" dirty="0">
                <a:cs typeface="B Nazanin" panose="00000400000000000000" pitchFamily="2" charset="-78"/>
              </a:rPr>
              <a:t> شبکه های پویا از انواع مختلف امکانات می توانند توزیع انواع محصولات با ویژگی های مختلف را در خود جای دهند. محصول دارای حرکت سریع یا با محدودیت می تواند در مراکز توزیع پاپ آپ مشترک واقع در نزدیکی مصرف کننده نسبت به امکانات متمرکز بزرگ قرار گیرد</a:t>
            </a:r>
            <a:r>
              <a:rPr lang="fa-IR" sz="2000" dirty="0" smtClean="0">
                <a:cs typeface="B Nazanin" panose="00000400000000000000" pitchFamily="2" charset="-78"/>
              </a:rPr>
              <a:t>.</a:t>
            </a:r>
          </a:p>
          <a:p>
            <a:pPr algn="just" rtl="1"/>
            <a:endParaRPr lang="fa-IR" sz="2000" dirty="0">
              <a:cs typeface="B Nazanin" panose="00000400000000000000" pitchFamily="2" charset="-78"/>
            </a:endParaRPr>
          </a:p>
          <a:p>
            <a:pPr marL="342900" indent="-342900" algn="just" rtl="1">
              <a:buFont typeface="Arial" panose="020B0604020202020204" pitchFamily="34" charset="0"/>
              <a:buChar char="•"/>
            </a:pPr>
            <a:r>
              <a:rPr lang="fa-IR" sz="2000" dirty="0">
                <a:cs typeface="B Nazanin" panose="00000400000000000000" pitchFamily="2" charset="-78"/>
              </a:rPr>
              <a:t> موجودی انبوه و سنگین تری که مستقیماً به مصرف کنندگان ارسال نمی شود ، می تواند در شبکه های سنتی مراکز توزیع بزرگ نگهداری شود. </a:t>
            </a:r>
          </a:p>
        </p:txBody>
      </p:sp>
    </p:spTree>
    <p:extLst>
      <p:ext uri="{BB962C8B-B14F-4D97-AF65-F5344CB8AC3E}">
        <p14:creationId xmlns:p14="http://schemas.microsoft.com/office/powerpoint/2010/main" val="14395685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62</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a:t>
            </a:r>
            <a:r>
              <a:rPr lang="fa-IR" sz="2000" b="1" dirty="0" smtClean="0">
                <a:solidFill>
                  <a:schemeClr val="bg1"/>
                </a:solidFill>
                <a:cs typeface="B Nazanin" panose="00000400000000000000" pitchFamily="2" charset="-78"/>
              </a:rPr>
              <a:t>(6)</a:t>
            </a:r>
            <a:endParaRPr lang="en-US" sz="2000" b="1" dirty="0">
              <a:solidFill>
                <a:schemeClr val="bg1"/>
              </a:solidFill>
              <a:cs typeface="B Nazanin" panose="00000400000000000000" pitchFamily="2" charset="-78"/>
            </a:endParaRPr>
          </a:p>
        </p:txBody>
      </p:sp>
      <p:pic>
        <p:nvPicPr>
          <p:cNvPr id="3" name="Picture 2"/>
          <p:cNvPicPr>
            <a:picLocks noChangeAspect="1"/>
          </p:cNvPicPr>
          <p:nvPr/>
        </p:nvPicPr>
        <p:blipFill rotWithShape="1">
          <a:blip r:embed="rId2"/>
          <a:srcRect l="23638" t="21083" r="24397" b="43706"/>
          <a:stretch/>
        </p:blipFill>
        <p:spPr>
          <a:xfrm>
            <a:off x="2650112" y="397823"/>
            <a:ext cx="8017888" cy="2796556"/>
          </a:xfrm>
          <a:prstGeom prst="rect">
            <a:avLst/>
          </a:prstGeom>
        </p:spPr>
      </p:pic>
      <p:sp>
        <p:nvSpPr>
          <p:cNvPr id="7" name="Rectangle 6"/>
          <p:cNvSpPr/>
          <p:nvPr/>
        </p:nvSpPr>
        <p:spPr>
          <a:xfrm>
            <a:off x="1558344" y="3532032"/>
            <a:ext cx="9944681" cy="2700226"/>
          </a:xfrm>
          <a:prstGeom prst="rect">
            <a:avLst/>
          </a:prstGeom>
        </p:spPr>
        <p:txBody>
          <a:bodyPr wrap="square">
            <a:spAutoFit/>
          </a:bodyPr>
          <a:lstStyle/>
          <a:p>
            <a:pPr algn="just" rtl="1">
              <a:lnSpc>
                <a:spcPct val="107000"/>
              </a:lnSpc>
              <a:spcAft>
                <a:spcPts val="800"/>
              </a:spcAft>
            </a:pPr>
            <a:r>
              <a:rPr lang="ar-SA" sz="2000" dirty="0">
                <a:latin typeface="Calibri" panose="020F0502020204030204" pitchFamily="34" charset="0"/>
                <a:ea typeface="Calibri" panose="020F0502020204030204" pitchFamily="34" charset="0"/>
                <a:cs typeface="B Nazanin" panose="00000400000000000000" pitchFamily="2" charset="-78"/>
              </a:rPr>
              <a:t>بهینه سازی تخصیص رده محصول در چندین انبار برای به حداقل رساندن تقسیم سفارشات آنلاین سوپرمارکت </a:t>
            </a:r>
            <a:r>
              <a:rPr lang="ar-SA" sz="2000" dirty="0" smtClean="0">
                <a:latin typeface="Calibri" panose="020F0502020204030204" pitchFamily="34" charset="0"/>
                <a:ea typeface="Calibri" panose="020F0502020204030204" pitchFamily="34" charset="0"/>
                <a:cs typeface="B Nazanin" panose="00000400000000000000" pitchFamily="2" charset="-78"/>
              </a:rPr>
              <a:t>آنلاین</a:t>
            </a: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marL="285750" indent="-285750" algn="just" rtl="1">
              <a:buFont typeface="Arial" panose="020B0604020202020204" pitchFamily="34" charset="0"/>
              <a:buChar char="•"/>
            </a:pPr>
            <a:r>
              <a:rPr lang="ar-SA" sz="2000" dirty="0">
                <a:cs typeface="B Nazanin" panose="00000400000000000000" pitchFamily="2" charset="-78"/>
              </a:rPr>
              <a:t>در یک سوپرمارکت آنلاین ، افراد ممکن است برای </a:t>
            </a:r>
            <a:r>
              <a:rPr lang="ar-SA" sz="2000" dirty="0" smtClean="0">
                <a:cs typeface="B Nazanin" panose="00000400000000000000" pitchFamily="2" charset="-78"/>
              </a:rPr>
              <a:t>راحتی، </a:t>
            </a:r>
            <a:r>
              <a:rPr lang="ar-SA" sz="2000" dirty="0">
                <a:cs typeface="B Nazanin" panose="00000400000000000000" pitchFamily="2" charset="-78"/>
              </a:rPr>
              <a:t>چندین کالا را در یک سفارش واحد خریداری کنند. </a:t>
            </a:r>
            <a:endParaRPr lang="fa-IR" sz="2000" dirty="0" smtClean="0">
              <a:cs typeface="B Nazanin" panose="00000400000000000000" pitchFamily="2" charset="-78"/>
            </a:endParaRPr>
          </a:p>
          <a:p>
            <a:pPr marL="285750" indent="-285750" algn="just" rtl="1">
              <a:buFont typeface="Arial" panose="020B0604020202020204" pitchFamily="34" charset="0"/>
              <a:buChar char="•"/>
            </a:pPr>
            <a:r>
              <a:rPr lang="ar-SA" sz="2000" dirty="0" smtClean="0">
                <a:cs typeface="B Nazanin" panose="00000400000000000000" pitchFamily="2" charset="-78"/>
              </a:rPr>
              <a:t>سفارشات </a:t>
            </a:r>
            <a:r>
              <a:rPr lang="ar-SA" sz="2000" dirty="0">
                <a:cs typeface="B Nazanin" panose="00000400000000000000" pitchFamily="2" charset="-78"/>
              </a:rPr>
              <a:t>چند کالایی مشتری معمولاً باید به چندین محموله تقسیم شود زیرا ممکن است کالاهای سفارش داده شده در انبارهای مختلف ذخیره شود. نتایج تقسیم سفارش در هزینه حمل و نقل بالاتر است. </a:t>
            </a:r>
            <a:endParaRPr lang="fa-IR" sz="2000" dirty="0" smtClean="0">
              <a:cs typeface="B Nazanin" panose="00000400000000000000" pitchFamily="2" charset="-78"/>
            </a:endParaRPr>
          </a:p>
          <a:p>
            <a:pPr marL="285750" indent="-285750" algn="just" rtl="1">
              <a:buFont typeface="Arial" panose="020B0604020202020204" pitchFamily="34" charset="0"/>
              <a:buChar char="•"/>
            </a:pPr>
            <a:r>
              <a:rPr lang="ar-SA" sz="2000" dirty="0" smtClean="0">
                <a:cs typeface="B Nazanin" panose="00000400000000000000" pitchFamily="2" charset="-78"/>
              </a:rPr>
              <a:t>یکی </a:t>
            </a:r>
            <a:r>
              <a:rPr lang="ar-SA" sz="2000" dirty="0">
                <a:cs typeface="B Nazanin" panose="00000400000000000000" pitchFamily="2" charset="-78"/>
              </a:rPr>
              <a:t>از راه های کاهش تقسیم ، ذخیره </a:t>
            </a:r>
            <a:r>
              <a:rPr lang="ar-SA" sz="2000" dirty="0" smtClean="0">
                <a:cs typeface="B Nazanin" panose="00000400000000000000" pitchFamily="2" charset="-78"/>
              </a:rPr>
              <a:t>همه </a:t>
            </a:r>
            <a:r>
              <a:rPr lang="ar-SA" sz="2000" dirty="0">
                <a:cs typeface="B Nazanin" panose="00000400000000000000" pitchFamily="2" charset="-78"/>
              </a:rPr>
              <a:t>موارد در یک انبار است. با این وجود ، به دلیل حجم گسترده ای از اقلام فروخته شده توسط سوپرمارکت های آنلاین ، ساخت و راه اندازی چنین انباری دشوار است.</a:t>
            </a:r>
            <a:endParaRPr lang="en-US" sz="2000" dirty="0">
              <a:cs typeface="B Nazanin" panose="00000400000000000000" pitchFamily="2" charset="-78"/>
            </a:endParaRPr>
          </a:p>
          <a:p>
            <a:pPr marL="285750" indent="-285750" algn="just" rtl="1">
              <a:buFont typeface="Arial" panose="020B0604020202020204" pitchFamily="34" charset="0"/>
              <a:buChar char="•"/>
            </a:pPr>
            <a:r>
              <a:rPr lang="ar-SA" sz="2000" dirty="0">
                <a:cs typeface="B Nazanin" panose="00000400000000000000" pitchFamily="2" charset="-78"/>
              </a:rPr>
              <a:t>روش دیگر بهینه سازی تخصیص محصولات در انبارهای متعدد برای کاهش تقسیم سفارش است. </a:t>
            </a: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7186300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63</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a:t>
            </a:r>
            <a:r>
              <a:rPr lang="fa-IR" sz="2000" b="1" dirty="0" smtClean="0">
                <a:solidFill>
                  <a:schemeClr val="bg1"/>
                </a:solidFill>
                <a:cs typeface="B Nazanin" panose="00000400000000000000" pitchFamily="2" charset="-78"/>
              </a:rPr>
              <a:t>(6)</a:t>
            </a:r>
            <a:endParaRPr lang="en-US" sz="2000" b="1" dirty="0">
              <a:solidFill>
                <a:schemeClr val="bg1"/>
              </a:solidFill>
              <a:cs typeface="B Nazanin" panose="00000400000000000000" pitchFamily="2" charset="-78"/>
            </a:endParaRPr>
          </a:p>
        </p:txBody>
      </p:sp>
      <p:sp>
        <p:nvSpPr>
          <p:cNvPr id="7" name="Rectangle 6"/>
          <p:cNvSpPr/>
          <p:nvPr/>
        </p:nvSpPr>
        <p:spPr>
          <a:xfrm>
            <a:off x="1390918" y="1701295"/>
            <a:ext cx="10112107" cy="3785652"/>
          </a:xfrm>
          <a:prstGeom prst="rect">
            <a:avLst/>
          </a:prstGeom>
        </p:spPr>
        <p:txBody>
          <a:bodyPr wrap="square">
            <a:spAutoFit/>
          </a:bodyPr>
          <a:lstStyle/>
          <a:p>
            <a:pPr algn="just" rtl="1"/>
            <a:r>
              <a:rPr lang="fa-IR" sz="2000" dirty="0" smtClean="0">
                <a:cs typeface="B Nazanin" panose="00000400000000000000" pitchFamily="2" charset="-78"/>
              </a:rPr>
              <a:t>مفروضات</a:t>
            </a:r>
            <a:r>
              <a:rPr lang="en-US" sz="2000" dirty="0" smtClean="0">
                <a:cs typeface="B Nazanin" panose="00000400000000000000" pitchFamily="2" charset="-78"/>
              </a:rPr>
              <a:t>:</a:t>
            </a:r>
            <a:endParaRPr lang="fa-IR" sz="2000" dirty="0" smtClean="0">
              <a:cs typeface="B Nazanin" panose="00000400000000000000" pitchFamily="2" charset="-78"/>
            </a:endParaRPr>
          </a:p>
          <a:p>
            <a:pPr algn="just" rtl="1"/>
            <a:endParaRPr lang="fa-IR" sz="2000" dirty="0" smtClean="0">
              <a:cs typeface="B Nazanin" panose="00000400000000000000" pitchFamily="2" charset="-78"/>
            </a:endParaRPr>
          </a:p>
          <a:p>
            <a:pPr algn="just" rtl="1"/>
            <a:r>
              <a:rPr lang="ar-SA" sz="2000" dirty="0" smtClean="0">
                <a:cs typeface="B Nazanin" panose="00000400000000000000" pitchFamily="2" charset="-78"/>
              </a:rPr>
              <a:t>• محصولات</a:t>
            </a:r>
            <a:r>
              <a:rPr lang="fa-IR" sz="2000" dirty="0" smtClean="0">
                <a:cs typeface="B Nazanin" panose="00000400000000000000" pitchFamily="2" charset="-78"/>
              </a:rPr>
              <a:t> به شكل </a:t>
            </a:r>
            <a:r>
              <a:rPr lang="en-US" sz="2000" dirty="0" smtClean="0">
                <a:cs typeface="B Nazanin" panose="00000400000000000000" pitchFamily="2" charset="-78"/>
              </a:rPr>
              <a:t>SKU</a:t>
            </a:r>
            <a:r>
              <a:rPr lang="ar-SA" sz="2000" dirty="0" smtClean="0">
                <a:cs typeface="B Nazanin" panose="00000400000000000000" pitchFamily="2" charset="-78"/>
              </a:rPr>
              <a:t> </a:t>
            </a:r>
            <a:r>
              <a:rPr lang="ar-SA" sz="2000" dirty="0">
                <a:cs typeface="B Nazanin" panose="00000400000000000000" pitchFamily="2" charset="-78"/>
              </a:rPr>
              <a:t>شناسایی می شوند اما براساس دسته بندی سازمان می یابند.</a:t>
            </a:r>
            <a:endParaRPr lang="en-US" sz="2000" dirty="0">
              <a:cs typeface="B Nazanin" panose="00000400000000000000" pitchFamily="2" charset="-78"/>
            </a:endParaRPr>
          </a:p>
          <a:p>
            <a:pPr algn="just" rtl="1"/>
            <a:r>
              <a:rPr lang="ar-SA" sz="2000" dirty="0">
                <a:cs typeface="B Nazanin" panose="00000400000000000000" pitchFamily="2" charset="-78"/>
              </a:rPr>
              <a:t>• تمام محصولات متعلق به یک گروه در یک انبار واحد ذخیره می شوند ، این بدان معنی است که در چندین انبار </a:t>
            </a:r>
            <a:r>
              <a:rPr lang="ar-SA" sz="2000" dirty="0" smtClean="0">
                <a:cs typeface="B Nazanin" panose="00000400000000000000" pitchFamily="2" charset="-78"/>
              </a:rPr>
              <a:t>دسته ها</a:t>
            </a:r>
            <a:r>
              <a:rPr lang="fa-IR" sz="2000" dirty="0" smtClean="0">
                <a:cs typeface="B Nazanin" panose="00000400000000000000" pitchFamily="2" charset="-78"/>
              </a:rPr>
              <a:t>ي مشابه</a:t>
            </a:r>
            <a:r>
              <a:rPr lang="ar-SA" sz="2000" dirty="0" smtClean="0">
                <a:cs typeface="B Nazanin" panose="00000400000000000000" pitchFamily="2" charset="-78"/>
              </a:rPr>
              <a:t> </a:t>
            </a:r>
            <a:r>
              <a:rPr lang="ar-SA" sz="2000" dirty="0">
                <a:cs typeface="B Nazanin" panose="00000400000000000000" pitchFamily="2" charset="-78"/>
              </a:rPr>
              <a:t>وجود ندارد. </a:t>
            </a:r>
            <a:r>
              <a:rPr lang="ar-SA" sz="2000" dirty="0" smtClean="0">
                <a:cs typeface="B Nazanin" panose="00000400000000000000" pitchFamily="2" charset="-78"/>
              </a:rPr>
              <a:t>این</a:t>
            </a:r>
            <a:r>
              <a:rPr lang="fa-IR" sz="2000" dirty="0" smtClean="0">
                <a:cs typeface="B Nazanin" panose="00000400000000000000" pitchFamily="2" charset="-78"/>
              </a:rPr>
              <a:t> موضوع</a:t>
            </a:r>
            <a:r>
              <a:rPr lang="ar-SA" sz="2000" dirty="0" smtClean="0">
                <a:cs typeface="B Nazanin" panose="00000400000000000000" pitchFamily="2" charset="-78"/>
              </a:rPr>
              <a:t> </a:t>
            </a:r>
            <a:r>
              <a:rPr lang="ar-SA" sz="2000" dirty="0">
                <a:cs typeface="B Nazanin" panose="00000400000000000000" pitchFamily="2" charset="-78"/>
              </a:rPr>
              <a:t>برای مدیریت انبار و ذخیره سازی محصولات با نیازهای مختلف ذخیره سازی (مانند اندازه قفسه) مناسب است. </a:t>
            </a:r>
            <a:endParaRPr lang="fa-IR" sz="2000" dirty="0" smtClean="0">
              <a:cs typeface="B Nazanin" panose="00000400000000000000" pitchFamily="2" charset="-78"/>
            </a:endParaRPr>
          </a:p>
          <a:p>
            <a:pPr algn="just" rtl="1"/>
            <a:r>
              <a:rPr lang="ar-SA" sz="2000" dirty="0" smtClean="0">
                <a:cs typeface="B Nazanin" panose="00000400000000000000" pitchFamily="2" charset="-78"/>
              </a:rPr>
              <a:t>• </a:t>
            </a:r>
            <a:r>
              <a:rPr lang="ar-SA" sz="2000" dirty="0">
                <a:cs typeface="B Nazanin" panose="00000400000000000000" pitchFamily="2" charset="-78"/>
              </a:rPr>
              <a:t>برای هر انبار محدودیت ظرفیت وجود دارد. هیچ انباری به اندازه کافی بزرگ نیست که بتواند همه محصولات را در خود جای دهد </a:t>
            </a:r>
            <a:r>
              <a:rPr lang="fa-IR" sz="2000" dirty="0" smtClean="0">
                <a:cs typeface="B Nazanin" panose="00000400000000000000" pitchFamily="2" charset="-78"/>
              </a:rPr>
              <a:t>.</a:t>
            </a:r>
            <a:endParaRPr lang="en-US" sz="2000" dirty="0">
              <a:cs typeface="B Nazanin" panose="00000400000000000000" pitchFamily="2" charset="-78"/>
            </a:endParaRPr>
          </a:p>
          <a:p>
            <a:pPr algn="just" rtl="1"/>
            <a:r>
              <a:rPr lang="ar-SA" sz="2000" dirty="0">
                <a:cs typeface="B Nazanin" panose="00000400000000000000" pitchFamily="2" charset="-78"/>
              </a:rPr>
              <a:t>• سفارشات </a:t>
            </a:r>
            <a:r>
              <a:rPr lang="ar-SA" sz="2000" dirty="0" smtClean="0">
                <a:cs typeface="B Nazanin" panose="00000400000000000000" pitchFamily="2" charset="-78"/>
              </a:rPr>
              <a:t>تک رده نیازی </a:t>
            </a:r>
            <a:r>
              <a:rPr lang="ar-SA" sz="2000" dirty="0">
                <a:cs typeface="B Nazanin" panose="00000400000000000000" pitchFamily="2" charset="-78"/>
              </a:rPr>
              <a:t>به تقسیم بندی ندارند. ما فقط سفارشات چند رده مشتری را در نظر می گیریم که ممکن است نیاز به تقسیم سفارش داشته باشد.</a:t>
            </a:r>
            <a:endParaRPr lang="en-US" sz="2000" dirty="0">
              <a:cs typeface="B Nazanin" panose="00000400000000000000" pitchFamily="2" charset="-78"/>
            </a:endParaRPr>
          </a:p>
          <a:p>
            <a:pPr algn="just" rtl="1"/>
            <a:r>
              <a:rPr lang="ar-SA" sz="2000" dirty="0">
                <a:cs typeface="B Nazanin" panose="00000400000000000000" pitchFamily="2" charset="-78"/>
              </a:rPr>
              <a:t>• در هر گروه موجودی کالایی کافی برای انجام سفارشات مشتری وجود دارد. کمبود موجودی و جبران مجدد در این مقاله در نظر گرفته نشده است.</a:t>
            </a:r>
            <a:endParaRPr lang="en-US" sz="2000" dirty="0">
              <a:cs typeface="B Nazanin" panose="00000400000000000000" pitchFamily="2" charset="-78"/>
            </a:endParaRPr>
          </a:p>
        </p:txBody>
      </p:sp>
    </p:spTree>
    <p:extLst>
      <p:ext uri="{BB962C8B-B14F-4D97-AF65-F5344CB8AC3E}">
        <p14:creationId xmlns:p14="http://schemas.microsoft.com/office/powerpoint/2010/main" val="155074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64</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a:t>
            </a:r>
            <a:r>
              <a:rPr lang="fa-IR" sz="2000" b="1" dirty="0" smtClean="0">
                <a:solidFill>
                  <a:schemeClr val="bg1"/>
                </a:solidFill>
                <a:cs typeface="B Nazanin" panose="00000400000000000000" pitchFamily="2" charset="-78"/>
              </a:rPr>
              <a:t>(6)</a:t>
            </a:r>
            <a:endParaRPr lang="en-US" sz="2000" b="1" dirty="0">
              <a:solidFill>
                <a:schemeClr val="bg1"/>
              </a:solidFill>
              <a:cs typeface="B Nazanin" panose="00000400000000000000" pitchFamily="2" charset="-78"/>
            </a:endParaRPr>
          </a:p>
        </p:txBody>
      </p:sp>
      <p:pic>
        <p:nvPicPr>
          <p:cNvPr id="2" name="Picture 1"/>
          <p:cNvPicPr>
            <a:picLocks noChangeAspect="1"/>
          </p:cNvPicPr>
          <p:nvPr/>
        </p:nvPicPr>
        <p:blipFill rotWithShape="1">
          <a:blip r:embed="rId2"/>
          <a:srcRect l="28487" t="50132" r="30434" b="5854"/>
          <a:stretch/>
        </p:blipFill>
        <p:spPr>
          <a:xfrm>
            <a:off x="6409550" y="397823"/>
            <a:ext cx="4817891" cy="2902344"/>
          </a:xfrm>
          <a:prstGeom prst="rect">
            <a:avLst/>
          </a:prstGeom>
        </p:spPr>
      </p:pic>
      <p:pic>
        <p:nvPicPr>
          <p:cNvPr id="3" name="Picture 2"/>
          <p:cNvPicPr>
            <a:picLocks noChangeAspect="1"/>
          </p:cNvPicPr>
          <p:nvPr/>
        </p:nvPicPr>
        <p:blipFill rotWithShape="1">
          <a:blip r:embed="rId3"/>
          <a:srcRect l="28092" t="29535" r="28950" b="30694"/>
          <a:stretch/>
        </p:blipFill>
        <p:spPr>
          <a:xfrm>
            <a:off x="2305316" y="3439883"/>
            <a:ext cx="5589431" cy="2909402"/>
          </a:xfrm>
          <a:prstGeom prst="rect">
            <a:avLst/>
          </a:prstGeom>
        </p:spPr>
      </p:pic>
      <p:sp>
        <p:nvSpPr>
          <p:cNvPr id="6" name="Right Arrow 5"/>
          <p:cNvSpPr/>
          <p:nvPr/>
        </p:nvSpPr>
        <p:spPr>
          <a:xfrm>
            <a:off x="2550017" y="991673"/>
            <a:ext cx="3859533" cy="150682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b="1" dirty="0" smtClean="0">
                <a:cs typeface="B Nazanin" panose="00000400000000000000" pitchFamily="2" charset="-78"/>
              </a:rPr>
              <a:t>نمونه اي </a:t>
            </a:r>
            <a:r>
              <a:rPr lang="fa-IR" b="1" dirty="0">
                <a:cs typeface="B Nazanin" panose="00000400000000000000" pitchFamily="2" charset="-78"/>
              </a:rPr>
              <a:t>از مراحل انجام سفارش </a:t>
            </a:r>
            <a:r>
              <a:rPr lang="fa-IR" b="1" dirty="0" smtClean="0">
                <a:cs typeface="B Nazanin" panose="00000400000000000000" pitchFamily="2" charset="-78"/>
              </a:rPr>
              <a:t>آنلاین</a:t>
            </a:r>
            <a:endParaRPr lang="en-US" b="1" dirty="0">
              <a:cs typeface="B Nazanin" panose="00000400000000000000" pitchFamily="2" charset="-78"/>
            </a:endParaRPr>
          </a:p>
        </p:txBody>
      </p:sp>
      <p:sp>
        <p:nvSpPr>
          <p:cNvPr id="8" name="Right Arrow 7"/>
          <p:cNvSpPr/>
          <p:nvPr/>
        </p:nvSpPr>
        <p:spPr>
          <a:xfrm flipH="1">
            <a:off x="7894747" y="4296887"/>
            <a:ext cx="3705181" cy="150682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b="1" dirty="0" smtClean="0">
                <a:cs typeface="B Nazanin" panose="00000400000000000000" pitchFamily="2" charset="-78"/>
              </a:rPr>
              <a:t>رابطه </a:t>
            </a:r>
            <a:r>
              <a:rPr lang="fa-IR" b="1" dirty="0">
                <a:cs typeface="B Nazanin" panose="00000400000000000000" pitchFamily="2" charset="-78"/>
              </a:rPr>
              <a:t>بین انشعابات و </a:t>
            </a:r>
            <a:r>
              <a:rPr lang="fa-IR" b="1" dirty="0" smtClean="0">
                <a:cs typeface="B Nazanin" panose="00000400000000000000" pitchFamily="2" charset="-78"/>
              </a:rPr>
              <a:t>پیوندها</a:t>
            </a:r>
            <a:endParaRPr lang="en-US" b="1" dirty="0">
              <a:cs typeface="B Nazanin" panose="00000400000000000000" pitchFamily="2" charset="-78"/>
            </a:endParaRPr>
          </a:p>
        </p:txBody>
      </p:sp>
    </p:spTree>
    <p:extLst>
      <p:ext uri="{BB962C8B-B14F-4D97-AF65-F5344CB8AC3E}">
        <p14:creationId xmlns:p14="http://schemas.microsoft.com/office/powerpoint/2010/main" val="21519480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65</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a:t>
            </a:r>
            <a:r>
              <a:rPr lang="fa-IR" sz="2000" b="1" dirty="0" smtClean="0">
                <a:solidFill>
                  <a:schemeClr val="bg1"/>
                </a:solidFill>
                <a:cs typeface="B Nazanin" panose="00000400000000000000" pitchFamily="2" charset="-78"/>
              </a:rPr>
              <a:t>(6)</a:t>
            </a:r>
            <a:endParaRPr lang="en-US" sz="2000" b="1" dirty="0">
              <a:solidFill>
                <a:schemeClr val="bg1"/>
              </a:solidFill>
              <a:cs typeface="B Nazanin" panose="00000400000000000000" pitchFamily="2" charset="-78"/>
            </a:endParaRPr>
          </a:p>
        </p:txBody>
      </p:sp>
      <p:sp>
        <p:nvSpPr>
          <p:cNvPr id="7" name="Rectangle 6"/>
          <p:cNvSpPr/>
          <p:nvPr/>
        </p:nvSpPr>
        <p:spPr>
          <a:xfrm>
            <a:off x="1736918" y="939331"/>
            <a:ext cx="9638213" cy="1015663"/>
          </a:xfrm>
          <a:prstGeom prst="rect">
            <a:avLst/>
          </a:prstGeom>
        </p:spPr>
        <p:txBody>
          <a:bodyPr wrap="square">
            <a:spAutoFit/>
          </a:bodyPr>
          <a:lstStyle/>
          <a:p>
            <a:pPr marL="342900" indent="-342900" algn="just" rtl="1">
              <a:buFont typeface="Arial" panose="020B0604020202020204" pitchFamily="34" charset="0"/>
              <a:buChar char="•"/>
            </a:pPr>
            <a:r>
              <a:rPr lang="fa-IR" sz="2000" dirty="0" smtClean="0">
                <a:latin typeface="Calibri" panose="020F0502020204030204" pitchFamily="34" charset="0"/>
                <a:ea typeface="Calibri" panose="020F0502020204030204" pitchFamily="34" charset="0"/>
                <a:cs typeface="B Nazanin" panose="00000400000000000000" pitchFamily="2" charset="-78"/>
              </a:rPr>
              <a:t>مدل شامل به </a:t>
            </a:r>
            <a:r>
              <a:rPr lang="ar-SA" sz="2000" dirty="0" smtClean="0">
                <a:latin typeface="Calibri" panose="020F0502020204030204" pitchFamily="34" charset="0"/>
                <a:ea typeface="Calibri" panose="020F0502020204030204" pitchFamily="34" charset="0"/>
                <a:cs typeface="B Nazanin" panose="00000400000000000000" pitchFamily="2" charset="-78"/>
              </a:rPr>
              <a:t>حداقل </a:t>
            </a:r>
            <a:r>
              <a:rPr lang="ar-SA" sz="2000" dirty="0">
                <a:latin typeface="Calibri" panose="020F0502020204030204" pitchFamily="34" charset="0"/>
                <a:ea typeface="Calibri" panose="020F0502020204030204" pitchFamily="34" charset="0"/>
                <a:cs typeface="B Nazanin" panose="00000400000000000000" pitchFamily="2" charset="-78"/>
              </a:rPr>
              <a:t>رساندن تقسیم سفارش </a:t>
            </a:r>
            <a:r>
              <a:rPr lang="ar-SA" sz="2000" dirty="0" smtClean="0">
                <a:latin typeface="Calibri" panose="020F0502020204030204" pitchFamily="34" charset="0"/>
                <a:ea typeface="Calibri" panose="020F0502020204030204" pitchFamily="34" charset="0"/>
                <a:cs typeface="B Nazanin" panose="00000400000000000000" pitchFamily="2" charset="-78"/>
              </a:rPr>
              <a:t>به </a:t>
            </a:r>
            <a:r>
              <a:rPr lang="ar-SA" sz="2000" dirty="0">
                <a:latin typeface="Calibri" panose="020F0502020204030204" pitchFamily="34" charset="0"/>
                <a:ea typeface="Calibri" panose="020F0502020204030204" pitchFamily="34" charset="0"/>
                <a:cs typeface="B Nazanin" panose="00000400000000000000" pitchFamily="2" charset="-78"/>
              </a:rPr>
              <a:t>عنوان یک برنامه عدد صحیح باینری ، </a:t>
            </a:r>
            <a:r>
              <a:rPr lang="fa-IR" sz="2000" dirty="0" smtClean="0">
                <a:latin typeface="Calibri" panose="020F0502020204030204" pitchFamily="34" charset="0"/>
                <a:ea typeface="Calibri" panose="020F0502020204030204" pitchFamily="34" charset="0"/>
                <a:cs typeface="B Nazanin" panose="00000400000000000000" pitchFamily="2" charset="-78"/>
              </a:rPr>
              <a:t>مي باشد</a:t>
            </a:r>
            <a:r>
              <a:rPr lang="ar-SA" sz="2000" dirty="0" smtClean="0">
                <a:latin typeface="Calibri" panose="020F0502020204030204" pitchFamily="34" charset="0"/>
                <a:ea typeface="Calibri" panose="020F0502020204030204" pitchFamily="34" charset="0"/>
                <a:cs typeface="B Nazanin" panose="00000400000000000000" pitchFamily="2" charset="-78"/>
              </a:rPr>
              <a:t>. </a:t>
            </a: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marL="342900" indent="-342900" algn="just" rtl="1">
              <a:buFont typeface="Arial" panose="020B0604020202020204" pitchFamily="34" charset="0"/>
              <a:buChar char="•"/>
            </a:pPr>
            <a:r>
              <a:rPr lang="ar-SA" sz="2000" dirty="0" smtClean="0">
                <a:latin typeface="Calibri" panose="020F0502020204030204" pitchFamily="34" charset="0"/>
                <a:ea typeface="Calibri" panose="020F0502020204030204" pitchFamily="34" charset="0"/>
                <a:cs typeface="B Nazanin" panose="00000400000000000000" pitchFamily="2" charset="-78"/>
              </a:rPr>
              <a:t>برای </a:t>
            </a:r>
            <a:r>
              <a:rPr lang="ar-SA" sz="2000" dirty="0">
                <a:latin typeface="Calibri" panose="020F0502020204030204" pitchFamily="34" charset="0"/>
                <a:ea typeface="Calibri" panose="020F0502020204030204" pitchFamily="34" charset="0"/>
                <a:cs typeface="B Nazanin" panose="00000400000000000000" pitchFamily="2" charset="-78"/>
              </a:rPr>
              <a:t>مجموعه ای معین از سفارشات آنلاین مشتری ، سعی داریم هر دسته را با هدف تقسیم حداقل سفارش در انبار مناسب توزیع کنیم. </a:t>
            </a:r>
            <a:endParaRPr lang="fa-IR" sz="2000" dirty="0" smtClean="0">
              <a:latin typeface="Calibri" panose="020F0502020204030204" pitchFamily="34" charset="0"/>
              <a:ea typeface="Calibri" panose="020F0502020204030204" pitchFamily="34" charset="0"/>
              <a:cs typeface="B Nazanin" panose="00000400000000000000" pitchFamily="2" charset="-78"/>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l="48718" t="41619" r="25000" b="33295"/>
          <a:stretch/>
        </p:blipFill>
        <p:spPr bwMode="auto">
          <a:xfrm>
            <a:off x="1427825" y="2110093"/>
            <a:ext cx="5674955" cy="3370631"/>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7102780" y="2341403"/>
            <a:ext cx="4484038" cy="3139321"/>
          </a:xfrm>
          <a:prstGeom prst="rect">
            <a:avLst/>
          </a:prstGeom>
        </p:spPr>
        <p:txBody>
          <a:bodyPr wrap="square">
            <a:spAutoFit/>
          </a:bodyPr>
          <a:lstStyle/>
          <a:p>
            <a:pPr marL="342900" indent="-342900" algn="just" rtl="1">
              <a:buAutoNum type="arabicParenBoth"/>
            </a:pPr>
            <a:r>
              <a:rPr lang="ar-SA" dirty="0" smtClean="0">
                <a:latin typeface="Calibri" panose="020F0502020204030204" pitchFamily="34" charset="0"/>
                <a:ea typeface="Calibri" panose="020F0502020204030204" pitchFamily="34" charset="0"/>
                <a:cs typeface="B Nazanin" panose="00000400000000000000" pitchFamily="2" charset="-78"/>
              </a:rPr>
              <a:t>مکانهایی </a:t>
            </a:r>
            <a:r>
              <a:rPr lang="ar-SA" dirty="0">
                <a:latin typeface="Calibri" panose="020F0502020204030204" pitchFamily="34" charset="0"/>
                <a:ea typeface="Calibri" panose="020F0502020204030204" pitchFamily="34" charset="0"/>
                <a:cs typeface="B Nazanin" panose="00000400000000000000" pitchFamily="2" charset="-78"/>
              </a:rPr>
              <a:t>را که دسته ها ذخیره می شوند کنترل می کند. یعنی هر دسته باید فقط در یک انبار ذخیره شود </a:t>
            </a:r>
            <a:r>
              <a:rPr lang="fa-IR" dirty="0" smtClean="0">
                <a:latin typeface="Calibri" panose="020F0502020204030204" pitchFamily="34" charset="0"/>
                <a:ea typeface="Calibri" panose="020F0502020204030204" pitchFamily="34" charset="0"/>
                <a:cs typeface="B Nazanin" panose="00000400000000000000" pitchFamily="2" charset="-78"/>
              </a:rPr>
              <a:t>.</a:t>
            </a:r>
          </a:p>
          <a:p>
            <a:pPr marL="342900" indent="-342900" algn="just" rtl="1">
              <a:buAutoNum type="arabicParenBoth"/>
            </a:pPr>
            <a:r>
              <a:rPr lang="ar-SA" dirty="0" smtClean="0">
                <a:latin typeface="Calibri" panose="020F0502020204030204" pitchFamily="34" charset="0"/>
                <a:ea typeface="Calibri" panose="020F0502020204030204" pitchFamily="34" charset="0"/>
                <a:cs typeface="B Nazanin" panose="00000400000000000000" pitchFamily="2" charset="-78"/>
              </a:rPr>
              <a:t>ظرفیت </a:t>
            </a:r>
            <a:r>
              <a:rPr lang="ar-SA" dirty="0">
                <a:latin typeface="Calibri" panose="020F0502020204030204" pitchFamily="34" charset="0"/>
                <a:ea typeface="Calibri" panose="020F0502020204030204" pitchFamily="34" charset="0"/>
                <a:cs typeface="B Nazanin" panose="00000400000000000000" pitchFamily="2" charset="-78"/>
              </a:rPr>
              <a:t>هر انبار را کنترل می کند. یعنی هر انبار باید حداقل دسته های </a:t>
            </a:r>
            <a:r>
              <a:rPr lang="en-US" dirty="0" err="1" smtClean="0">
                <a:latin typeface="Calibri" panose="020F0502020204030204" pitchFamily="34" charset="0"/>
                <a:ea typeface="Calibri" panose="020F0502020204030204" pitchFamily="34" charset="0"/>
                <a:cs typeface="B Nazanin" panose="00000400000000000000" pitchFamily="2" charset="-78"/>
              </a:rPr>
              <a:t>Nmin</a:t>
            </a:r>
            <a:r>
              <a:rPr lang="ar-SA" dirty="0" smtClean="0">
                <a:latin typeface="Calibri" panose="020F0502020204030204" pitchFamily="34" charset="0"/>
                <a:ea typeface="Calibri" panose="020F0502020204030204" pitchFamily="34" charset="0"/>
                <a:cs typeface="B Nazanin" panose="00000400000000000000" pitchFamily="2" charset="-78"/>
              </a:rPr>
              <a:t> </a:t>
            </a:r>
            <a:r>
              <a:rPr lang="ar-SA" dirty="0">
                <a:latin typeface="Calibri" panose="020F0502020204030204" pitchFamily="34" charset="0"/>
                <a:ea typeface="Calibri" panose="020F0502020204030204" pitchFamily="34" charset="0"/>
                <a:cs typeface="B Nazanin" panose="00000400000000000000" pitchFamily="2" charset="-78"/>
              </a:rPr>
              <a:t>را داشته باشد. بعلاوه ، تعداد دسته های موجود در هر انبار بیش از </a:t>
            </a:r>
            <a:r>
              <a:rPr lang="en-US" dirty="0" err="1">
                <a:latin typeface="Calibri" panose="020F0502020204030204" pitchFamily="34" charset="0"/>
                <a:ea typeface="Calibri" panose="020F0502020204030204" pitchFamily="34" charset="0"/>
                <a:cs typeface="B Nazanin" panose="00000400000000000000" pitchFamily="2" charset="-78"/>
              </a:rPr>
              <a:t>Nmax</a:t>
            </a:r>
            <a:r>
              <a:rPr lang="ar-SA" dirty="0">
                <a:latin typeface="Calibri" panose="020F0502020204030204" pitchFamily="34" charset="0"/>
                <a:ea typeface="Calibri" panose="020F0502020204030204" pitchFamily="34" charset="0"/>
                <a:cs typeface="B Nazanin" panose="00000400000000000000" pitchFamily="2" charset="-78"/>
              </a:rPr>
              <a:t> نیست و هیچ انباری نمی تواند همه دسته ها را در خود جای دهد. </a:t>
            </a:r>
            <a:endParaRPr lang="fa-IR" dirty="0" smtClean="0">
              <a:latin typeface="Calibri" panose="020F0502020204030204" pitchFamily="34" charset="0"/>
              <a:ea typeface="Calibri" panose="020F0502020204030204" pitchFamily="34" charset="0"/>
              <a:cs typeface="B Nazanin" panose="00000400000000000000" pitchFamily="2" charset="-78"/>
            </a:endParaRPr>
          </a:p>
          <a:p>
            <a:pPr marL="342900" indent="-342900" algn="just" rtl="1">
              <a:buAutoNum type="arabicParenBoth"/>
            </a:pPr>
            <a:r>
              <a:rPr lang="ar-SA" dirty="0" smtClean="0">
                <a:latin typeface="Calibri" panose="020F0502020204030204" pitchFamily="34" charset="0"/>
                <a:ea typeface="Calibri" panose="020F0502020204030204" pitchFamily="34" charset="0"/>
                <a:cs typeface="B Nazanin" panose="00000400000000000000" pitchFamily="2" charset="-78"/>
              </a:rPr>
              <a:t>اطمینان </a:t>
            </a:r>
            <a:r>
              <a:rPr lang="ar-SA" dirty="0">
                <a:latin typeface="Calibri" panose="020F0502020204030204" pitchFamily="34" charset="0"/>
                <a:ea typeface="Calibri" panose="020F0502020204030204" pitchFamily="34" charset="0"/>
                <a:cs typeface="B Nazanin" panose="00000400000000000000" pitchFamily="2" charset="-78"/>
              </a:rPr>
              <a:t>حاصل می کند که سفارشات توسط انبارهایی که </a:t>
            </a:r>
            <a:r>
              <a:rPr lang="fa-IR" dirty="0" smtClean="0">
                <a:latin typeface="Calibri" panose="020F0502020204030204" pitchFamily="34" charset="0"/>
                <a:ea typeface="Calibri" panose="020F0502020204030204" pitchFamily="34" charset="0"/>
                <a:cs typeface="B Nazanin" panose="00000400000000000000" pitchFamily="2" charset="-78"/>
              </a:rPr>
              <a:t>به </a:t>
            </a:r>
            <a:r>
              <a:rPr lang="ar-SA" dirty="0" smtClean="0">
                <a:latin typeface="Calibri" panose="020F0502020204030204" pitchFamily="34" charset="0"/>
                <a:ea typeface="Calibri" panose="020F0502020204030204" pitchFamily="34" charset="0"/>
                <a:cs typeface="B Nazanin" panose="00000400000000000000" pitchFamily="2" charset="-78"/>
              </a:rPr>
              <a:t>دسته </a:t>
            </a:r>
            <a:r>
              <a:rPr lang="ar-SA" dirty="0">
                <a:latin typeface="Calibri" panose="020F0502020204030204" pitchFamily="34" charset="0"/>
                <a:ea typeface="Calibri" panose="020F0502020204030204" pitchFamily="34" charset="0"/>
                <a:cs typeface="B Nazanin" panose="00000400000000000000" pitchFamily="2" charset="-78"/>
              </a:rPr>
              <a:t>بندی های مورد نیاز سفارش اختصاص یافته است ، انجام می شوند. </a:t>
            </a:r>
            <a:endParaRPr lang="fa-IR" dirty="0" smtClean="0">
              <a:latin typeface="Calibri" panose="020F0502020204030204" pitchFamily="34" charset="0"/>
              <a:ea typeface="Calibri" panose="020F0502020204030204" pitchFamily="34" charset="0"/>
              <a:cs typeface="B Nazanin" panose="00000400000000000000" pitchFamily="2" charset="-78"/>
            </a:endParaRPr>
          </a:p>
          <a:p>
            <a:pPr marL="342900" indent="-342900" algn="just" rtl="1">
              <a:buAutoNum type="arabicParenBoth"/>
            </a:pPr>
            <a:r>
              <a:rPr lang="ar-SA" dirty="0" smtClean="0">
                <a:latin typeface="Calibri" panose="020F0502020204030204" pitchFamily="34" charset="0"/>
                <a:ea typeface="Calibri" panose="020F0502020204030204" pitchFamily="34" charset="0"/>
                <a:cs typeface="B Nazanin" panose="00000400000000000000" pitchFamily="2" charset="-78"/>
              </a:rPr>
              <a:t>نشان </a:t>
            </a:r>
            <a:r>
              <a:rPr lang="ar-SA" dirty="0">
                <a:latin typeface="Calibri" panose="020F0502020204030204" pitchFamily="34" charset="0"/>
                <a:ea typeface="Calibri" panose="020F0502020204030204" pitchFamily="34" charset="0"/>
                <a:cs typeface="B Nazanin" panose="00000400000000000000" pitchFamily="2" charset="-78"/>
              </a:rPr>
              <a:t>می دهد که هر دسته یا در یک انبار خاص ذخیره می شود یا ذخیره نمی شود</a:t>
            </a:r>
            <a:r>
              <a:rPr lang="ar-SA" dirty="0" smtClean="0">
                <a:latin typeface="Calibri" panose="020F0502020204030204" pitchFamily="34" charset="0"/>
                <a:ea typeface="Calibri" panose="020F0502020204030204" pitchFamily="34" charset="0"/>
                <a:cs typeface="B Nazanin" panose="00000400000000000000" pitchFamily="2" charset="-78"/>
              </a:rPr>
              <a:t>.</a:t>
            </a:r>
            <a:endParaRPr lang="en-US" dirty="0">
              <a:cs typeface="B Nazanin" panose="00000400000000000000" pitchFamily="2" charset="-78"/>
            </a:endParaRPr>
          </a:p>
        </p:txBody>
      </p:sp>
      <p:sp>
        <p:nvSpPr>
          <p:cNvPr id="12" name="Rectangle 11"/>
          <p:cNvSpPr/>
          <p:nvPr/>
        </p:nvSpPr>
        <p:spPr>
          <a:xfrm>
            <a:off x="7538823" y="5712034"/>
            <a:ext cx="3836308" cy="400110"/>
          </a:xfrm>
          <a:prstGeom prst="rect">
            <a:avLst/>
          </a:prstGeom>
        </p:spPr>
        <p:txBody>
          <a:bodyPr wrap="none">
            <a:spAutoFit/>
          </a:bodyPr>
          <a:lstStyle/>
          <a:p>
            <a:pPr marL="342900" indent="-342900" algn="r" rtl="1">
              <a:buFont typeface="Arial" panose="020B0604020202020204" pitchFamily="34" charset="0"/>
              <a:buChar char="•"/>
            </a:pPr>
            <a:r>
              <a:rPr lang="fa-IR" sz="2000" dirty="0" smtClean="0">
                <a:cs typeface="B Nazanin" panose="00000400000000000000" pitchFamily="2" charset="-78"/>
              </a:rPr>
              <a:t>استفاده از </a:t>
            </a:r>
            <a:r>
              <a:rPr lang="ar-SA" sz="2000" dirty="0" smtClean="0">
                <a:cs typeface="B Nazanin" panose="00000400000000000000" pitchFamily="2" charset="-78"/>
              </a:rPr>
              <a:t>الگوریتم </a:t>
            </a:r>
            <a:r>
              <a:rPr lang="ar-SA" sz="2000" dirty="0">
                <a:cs typeface="B Nazanin" panose="00000400000000000000" pitchFamily="2" charset="-78"/>
              </a:rPr>
              <a:t>خوشه بندی </a:t>
            </a:r>
            <a:r>
              <a:rPr lang="en-US" sz="2000" dirty="0" smtClean="0">
                <a:cs typeface="B Nazanin" panose="00000400000000000000" pitchFamily="2" charset="-78"/>
              </a:rPr>
              <a:t>K-Links</a:t>
            </a:r>
            <a:endParaRPr lang="en-US" sz="2000" dirty="0">
              <a:cs typeface="B Nazanin" panose="00000400000000000000" pitchFamily="2" charset="-78"/>
            </a:endParaRPr>
          </a:p>
        </p:txBody>
      </p:sp>
    </p:spTree>
    <p:extLst>
      <p:ext uri="{BB962C8B-B14F-4D97-AF65-F5344CB8AC3E}">
        <p14:creationId xmlns:p14="http://schemas.microsoft.com/office/powerpoint/2010/main" val="2818213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FA888-4270-4E5C-9F8A-99B45D033313}" type="slidenum">
              <a:rPr lang="en-US" smtClean="0"/>
              <a:t>66</a:t>
            </a:fld>
            <a:endParaRPr lang="en-US"/>
          </a:p>
        </p:txBody>
      </p:sp>
      <p:sp>
        <p:nvSpPr>
          <p:cNvPr id="5" name="TextBox 4"/>
          <p:cNvSpPr txBox="1"/>
          <p:nvPr/>
        </p:nvSpPr>
        <p:spPr>
          <a:xfrm>
            <a:off x="2650112" y="-2287"/>
            <a:ext cx="8017888" cy="400110"/>
          </a:xfrm>
          <a:prstGeom prst="rect">
            <a:avLst/>
          </a:prstGeom>
          <a:solidFill>
            <a:schemeClr val="accent1"/>
          </a:solidFill>
        </p:spPr>
        <p:txBody>
          <a:bodyPr wrap="square" rtlCol="0">
            <a:spAutoFit/>
          </a:bodyPr>
          <a:lstStyle/>
          <a:p>
            <a:pPr algn="ctr"/>
            <a:r>
              <a:rPr lang="fa-IR" sz="2000" b="1" dirty="0">
                <a:solidFill>
                  <a:schemeClr val="bg1"/>
                </a:solidFill>
                <a:cs typeface="B Nazanin" panose="00000400000000000000" pitchFamily="2" charset="-78"/>
              </a:rPr>
              <a:t>بررسي مقالات    </a:t>
            </a:r>
            <a:r>
              <a:rPr lang="fa-IR" sz="2000" b="1" dirty="0" smtClean="0">
                <a:solidFill>
                  <a:schemeClr val="bg1"/>
                </a:solidFill>
                <a:cs typeface="B Nazanin" panose="00000400000000000000" pitchFamily="2" charset="-78"/>
              </a:rPr>
              <a:t>(6)</a:t>
            </a:r>
            <a:endParaRPr lang="en-US" sz="2000" b="1" dirty="0">
              <a:solidFill>
                <a:schemeClr val="bg1"/>
              </a:solidFill>
              <a:cs typeface="B Nazanin" panose="00000400000000000000" pitchFamily="2" charset="-78"/>
            </a:endParaRPr>
          </a:p>
        </p:txBody>
      </p:sp>
      <p:sp>
        <p:nvSpPr>
          <p:cNvPr id="7" name="Rectangle 6"/>
          <p:cNvSpPr/>
          <p:nvPr/>
        </p:nvSpPr>
        <p:spPr>
          <a:xfrm>
            <a:off x="1724039" y="1465928"/>
            <a:ext cx="9638213" cy="4708981"/>
          </a:xfrm>
          <a:prstGeom prst="rect">
            <a:avLst/>
          </a:prstGeom>
        </p:spPr>
        <p:txBody>
          <a:bodyPr wrap="square">
            <a:spAutoFit/>
          </a:bodyPr>
          <a:lstStyle/>
          <a:p>
            <a:pPr algn="just" rtl="1"/>
            <a:r>
              <a:rPr lang="fa-IR" sz="2000" dirty="0" smtClean="0">
                <a:latin typeface="Calibri" panose="020F0502020204030204" pitchFamily="34" charset="0"/>
                <a:ea typeface="Calibri" panose="020F0502020204030204" pitchFamily="34" charset="0"/>
                <a:cs typeface="B Nazanin" panose="00000400000000000000" pitchFamily="2" charset="-78"/>
              </a:rPr>
              <a:t>پيامدهاي عملي براي خرده فروش:</a:t>
            </a:r>
          </a:p>
          <a:p>
            <a:pPr algn="just" rtl="1"/>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algn="just" rtl="1"/>
            <a:r>
              <a:rPr lang="ar-SA" sz="2000" dirty="0">
                <a:cs typeface="B Nazanin" panose="00000400000000000000" pitchFamily="2" charset="-78"/>
              </a:rPr>
              <a:t>اول ، در نظر گرفتن دسته بندی محصولات به جای </a:t>
            </a:r>
            <a:r>
              <a:rPr lang="en-US" sz="2000" dirty="0">
                <a:cs typeface="B Nazanin" panose="00000400000000000000" pitchFamily="2" charset="-78"/>
              </a:rPr>
              <a:t>SKU</a:t>
            </a:r>
            <a:r>
              <a:rPr lang="ar-SA" sz="2000" dirty="0">
                <a:cs typeface="B Nazanin" panose="00000400000000000000" pitchFamily="2" charset="-78"/>
              </a:rPr>
              <a:t> ، مشکل توزیع انبار را با عملکرد واقعی انبار سازگارتر می کند ، و انعطاف پذیر است ، به مدیران انبار اجازه می دهد تا اندازه یا دانه بندی طبقه بندی را تنظیم و کنترل کنند. با این حال ، به دلیل اینکه </a:t>
            </a:r>
            <a:r>
              <a:rPr lang="en-US" sz="2000" dirty="0">
                <a:cs typeface="B Nazanin" panose="00000400000000000000" pitchFamily="2" charset="-78"/>
              </a:rPr>
              <a:t>SKU</a:t>
            </a:r>
            <a:r>
              <a:rPr lang="ar-SA" sz="2000" dirty="0">
                <a:cs typeface="B Nazanin" panose="00000400000000000000" pitchFamily="2" charset="-78"/>
              </a:rPr>
              <a:t> به عنوان کوچکترین واحد </a:t>
            </a:r>
            <a:r>
              <a:rPr lang="ar-SA" sz="2000" dirty="0" smtClean="0">
                <a:cs typeface="B Nazanin" panose="00000400000000000000" pitchFamily="2" charset="-78"/>
              </a:rPr>
              <a:t>تولیدی</a:t>
            </a:r>
            <a:r>
              <a:rPr lang="fa-IR" sz="2000" dirty="0" smtClean="0">
                <a:cs typeface="B Nazanin" panose="00000400000000000000" pitchFamily="2" charset="-78"/>
              </a:rPr>
              <a:t> مي باشند</a:t>
            </a:r>
            <a:r>
              <a:rPr lang="ar-SA" sz="2000" dirty="0" smtClean="0">
                <a:cs typeface="B Nazanin" panose="00000400000000000000" pitchFamily="2" charset="-78"/>
              </a:rPr>
              <a:t> </a:t>
            </a:r>
            <a:r>
              <a:rPr lang="ar-SA" sz="2000" dirty="0">
                <a:cs typeface="B Nazanin" panose="00000400000000000000" pitchFamily="2" charset="-78"/>
              </a:rPr>
              <a:t>، تعداد </a:t>
            </a:r>
            <a:r>
              <a:rPr lang="en-US" sz="2000" dirty="0">
                <a:cs typeface="B Nazanin" panose="00000400000000000000" pitchFamily="2" charset="-78"/>
              </a:rPr>
              <a:t>SKU</a:t>
            </a:r>
            <a:r>
              <a:rPr lang="ar-SA" sz="2000" dirty="0">
                <a:cs typeface="B Nazanin" panose="00000400000000000000" pitchFamily="2" charset="-78"/>
              </a:rPr>
              <a:t> ها برای مدیریت و توزیع کارآمد بسیار زیاد است. </a:t>
            </a:r>
            <a:endParaRPr lang="fa-IR" sz="2000" dirty="0" smtClean="0">
              <a:cs typeface="B Nazanin" panose="00000400000000000000" pitchFamily="2" charset="-78"/>
            </a:endParaRPr>
          </a:p>
          <a:p>
            <a:pPr algn="just" rtl="1"/>
            <a:endParaRPr lang="fa-IR" sz="2000" dirty="0" smtClean="0">
              <a:cs typeface="B Nazanin" panose="00000400000000000000" pitchFamily="2" charset="-78"/>
            </a:endParaRPr>
          </a:p>
          <a:p>
            <a:pPr algn="just" rtl="1"/>
            <a:r>
              <a:rPr lang="ar-SA" sz="2000" dirty="0" smtClean="0">
                <a:cs typeface="B Nazanin" panose="00000400000000000000" pitchFamily="2" charset="-78"/>
              </a:rPr>
              <a:t>دوم </a:t>
            </a:r>
            <a:r>
              <a:rPr lang="ar-SA" sz="2000" dirty="0">
                <a:cs typeface="B Nazanin" panose="00000400000000000000" pitchFamily="2" charset="-78"/>
              </a:rPr>
              <a:t>، الگوریتم خوشه بندی </a:t>
            </a:r>
            <a:r>
              <a:rPr lang="en-US" sz="2000" dirty="0" smtClean="0">
                <a:cs typeface="B Nazanin" panose="00000400000000000000" pitchFamily="2" charset="-78"/>
              </a:rPr>
              <a:t>K-Links</a:t>
            </a:r>
            <a:r>
              <a:rPr lang="fa-IR" sz="2000" dirty="0" smtClean="0">
                <a:cs typeface="B Nazanin" panose="00000400000000000000" pitchFamily="2" charset="-78"/>
              </a:rPr>
              <a:t> </a:t>
            </a:r>
            <a:r>
              <a:rPr lang="en-US" sz="2000" dirty="0" smtClean="0">
                <a:cs typeface="B Nazanin" panose="00000400000000000000" pitchFamily="2" charset="-78"/>
              </a:rPr>
              <a:t> </a:t>
            </a:r>
            <a:r>
              <a:rPr lang="ar-SA" sz="2000" dirty="0">
                <a:cs typeface="B Nazanin" panose="00000400000000000000" pitchFamily="2" charset="-78"/>
              </a:rPr>
              <a:t>یک روش بهبود انطباقی است که می تواند از هر تنظیم اولیه شروع شود. از آنجا که اکثر شرکت ها قبلاً دسته های خود را در انبارهای موجود توزیع کرده اند ، رویکرد تطبیقی ​​ما مدیران انبار را قادر می سازد تا به طور مداوم توزیع دسته را برای سازگاری با تغییر شرایط بازار و الگوی خرید مشتری اصلاح و تنظیم کنند. </a:t>
            </a:r>
            <a:endParaRPr lang="fa-IR" sz="2000" dirty="0" smtClean="0">
              <a:cs typeface="B Nazanin" panose="00000400000000000000" pitchFamily="2" charset="-78"/>
            </a:endParaRPr>
          </a:p>
          <a:p>
            <a:pPr algn="just" rtl="1"/>
            <a:endParaRPr lang="fa-IR" sz="2000" dirty="0" smtClean="0">
              <a:cs typeface="B Nazanin" panose="00000400000000000000" pitchFamily="2" charset="-78"/>
            </a:endParaRPr>
          </a:p>
          <a:p>
            <a:pPr algn="just" rtl="1"/>
            <a:r>
              <a:rPr lang="ar-SA" sz="2000" dirty="0" smtClean="0">
                <a:cs typeface="B Nazanin" panose="00000400000000000000" pitchFamily="2" charset="-78"/>
              </a:rPr>
              <a:t>سوم </a:t>
            </a:r>
            <a:r>
              <a:rPr lang="ar-SA" sz="2000" dirty="0">
                <a:cs typeface="B Nazanin" panose="00000400000000000000" pitchFamily="2" charset="-78"/>
              </a:rPr>
              <a:t>، ما اثربخشی الگوریتم پیشنهادی خود را به مدیران انبار نشان می دهیم. بر اساس یک مورد واقعی ، الگوریتم ما می تواند تنظیمات موثری را در توزیع </a:t>
            </a:r>
            <a:r>
              <a:rPr lang="ar-SA" sz="2000" dirty="0" smtClean="0">
                <a:cs typeface="B Nazanin" panose="00000400000000000000" pitchFamily="2" charset="-78"/>
              </a:rPr>
              <a:t>دسته</a:t>
            </a:r>
            <a:r>
              <a:rPr lang="fa-IR" sz="2000" dirty="0" smtClean="0">
                <a:cs typeface="B Nazanin" panose="00000400000000000000" pitchFamily="2" charset="-78"/>
              </a:rPr>
              <a:t> هاي</a:t>
            </a:r>
            <a:r>
              <a:rPr lang="ar-SA" sz="2000" dirty="0" smtClean="0">
                <a:cs typeface="B Nazanin" panose="00000400000000000000" pitchFamily="2" charset="-78"/>
              </a:rPr>
              <a:t> </a:t>
            </a:r>
            <a:r>
              <a:rPr lang="ar-SA" sz="2000" dirty="0">
                <a:cs typeface="B Nazanin" panose="00000400000000000000" pitchFamily="2" charset="-78"/>
              </a:rPr>
              <a:t>موجود انجام دهد تا تقسیم سفارش را به سطح رضایت بخش مبتنی بر تجزیه و تحلیل هزینه / سود کاهش دهد.</a:t>
            </a: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algn="just" rtl="1"/>
            <a:endParaRPr lang="fa-IR" sz="2000" dirty="0" smtClean="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1582314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6885" y="1804117"/>
            <a:ext cx="10018713" cy="3124201"/>
          </a:xfrm>
        </p:spPr>
        <p:txBody>
          <a:bodyPr>
            <a:normAutofit/>
          </a:bodyPr>
          <a:lstStyle/>
          <a:p>
            <a:pPr marL="0" indent="0" algn="ctr" rtl="1">
              <a:buNone/>
            </a:pPr>
            <a:r>
              <a:rPr lang="fa-IR" sz="6000" b="1" dirty="0" smtClean="0">
                <a:solidFill>
                  <a:schemeClr val="accent1">
                    <a:lumMod val="50000"/>
                  </a:schemeClr>
                </a:solidFill>
                <a:effectLst>
                  <a:outerShdw blurRad="38100" dist="38100" dir="2700000" algn="tl">
                    <a:srgbClr val="000000">
                      <a:alpha val="43137"/>
                    </a:srgbClr>
                  </a:outerShdw>
                </a:effectLst>
                <a:cs typeface="Far.khodkar" panose="00000700000000000000" pitchFamily="2" charset="-78"/>
              </a:rPr>
              <a:t>سپاس از توجه شما</a:t>
            </a:r>
            <a:endParaRPr lang="en-US" sz="6000" b="1" dirty="0">
              <a:solidFill>
                <a:schemeClr val="accent1">
                  <a:lumMod val="50000"/>
                </a:schemeClr>
              </a:solidFill>
              <a:effectLst>
                <a:outerShdw blurRad="38100" dist="38100" dir="2700000" algn="tl">
                  <a:srgbClr val="000000">
                    <a:alpha val="43137"/>
                  </a:srgbClr>
                </a:outerShdw>
              </a:effectLst>
              <a:cs typeface="Far.khodkar" panose="00000700000000000000" pitchFamily="2" charset="-78"/>
            </a:endParaRPr>
          </a:p>
        </p:txBody>
      </p:sp>
      <p:sp>
        <p:nvSpPr>
          <p:cNvPr id="4" name="Slide Number Placeholder 3"/>
          <p:cNvSpPr>
            <a:spLocks noGrp="1"/>
          </p:cNvSpPr>
          <p:nvPr>
            <p:ph type="sldNum" sz="quarter" idx="12"/>
          </p:nvPr>
        </p:nvSpPr>
        <p:spPr/>
        <p:txBody>
          <a:bodyPr/>
          <a:lstStyle/>
          <a:p>
            <a:fld id="{024FA888-4270-4E5C-9F8A-99B45D033313}" type="slidenum">
              <a:rPr lang="en-US" smtClean="0"/>
              <a:t>67</a:t>
            </a:fld>
            <a:endParaRPr lang="en-US"/>
          </a:p>
        </p:txBody>
      </p:sp>
      <p:sp>
        <p:nvSpPr>
          <p:cNvPr id="2" name="Arc 1"/>
          <p:cNvSpPr/>
          <p:nvPr/>
        </p:nvSpPr>
        <p:spPr>
          <a:xfrm>
            <a:off x="4172992" y="3931625"/>
            <a:ext cx="4306497" cy="502276"/>
          </a:xfrm>
          <a:prstGeom prst="arc">
            <a:avLst>
              <a:gd name="adj1" fmla="val 11043258"/>
              <a:gd name="adj2" fmla="val 53265"/>
            </a:avLst>
          </a:prstGeom>
          <a:ln w="38100">
            <a:solidFill>
              <a:schemeClr val="accent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05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342" y="0"/>
            <a:ext cx="8090650" cy="1752599"/>
          </a:xfrm>
        </p:spPr>
        <p:txBody>
          <a:bodyPr>
            <a:normAutofit/>
          </a:bodyPr>
          <a:lstStyle/>
          <a:p>
            <a:r>
              <a:rPr lang="en-US" sz="36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Self-owned network</a:t>
            </a:r>
            <a:r>
              <a:rPr lang="en-US"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 </a:t>
            </a:r>
            <a:r>
              <a:rPr lang="fa-IR"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 </a:t>
            </a:r>
            <a:r>
              <a:rPr lang="fa-IR" sz="32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 </a:t>
            </a:r>
            <a:r>
              <a:rPr lang="en-US" sz="32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  </a:t>
            </a:r>
            <a:r>
              <a:rPr lang="fa-IR" sz="32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شبكه متعلق به خود</a:t>
            </a:r>
            <a:endParaRPr lang="en-US" sz="3200"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400" dirty="0">
                <a:solidFill>
                  <a:srgbClr val="000000"/>
                </a:solidFill>
                <a:latin typeface="Cambria" panose="02040503050406030204" pitchFamily="18" charset="0"/>
                <a:ea typeface="Cambria" panose="02040503050406030204" pitchFamily="18" charset="0"/>
                <a:cs typeface="B Nazanin" panose="00000400000000000000" pitchFamily="2" charset="-78"/>
              </a:rPr>
              <a:t>رويكردي است كه در آن خرده فروش مالكيت و كنترل شبكه توزيع و انبار را خود به عهده دارد. اگر خرده فروش انبارهای خود را اداره کند ، بعید است مقیاس و منابع مالی برای ایجاد یک شبکه گسترده داشته باشد. در نتیجه ، به دليل متمركز بودن شبكه و عدم پراكندگي مناسب براي پاسخگويي مطلوب، فاصله متوسط با مشتری افزايش مي يابد و در نتیجه هزینه حمل و نقل بیشتر و زمان تحویل طولانی تر مي شود.</a:t>
            </a:r>
          </a:p>
        </p:txBody>
      </p:sp>
      <p:sp>
        <p:nvSpPr>
          <p:cNvPr id="5" name="Slide Number Placeholder 4"/>
          <p:cNvSpPr>
            <a:spLocks noGrp="1"/>
          </p:cNvSpPr>
          <p:nvPr>
            <p:ph type="sldNum" sz="quarter" idx="12"/>
          </p:nvPr>
        </p:nvSpPr>
        <p:spPr/>
        <p:txBody>
          <a:bodyPr/>
          <a:lstStyle/>
          <a:p>
            <a:fld id="{024FA888-4270-4E5C-9F8A-99B45D033313}" type="slidenum">
              <a:rPr lang="en-US" smtClean="0"/>
              <a:t>7</a:t>
            </a:fld>
            <a:endParaRPr lang="en-US"/>
          </a:p>
        </p:txBody>
      </p:sp>
    </p:spTree>
    <p:extLst>
      <p:ext uri="{BB962C8B-B14F-4D97-AF65-F5344CB8AC3E}">
        <p14:creationId xmlns:p14="http://schemas.microsoft.com/office/powerpoint/2010/main" val="222400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558" y="137"/>
            <a:ext cx="10032642" cy="1752599"/>
          </a:xfrm>
        </p:spPr>
        <p:txBody>
          <a:bodyPr>
            <a:normAutofit/>
          </a:bodyPr>
          <a:lstStyle/>
          <a:p>
            <a:r>
              <a:rPr lang="en-US"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Network outsourced to 3PL</a:t>
            </a:r>
            <a:r>
              <a:rPr lang="fa-IR" sz="24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    </a:t>
            </a:r>
            <a:r>
              <a:rPr lang="fa-IR" sz="32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برون سپاري به شخص ثالث      </a:t>
            </a:r>
            <a:endParaRPr lang="en-US" sz="3600"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400" dirty="0">
                <a:cs typeface="B Nazanin" panose="00000400000000000000" pitchFamily="2" charset="-78"/>
              </a:rPr>
              <a:t>مسئولیت توزيع به شرکتی واگذار مي شود که در ذخیره سازی موجودی و جمع آوری ، بسته بندی و حمل سفارشات از انبارها تخصص دارد.</a:t>
            </a:r>
          </a:p>
          <a:p>
            <a:pPr marL="0" indent="0" algn="just" rtl="1">
              <a:lnSpc>
                <a:spcPct val="150000"/>
              </a:lnSpc>
              <a:buNone/>
            </a:pPr>
            <a:r>
              <a:rPr lang="ar-SA" sz="2400" dirty="0">
                <a:cs typeface="B Nazanin" panose="00000400000000000000" pitchFamily="2" charset="-78"/>
              </a:rPr>
              <a:t>این</a:t>
            </a:r>
            <a:r>
              <a:rPr lang="fa-IR" sz="2400" dirty="0">
                <a:cs typeface="B Nazanin" panose="00000400000000000000" pitchFamily="2" charset="-78"/>
              </a:rPr>
              <a:t> روش</a:t>
            </a:r>
            <a:r>
              <a:rPr lang="ar-SA" sz="2400" dirty="0">
                <a:cs typeface="B Nazanin" panose="00000400000000000000" pitchFamily="2" charset="-78"/>
              </a:rPr>
              <a:t> در مقایسه با یک شبکه متعلق به خود</a:t>
            </a:r>
            <a:r>
              <a:rPr lang="fa-IR" sz="2400" dirty="0">
                <a:cs typeface="B Nazanin" panose="00000400000000000000" pitchFamily="2" charset="-78"/>
              </a:rPr>
              <a:t> </a:t>
            </a:r>
            <a:r>
              <a:rPr lang="ar-SA" sz="2400" dirty="0">
                <a:cs typeface="B Nazanin" panose="00000400000000000000" pitchFamily="2" charset="-78"/>
              </a:rPr>
              <a:t>انعطاف پذیری بیشتر</a:t>
            </a:r>
            <a:r>
              <a:rPr lang="fa-IR" sz="2400" dirty="0">
                <a:cs typeface="B Nazanin" panose="00000400000000000000" pitchFamily="2" charset="-78"/>
              </a:rPr>
              <a:t>ي</a:t>
            </a:r>
            <a:r>
              <a:rPr lang="ar-SA" sz="2400" dirty="0">
                <a:cs typeface="B Nazanin" panose="00000400000000000000" pitchFamily="2" charset="-78"/>
              </a:rPr>
              <a:t> </a:t>
            </a:r>
            <a:r>
              <a:rPr lang="fa-IR" sz="2400" dirty="0">
                <a:cs typeface="B Nazanin" panose="00000400000000000000" pitchFamily="2" charset="-78"/>
              </a:rPr>
              <a:t>دارد</a:t>
            </a:r>
            <a:r>
              <a:rPr lang="ar-SA" sz="2400" dirty="0">
                <a:cs typeface="B Nazanin" panose="00000400000000000000" pitchFamily="2" charset="-78"/>
              </a:rPr>
              <a:t> ، اما بیشتر </a:t>
            </a:r>
            <a:r>
              <a:rPr lang="fa-IR" sz="2400" dirty="0">
                <a:cs typeface="B Nazanin" panose="00000400000000000000" pitchFamily="2" charset="-78"/>
              </a:rPr>
              <a:t>مراكزي كه نقش شخص ثالث را ايفا مي كنند ،</a:t>
            </a:r>
            <a:r>
              <a:rPr lang="ar-SA" sz="2400" dirty="0">
                <a:cs typeface="B Nazanin" panose="00000400000000000000" pitchFamily="2" charset="-78"/>
              </a:rPr>
              <a:t>تقاضای تعهدات 1‐3 ساله را دارند. این</a:t>
            </a:r>
            <a:r>
              <a:rPr lang="fa-IR" sz="2400" dirty="0">
                <a:cs typeface="B Nazanin" panose="00000400000000000000" pitchFamily="2" charset="-78"/>
              </a:rPr>
              <a:t> مساله</a:t>
            </a:r>
            <a:r>
              <a:rPr lang="ar-SA" sz="2400" dirty="0">
                <a:cs typeface="B Nazanin" panose="00000400000000000000" pitchFamily="2" charset="-78"/>
              </a:rPr>
              <a:t> به طور </a:t>
            </a:r>
            <a:r>
              <a:rPr lang="fa-IR" sz="2400" dirty="0">
                <a:cs typeface="B Nazanin" panose="00000400000000000000" pitchFamily="2" charset="-78"/>
              </a:rPr>
              <a:t>موثر</a:t>
            </a:r>
            <a:r>
              <a:rPr lang="ar-SA" sz="2400" dirty="0">
                <a:cs typeface="B Nazanin" panose="00000400000000000000" pitchFamily="2" charset="-78"/>
              </a:rPr>
              <a:t> خرده فروشی</a:t>
            </a:r>
            <a:r>
              <a:rPr lang="fa-IR" sz="2400" dirty="0">
                <a:cs typeface="B Nazanin" panose="00000400000000000000" pitchFamily="2" charset="-78"/>
              </a:rPr>
              <a:t> را</a:t>
            </a:r>
            <a:r>
              <a:rPr lang="ar-SA" sz="2400" dirty="0">
                <a:cs typeface="B Nazanin" panose="00000400000000000000" pitchFamily="2" charset="-78"/>
              </a:rPr>
              <a:t> برای مدت چند سال در یک ساختار ثابت قفل </a:t>
            </a:r>
            <a:r>
              <a:rPr lang="fa-IR" sz="2400" dirty="0">
                <a:cs typeface="B Nazanin" panose="00000400000000000000" pitchFamily="2" charset="-78"/>
              </a:rPr>
              <a:t>مي كند و امكان تغيير در فرآيند را سلب مي كند.</a:t>
            </a:r>
            <a:endParaRPr lang="en-US" sz="2400" dirty="0">
              <a:cs typeface="B Nazanin" panose="00000400000000000000" pitchFamily="2" charset="-78"/>
            </a:endParaRPr>
          </a:p>
          <a:p>
            <a:pPr marL="0" indent="0" algn="just">
              <a:buNone/>
            </a:pP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8</a:t>
            </a:fld>
            <a:endParaRPr lang="en-US"/>
          </a:p>
        </p:txBody>
      </p:sp>
    </p:spTree>
    <p:extLst>
      <p:ext uri="{BB962C8B-B14F-4D97-AF65-F5344CB8AC3E}">
        <p14:creationId xmlns:p14="http://schemas.microsoft.com/office/powerpoint/2010/main" val="4275180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387" y="137"/>
            <a:ext cx="7514035" cy="1752599"/>
          </a:xfrm>
        </p:spPr>
        <p:txBody>
          <a:bodyPr>
            <a:normAutofit/>
          </a:bodyPr>
          <a:lstStyle/>
          <a:p>
            <a:pPr rtl="1"/>
            <a:r>
              <a:rPr lang="en-US"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Distribution outsourced </a:t>
            </a:r>
            <a:r>
              <a:rPr lang="en-US" sz="3200" b="1"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completely</a:t>
            </a:r>
            <a:r>
              <a:rPr lang="fa-IR" sz="3200"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
            </a:r>
            <a:br>
              <a:rPr lang="fa-IR" sz="3200"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br>
            <a:r>
              <a:rPr lang="ar-SA" sz="3200" dirty="0">
                <a:solidFill>
                  <a:schemeClr val="accent1">
                    <a:lumMod val="50000"/>
                  </a:schemeClr>
                </a:solidFill>
                <a:effectLst>
                  <a:outerShdw blurRad="38100" dist="38100" dir="2700000" algn="tl">
                    <a:srgbClr val="000000">
                      <a:alpha val="43137"/>
                    </a:srgbClr>
                  </a:outerShdw>
                </a:effectLst>
                <a:cs typeface="B Titr" panose="00000700000000000000" pitchFamily="2" charset="-78"/>
              </a:rPr>
              <a:t> توزیع کاملاً برون سپاری شده</a:t>
            </a:r>
            <a:r>
              <a:rPr lang="en-US" sz="3200" dirty="0">
                <a:solidFill>
                  <a:schemeClr val="accent1">
                    <a:lumMod val="50000"/>
                  </a:schemeClr>
                </a:solidFill>
                <a:effectLst>
                  <a:outerShdw blurRad="38100" dist="38100" dir="2700000" algn="tl">
                    <a:srgbClr val="000000">
                      <a:alpha val="43137"/>
                    </a:srgbClr>
                  </a:outerShdw>
                </a:effectLst>
              </a:rPr>
              <a:t/>
            </a:r>
            <a:br>
              <a:rPr lang="en-US" sz="3200" dirty="0">
                <a:solidFill>
                  <a:schemeClr val="accent1">
                    <a:lumMod val="50000"/>
                  </a:schemeClr>
                </a:solidFill>
                <a:effectLst>
                  <a:outerShdw blurRad="38100" dist="38100" dir="2700000" algn="tl">
                    <a:srgbClr val="000000">
                      <a:alpha val="43137"/>
                    </a:srgbClr>
                  </a:outerShdw>
                </a:effectLst>
              </a:rPr>
            </a:br>
            <a:endParaRPr lang="en-US" sz="3200"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dirty="0" smtClean="0">
                <a:cs typeface="B Nazanin" panose="00000400000000000000" pitchFamily="2" charset="-78"/>
              </a:rPr>
              <a:t>در اين روش كليه خدمات توزيع به شركتهاي ديگر واگذار مي شود.</a:t>
            </a:r>
          </a:p>
          <a:p>
            <a:pPr marL="0" indent="0" algn="just" rtl="1">
              <a:lnSpc>
                <a:spcPct val="150000"/>
              </a:lnSpc>
              <a:buNone/>
            </a:pPr>
            <a:r>
              <a:rPr lang="ar-SA" sz="2400" dirty="0" smtClean="0">
                <a:cs typeface="B Nazanin" panose="00000400000000000000" pitchFamily="2" charset="-78"/>
              </a:rPr>
              <a:t>به </a:t>
            </a:r>
            <a:r>
              <a:rPr lang="ar-SA" sz="2400" dirty="0">
                <a:cs typeface="B Nazanin" panose="00000400000000000000" pitchFamily="2" charset="-78"/>
              </a:rPr>
              <a:t>عنوان مثال آمازون خدماتی به نام "</a:t>
            </a:r>
            <a:r>
              <a:rPr lang="en-US" sz="2400" dirty="0">
                <a:cs typeface="B Nazanin" panose="00000400000000000000" pitchFamily="2" charset="-78"/>
              </a:rPr>
              <a:t>Fulfillment by Amazon" (FBA)</a:t>
            </a:r>
            <a:r>
              <a:rPr lang="ar-SA" sz="2400" dirty="0">
                <a:cs typeface="B Nazanin" panose="00000400000000000000" pitchFamily="2" charset="-78"/>
              </a:rPr>
              <a:t> را ارائه می دهد ، که در آن آمازون محصولات خرده فروش را از طریق شبکه خود توزیع می کند. اگرچه این</a:t>
            </a:r>
            <a:r>
              <a:rPr lang="fa-IR" sz="2400" dirty="0">
                <a:cs typeface="B Nazanin" panose="00000400000000000000" pitchFamily="2" charset="-78"/>
              </a:rPr>
              <a:t> روش</a:t>
            </a:r>
            <a:r>
              <a:rPr lang="ar-SA" sz="2400" dirty="0">
                <a:cs typeface="B Nazanin" panose="00000400000000000000" pitchFamily="2" charset="-78"/>
              </a:rPr>
              <a:t> می تواند خدمات سریع را به مشتریان ارائه دهد ، اما هزینه های آن می تواند زیاد باشد و بسیاری از خرده فروشان نسبت به واگذاری قسمت اصلی تجارت به یك رقیب برتر احتیاط می كنند.</a:t>
            </a:r>
            <a:endParaRPr lang="en-US" sz="2400" dirty="0">
              <a:cs typeface="B Nazanin" panose="00000400000000000000" pitchFamily="2" charset="-78"/>
            </a:endParaRPr>
          </a:p>
          <a:p>
            <a:pPr marL="0" indent="0" algn="just">
              <a:buNone/>
            </a:pPr>
            <a:endParaRPr lang="en-US" sz="2400" dirty="0">
              <a:solidFill>
                <a:srgbClr val="FF0000"/>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024FA888-4270-4E5C-9F8A-99B45D033313}" type="slidenum">
              <a:rPr lang="en-US" smtClean="0"/>
              <a:t>9</a:t>
            </a:fld>
            <a:endParaRPr lang="en-US"/>
          </a:p>
        </p:txBody>
      </p:sp>
    </p:spTree>
    <p:extLst>
      <p:ext uri="{BB962C8B-B14F-4D97-AF65-F5344CB8AC3E}">
        <p14:creationId xmlns:p14="http://schemas.microsoft.com/office/powerpoint/2010/main" val="36081867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3934</TotalTime>
  <Words>6499</Words>
  <Application>Microsoft Office PowerPoint</Application>
  <PresentationFormat>Widescreen</PresentationFormat>
  <Paragraphs>416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SimSun</vt:lpstr>
      <vt:lpstr>Arial</vt:lpstr>
      <vt:lpstr>B Nazanin</vt:lpstr>
      <vt:lpstr>B Titr</vt:lpstr>
      <vt:lpstr>Calibri</vt:lpstr>
      <vt:lpstr>Cambria</vt:lpstr>
      <vt:lpstr>Combria</vt:lpstr>
      <vt:lpstr>Corbel</vt:lpstr>
      <vt:lpstr>Far.khodkar</vt:lpstr>
      <vt:lpstr>irsans</vt:lpstr>
      <vt:lpstr>Tahoma</vt:lpstr>
      <vt:lpstr>Times New Roman</vt:lpstr>
      <vt:lpstr>Parallax</vt:lpstr>
      <vt:lpstr>به نام خدا   Dynamic Warehousing Strategies استراتژي هاي انبارداري پويا </vt:lpstr>
      <vt:lpstr>انبارداري</vt:lpstr>
      <vt:lpstr>انبار </vt:lpstr>
      <vt:lpstr>انواع انبار</vt:lpstr>
      <vt:lpstr>استراتژي هاي متداول شبكه توزيع و انبارداري</vt:lpstr>
      <vt:lpstr>Startup–drop shipتحويل مستقيم       </vt:lpstr>
      <vt:lpstr>Self-owned network     شبكه متعلق به خود</vt:lpstr>
      <vt:lpstr>Network outsourced to 3PL    برون سپاري به شخص ثالث      </vt:lpstr>
      <vt:lpstr>Distribution outsourced completely  توزیع کاملاً برون سپاری شده </vt:lpstr>
      <vt:lpstr>تجارت الکترونیک و تأثیر آن بر انبارداری </vt:lpstr>
      <vt:lpstr>PowerPoint Presentation</vt:lpstr>
      <vt:lpstr>رويكردهاي نوين در شبكه توزيع</vt:lpstr>
      <vt:lpstr>انبارداري ناب  Lean Warehousing    </vt:lpstr>
      <vt:lpstr>رويكرد 5s در ناب سازي</vt:lpstr>
      <vt:lpstr>انبار Pop- Up</vt:lpstr>
      <vt:lpstr>استراتژي انبار Pop up در چه شرايطي مناسب است:</vt:lpstr>
      <vt:lpstr>پويايي در انبارداري</vt:lpstr>
      <vt:lpstr>انبارداري پويا On-demand warehousing    انبارداري درخواستي</vt:lpstr>
      <vt:lpstr>PowerPoint Presentation</vt:lpstr>
      <vt:lpstr>     </vt:lpstr>
      <vt:lpstr>مباني انبارداري پويا</vt:lpstr>
      <vt:lpstr>مزاياي كلي انبارداري پويا</vt:lpstr>
      <vt:lpstr>PowerPoint Presentation</vt:lpstr>
      <vt:lpstr>مزاياي انبارداري درخواستي (براي ارائه دهندگان خدمات انبار)</vt:lpstr>
      <vt:lpstr>مزاياي انبارداري درخواستي ( براي خرده فروش )</vt:lpstr>
      <vt:lpstr>مزاياي انبارداري درخواستي (  براي مشتري )</vt:lpstr>
      <vt:lpstr>معایب انبارداري درخواستي </vt:lpstr>
      <vt:lpstr>الزامات تحقق انبارداري درخواستي</vt:lpstr>
      <vt:lpstr>PowerPoint Presentation</vt:lpstr>
      <vt:lpstr>دامنه کاربرد انبارداری پویا </vt:lpstr>
      <vt:lpstr>ابزارهاي نوين در انبارداري پويا</vt:lpstr>
      <vt:lpstr>PowerPoint Presentation</vt:lpstr>
      <vt:lpstr>دلايل عدم موفقيت استراتژي انبار درخواستي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نتيجه گيري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E</dc:creator>
  <cp:lastModifiedBy>matrix</cp:lastModifiedBy>
  <cp:revision>158</cp:revision>
  <dcterms:created xsi:type="dcterms:W3CDTF">2020-11-13T08:02:50Z</dcterms:created>
  <dcterms:modified xsi:type="dcterms:W3CDTF">2023-11-20T06:00:50Z</dcterms:modified>
</cp:coreProperties>
</file>