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notesSlides/notesSlide7.xml" ContentType="application/vnd.openxmlformats-officedocument.presentationml.notesSlide+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embedTrueTypeFonts="1">
  <p:sldMasterIdLst>
    <p:sldMasterId id="2147483678" r:id="rId1"/>
    <p:sldMasterId id="2147483696" r:id="rId2"/>
  </p:sldMasterIdLst>
  <p:notesMasterIdLst>
    <p:notesMasterId r:id="rId31"/>
  </p:notesMasterIdLst>
  <p:sldIdLst>
    <p:sldId id="258" r:id="rId3"/>
    <p:sldId id="259" r:id="rId4"/>
    <p:sldId id="257" r:id="rId5"/>
    <p:sldId id="296" r:id="rId6"/>
    <p:sldId id="297" r:id="rId7"/>
    <p:sldId id="260" r:id="rId8"/>
    <p:sldId id="298" r:id="rId9"/>
    <p:sldId id="261" r:id="rId10"/>
    <p:sldId id="299" r:id="rId11"/>
    <p:sldId id="263" r:id="rId12"/>
    <p:sldId id="270" r:id="rId13"/>
    <p:sldId id="271" r:id="rId14"/>
    <p:sldId id="272" r:id="rId15"/>
    <p:sldId id="274" r:id="rId16"/>
    <p:sldId id="275" r:id="rId17"/>
    <p:sldId id="304" r:id="rId18"/>
    <p:sldId id="303" r:id="rId19"/>
    <p:sldId id="287" r:id="rId20"/>
    <p:sldId id="279" r:id="rId21"/>
    <p:sldId id="289" r:id="rId22"/>
    <p:sldId id="292" r:id="rId23"/>
    <p:sldId id="306" r:id="rId24"/>
    <p:sldId id="307" r:id="rId25"/>
    <p:sldId id="308" r:id="rId26"/>
    <p:sldId id="309" r:id="rId27"/>
    <p:sldId id="290" r:id="rId28"/>
    <p:sldId id="295" r:id="rId29"/>
    <p:sldId id="310" r:id="rId30"/>
  </p:sldIdLst>
  <p:sldSz cx="12192000" cy="6858000"/>
  <p:notesSz cx="6858000" cy="9144000"/>
  <p:embeddedFontLst>
    <p:embeddedFont>
      <p:font typeface="Nazanin" panose="00000400000000000000" pitchFamily="2" charset="-78"/>
      <p:regular r:id="rId32"/>
      <p:bold r:id="rId33"/>
    </p:embeddedFont>
    <p:embeddedFont>
      <p:font typeface="Century Gothic" panose="020B0502020202020204" pitchFamily="34" charset="0"/>
      <p:regular r:id="rId34"/>
      <p:bold r:id="rId35"/>
      <p:italic r:id="rId36"/>
      <p:boldItalic r:id="rId37"/>
    </p:embeddedFont>
    <p:embeddedFont>
      <p:font typeface="Calibri" panose="020F0502020204030204" pitchFamily="34" charset="0"/>
      <p:regular r:id="rId38"/>
      <p:bold r:id="rId39"/>
      <p:italic r:id="rId40"/>
      <p:boldItalic r:id="rId41"/>
    </p:embeddedFont>
    <p:embeddedFont>
      <p:font typeface="Georgia" panose="02040502050405020303" pitchFamily="18" charset="0"/>
      <p:regular r:id="rId42"/>
      <p:bold r:id="rId43"/>
      <p:italic r:id="rId44"/>
      <p:boldItalic r:id="rId45"/>
    </p:embeddedFont>
    <p:embeddedFont>
      <p:font typeface="B Zar" panose="00000400000000000000" pitchFamily="2" charset="-78"/>
      <p:regular r:id="rId46"/>
      <p:bold r:id="rId47"/>
    </p:embeddedFont>
    <p:embeddedFont>
      <p:font typeface="Wingdings 3" panose="05040102010807070707" pitchFamily="18" charset="2"/>
      <p:regular r:id="rId48"/>
    </p:embeddedFont>
    <p:embeddedFont>
      <p:font typeface="Titr" panose="00000700000000000000" pitchFamily="2" charset="-78"/>
      <p:bold r:id="rId49"/>
    </p:embeddedFont>
  </p:embeddedFontLst>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28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362" autoAdjust="0"/>
    <p:restoredTop sz="94660"/>
  </p:normalViewPr>
  <p:slideViewPr>
    <p:cSldViewPr snapToGrid="0">
      <p:cViewPr>
        <p:scale>
          <a:sx n="70" d="100"/>
          <a:sy n="70" d="100"/>
        </p:scale>
        <p:origin x="90" y="2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8.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5.fntdata"/><Relationship Id="rId49" Type="http://schemas.openxmlformats.org/officeDocument/2006/relationships/font" Target="fonts/font1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4" Type="http://schemas.openxmlformats.org/officeDocument/2006/relationships/font" Target="fonts/font13.fntdata"/><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8" Type="http://schemas.openxmlformats.org/officeDocument/2006/relationships/slide" Target="slides/slide6.xml"/><Relationship Id="rId51"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ax="1280" units="cm"/>
          <inkml:channel name="Y" type="integer" max="800" units="cm"/>
          <inkml:channel name="T" type="integer" max="2.14748E9" units="dev"/>
        </inkml:traceFormat>
        <inkml:channelProperties>
          <inkml:channelProperty channel="X" name="resolution" value="59.01337" units="1/cm"/>
          <inkml:channelProperty channel="Y" name="resolution" value="58.99705" units="1/cm"/>
          <inkml:channelProperty channel="T" name="resolution" value="1" units="1/dev"/>
        </inkml:channelProperties>
      </inkml:inkSource>
      <inkml:timestamp xml:id="ts0" timeString="2020-11-09T11:37:56.645"/>
    </inkml:context>
    <inkml:brush xml:id="br0">
      <inkml:brushProperty name="width" value="0.06667" units="cm"/>
      <inkml:brushProperty name="height" value="0.06667" units="cm"/>
      <inkml:brushProperty name="color" value="#ED1C24"/>
      <inkml:brushProperty name="fitToCurve" value="1"/>
    </inkml:brush>
    <inkml:brush xml:id="br1">
      <inkml:brushProperty name="width" value="0.04667" units="cm"/>
      <inkml:brushProperty name="height" value="0.04667" units="cm"/>
      <inkml:brushProperty name="color" value="#ED1C24"/>
      <inkml:brushProperty name="fitToCurve" value="1"/>
    </inkml:brush>
  </inkml:definitions>
  <inkml:traceGroup>
    <inkml:annotationXML>
      <emma:emma xmlns:emma="http://www.w3.org/2003/04/emma" version="1.0">
        <emma:interpretation id="{ECD065FA-5ACA-4E53-8A46-F66520564CC2}" emma:medium="tactile" emma:mode="ink">
          <msink:context xmlns:msink="http://schemas.microsoft.com/ink/2010/main" type="writingRegion" rotatedBoundingBox="-277,6071 17383,6071 17383,21113 -277,21113"/>
        </emma:interpretation>
      </emma:emma>
    </inkml:annotationXML>
    <inkml:traceGroup>
      <inkml:annotationXML>
        <emma:emma xmlns:emma="http://www.w3.org/2003/04/emma" version="1.0">
          <emma:interpretation id="{25B16447-8D09-4A11-8588-29F864AA8BE3}" emma:medium="tactile" emma:mode="ink">
            <msink:context xmlns:msink="http://schemas.microsoft.com/ink/2010/main" type="paragraph" rotatedBoundingBox="962,5790 17646,8785 16787,13572 103,10577" alignmentLevel="1"/>
          </emma:interpretation>
        </emma:emma>
      </inkml:annotationXML>
      <inkml:traceGroup>
        <inkml:annotationXML>
          <emma:emma xmlns:emma="http://www.w3.org/2003/04/emma" version="1.0">
            <emma:interpretation id="{ED7C9FC3-FA0A-4779-866E-BA9F9668CECC}" emma:medium="tactile" emma:mode="ink">
              <msink:context xmlns:msink="http://schemas.microsoft.com/ink/2010/main" type="line" rotatedBoundingBox="962,5790 17646,8785 16787,13572 103,10577"/>
            </emma:interpretation>
          </emma:emma>
        </inkml:annotationXML>
        <inkml:traceGroup>
          <inkml:annotationXML>
            <emma:emma xmlns:emma="http://www.w3.org/2003/04/emma" version="1.0">
              <emma:interpretation id="{CB122A2E-CFB9-4327-8F5A-984520542E98}" emma:medium="tactile" emma:mode="ink">
                <msink:context xmlns:msink="http://schemas.microsoft.com/ink/2010/main" type="inkWord" rotatedBoundingBox="7948,7152 14049,8247 13324,12287 7223,11191"/>
              </emma:interpretation>
            </emma:emma>
          </inkml:annotationXML>
          <inkml:trace contextRef="#ctx0" brushRef="#br0">476 1825 0,'0'0'15,"0"0"1</inkml:trace>
        </inkml:traceGroup>
      </inkml:traceGroup>
    </inkml:traceGroup>
    <inkml:traceGroup>
      <inkml:annotationXML>
        <emma:emma xmlns:emma="http://www.w3.org/2003/04/emma" version="1.0">
          <emma:interpretation id="{6F129A74-8BCD-487C-9756-9446B366CC52}" emma:medium="tactile" emma:mode="ink">
            <msink:context xmlns:msink="http://schemas.microsoft.com/ink/2010/main" type="paragraph" rotatedBoundingBox="2223,8453 15201,8453 15201,13056 2223,13056" alignmentLevel="1"/>
          </emma:interpretation>
        </emma:emma>
      </inkml:annotationXML>
      <inkml:traceGroup>
        <inkml:annotationXML>
          <emma:emma xmlns:emma="http://www.w3.org/2003/04/emma" version="1.0">
            <emma:interpretation id="{5BE0540E-8E65-46C4-ACEB-1406FE533E14}" emma:medium="tactile" emma:mode="ink">
              <msink:context xmlns:msink="http://schemas.microsoft.com/ink/2010/main" type="line" rotatedBoundingBox="2223,8453 15201,8453 15201,13056 2223,13056"/>
            </emma:interpretation>
          </emma:emma>
        </inkml:annotationXML>
        <inkml:traceGroup>
          <inkml:annotationXML>
            <emma:emma xmlns:emma="http://www.w3.org/2003/04/emma" version="1.0">
              <emma:interpretation id="{CE5A0CEC-49C3-47C6-AD90-A06923698C13}" emma:medium="tactile" emma:mode="ink">
                <msink:context xmlns:msink="http://schemas.microsoft.com/ink/2010/main" type="inkWord" rotatedBoundingBox="4446,10159 6921,10159 6921,12223 4446,12223"/>
              </emma:interpretation>
            </emma:emma>
          </inkml:annotationXML>
          <inkml:trace contextRef="#ctx0" brushRef="#br1" timeOffset="31299.2209">-5120 4564 0,'0'0'15,"0"0"-15,0 0 16</inkml:trace>
        </inkml:traceGroup>
      </inkml:traceGroup>
    </inkml:traceGroup>
  </inkml:traceGroup>
</inkml:ink>
</file>

<file path=ppt/ink/ink10.xml><?xml version="1.0" encoding="utf-8"?>
<inkml:ink xmlns:inkml="http://www.w3.org/2003/InkML">
  <inkml:definitions>
    <inkml:context xml:id="ctx0">
      <inkml:inkSource xml:id="inkSrc0">
        <inkml:traceFormat>
          <inkml:channel name="X" type="integer" max="1280" units="cm"/>
          <inkml:channel name="Y" type="integer" max="800" units="cm"/>
          <inkml:channel name="T" type="integer" max="2.14748E9" units="dev"/>
        </inkml:traceFormat>
        <inkml:channelProperties>
          <inkml:channelProperty channel="X" name="resolution" value="59.01337" units="1/cm"/>
          <inkml:channelProperty channel="Y" name="resolution" value="58.99705" units="1/cm"/>
          <inkml:channelProperty channel="T" name="resolution" value="1" units="1/dev"/>
        </inkml:channelProperties>
      </inkml:inkSource>
      <inkml:timestamp xml:id="ts0" timeString="2020-11-09T12:30:23.362"/>
    </inkml:context>
    <inkml:brush xml:id="br0">
      <inkml:brushProperty name="width" value="0.13333" units="cm"/>
      <inkml:brushProperty name="height" value="0.13333" units="cm"/>
      <inkml:brushProperty name="color" value="#9966CC"/>
      <inkml:brushProperty name="fitToCurve" value="1"/>
    </inkml:brush>
  </inkml:definitions>
  <inkml:traceGroup>
    <inkml:annotationXML>
      <emma:emma xmlns:emma="http://www.w3.org/2003/04/emma" version="1.0">
        <emma:interpretation id="{1F3D6FD9-C3A8-4323-BD48-4184BE82559B}" emma:medium="tactile" emma:mode="ink">
          <msink:context xmlns:msink="http://schemas.microsoft.com/ink/2010/main" type="writingRegion" rotatedBoundingBox="27887,5535 35676,17456 31621,20106 23832,8185"/>
        </emma:interpretation>
      </emma:emma>
    </inkml:annotationXML>
    <inkml:traceGroup>
      <inkml:annotationXML>
        <emma:emma xmlns:emma="http://www.w3.org/2003/04/emma" version="1.0">
          <emma:interpretation id="{EA319D14-FC80-4068-9940-50AF4F920155}" emma:medium="tactile" emma:mode="ink">
            <msink:context xmlns:msink="http://schemas.microsoft.com/ink/2010/main" type="paragraph" rotatedBoundingBox="27887,5535 35676,17456 31621,20106 23832,8185" alignmentLevel="1"/>
          </emma:interpretation>
        </emma:emma>
      </inkml:annotationXML>
      <inkml:traceGroup>
        <inkml:annotationXML>
          <emma:emma xmlns:emma="http://www.w3.org/2003/04/emma" version="1.0">
            <emma:interpretation id="{AA07E56E-4C6C-4D61-A0D4-2989209470F5}" emma:medium="tactile" emma:mode="ink">
              <msink:context xmlns:msink="http://schemas.microsoft.com/ink/2010/main" type="line" rotatedBoundingBox="27887,5535 35676,17456 31621,20106 23832,8185"/>
            </emma:interpretation>
          </emma:emma>
        </inkml:annotationXML>
        <inkml:traceGroup>
          <inkml:annotationXML>
            <emma:emma xmlns:emma="http://www.w3.org/2003/04/emma" version="1.0">
              <emma:interpretation id="{66EB3E9F-B8BF-4D53-B152-888772427CC7}" emma:medium="tactile" emma:mode="ink">
                <msink:context xmlns:msink="http://schemas.microsoft.com/ink/2010/main" type="inkWord" rotatedBoundingBox="30247,10148 32006,12840 28409,15190 26650,12498"/>
              </emma:interpretation>
              <emma:one-of disjunction-type="recognition" id="oneOf0">
                <emma:interpretation id="interp0" emma:lang="" emma:confidence="1">
                  <emma:literal/>
                </emma:interpretation>
              </emma:one-of>
            </emma:emma>
          </inkml:annotationXML>
          <inkml:trace contextRef="#ctx0" brushRef="#br0">29489 2897 0,'0'0'16,"0"0"-16,0 0 15,0 0-15,0 0 16</inkml:trace>
        </inkml:traceGroup>
      </inkml:traceGroup>
    </inkml:traceGroup>
  </inkml:traceGroup>
</inkml:ink>
</file>

<file path=ppt/ink/ink11.xml><?xml version="1.0" encoding="utf-8"?>
<inkml:ink xmlns:inkml="http://www.w3.org/2003/InkML">
  <inkml:definitions>
    <inkml:context xml:id="ctx0">
      <inkml:inkSource xml:id="inkSrc0">
        <inkml:traceFormat>
          <inkml:channel name="X" type="integer" max="1280" units="cm"/>
          <inkml:channel name="Y" type="integer" max="800" units="cm"/>
          <inkml:channel name="T" type="integer" max="2.14748E9" units="dev"/>
        </inkml:traceFormat>
        <inkml:channelProperties>
          <inkml:channelProperty channel="X" name="resolution" value="59.01337" units="1/cm"/>
          <inkml:channelProperty channel="Y" name="resolution" value="58.99705" units="1/cm"/>
          <inkml:channelProperty channel="T" name="resolution" value="1" units="1/dev"/>
        </inkml:channelProperties>
      </inkml:inkSource>
      <inkml:timestamp xml:id="ts0" timeString="2020-11-09T12:28:37.874"/>
    </inkml:context>
    <inkml:brush xml:id="br0">
      <inkml:brushProperty name="width" value="0.13333" units="cm"/>
      <inkml:brushProperty name="height" value="0.13333" units="cm"/>
      <inkml:brushProperty name="color" value="#ED1C24"/>
      <inkml:brushProperty name="fitToCurve" value="1"/>
    </inkml:brush>
    <inkml:brush xml:id="br1">
      <inkml:brushProperty name="width" value="0.13333" units="cm"/>
      <inkml:brushProperty name="height" value="0.13333" units="cm"/>
      <inkml:brushProperty name="color" value="#9966CC"/>
      <inkml:brushProperty name="fitToCurve" value="1"/>
    </inkml:brush>
  </inkml:definitions>
  <inkml:traceGroup>
    <inkml:annotationXML>
      <emma:emma xmlns:emma="http://www.w3.org/2003/04/emma" version="1.0">
        <emma:interpretation id="{FF1EE7FA-1200-4F4B-8396-2FC6C1D45EB2}" emma:medium="tactile" emma:mode="ink">
          <msink:context xmlns:msink="http://schemas.microsoft.com/ink/2010/main" type="writingRegion" rotatedBoundingBox="3365,10224 12208,16031 9017,20890 175,15084"/>
        </emma:interpretation>
      </emma:emma>
    </inkml:annotationXML>
    <inkml:traceGroup>
      <inkml:annotationXML>
        <emma:emma xmlns:emma="http://www.w3.org/2003/04/emma" version="1.0">
          <emma:interpretation id="{697015E0-3FF8-49B3-91D9-C40C2DE51B44}" emma:medium="tactile" emma:mode="ink">
            <msink:context xmlns:msink="http://schemas.microsoft.com/ink/2010/main" type="paragraph" rotatedBoundingBox="3365,10224 12208,16031 9017,20890 175,15084" alignmentLevel="1"/>
          </emma:interpretation>
        </emma:emma>
      </inkml:annotationXML>
      <inkml:traceGroup>
        <inkml:annotationXML>
          <emma:emma xmlns:emma="http://www.w3.org/2003/04/emma" version="1.0">
            <emma:interpretation id="{AFE892CA-723F-4FA1-97D5-497525B656FC}" emma:medium="tactile" emma:mode="ink">
              <msink:context xmlns:msink="http://schemas.microsoft.com/ink/2010/main" type="line" rotatedBoundingBox="3365,10224 12208,16031 9017,20890 175,15084"/>
            </emma:interpretation>
          </emma:emma>
        </inkml:annotationXML>
        <inkml:traceGroup>
          <inkml:annotationXML>
            <emma:emma xmlns:emma="http://www.w3.org/2003/04/emma" version="1.0">
              <emma:interpretation id="{3634F744-71E8-4791-A16E-C208866F7D1A}" emma:medium="tactile" emma:mode="ink">
                <msink:context xmlns:msink="http://schemas.microsoft.com/ink/2010/main" type="inkWord" rotatedBoundingBox="3365,10224 10095,14643 6904,19502 175,15084"/>
              </emma:interpretation>
            </emma:emma>
          </inkml:annotationXML>
          <inkml:trace contextRef="#ctx0" brushRef="#br0">7225 5715 0,'0'0'16,"0"0"-16,0 0 16,0 0-16,0 0 15,0 0 1,0 0-16,0 0 15,0 0 1,0 0-16,0 0 16,0 0-1,0 0-15,0 0 16,0 0 0,0 0-16,0 0 15,0 0 1</inkml:trace>
          <inkml:trace contextRef="#ctx0" brushRef="#br1" timeOffset="76800.3609">9011 8414 0,'0'0'0,"0"0"16,0 0-16,0 0 15,0 0 1,0 0-16,0 0 16</inkml:trace>
        </inkml:traceGroup>
        <inkml:traceGroup>
          <inkml:annotationXML>
            <emma:emma xmlns:emma="http://www.w3.org/2003/04/emma" version="1.0">
              <emma:interpretation id="{E4AA1C62-F57C-42E1-8679-C80F340C67B2}" emma:medium="tactile" emma:mode="ink">
                <msink:context xmlns:msink="http://schemas.microsoft.com/ink/2010/main" type="inkWord" rotatedBoundingBox="9295,16731 11009,17857 9280,20490 7565,19364"/>
              </emma:interpretation>
              <emma:one-of disjunction-type="recognition" id="oneOf0">
                <emma:interpretation id="interp0" emma:lang="" emma:confidence="1">
                  <emma:literal/>
                </emma:interpretation>
              </emma:one-of>
            </emma:emma>
          </inkml:annotationXML>
          <inkml:trace contextRef="#ctx0" brushRef="#br1" timeOffset="77362.8864">9566 8850 0,'0'0'0,"0"0"16,0 0 0,0 0-16</inkml:trace>
        </inkml:traceGroup>
      </inkml:traceGroup>
    </inkml:traceGroup>
  </inkml:traceGroup>
</inkml:ink>
</file>

<file path=ppt/ink/ink12.xml><?xml version="1.0" encoding="utf-8"?>
<inkml:ink xmlns:inkml="http://www.w3.org/2003/InkML">
  <inkml:definitions>
    <inkml:context xml:id="ctx0">
      <inkml:inkSource xml:id="inkSrc0">
        <inkml:traceFormat>
          <inkml:channel name="X" type="integer" max="1280" units="cm"/>
          <inkml:channel name="Y" type="integer" max="800" units="cm"/>
          <inkml:channel name="T" type="integer" max="2.14748E9" units="dev"/>
        </inkml:traceFormat>
        <inkml:channelProperties>
          <inkml:channelProperty channel="X" name="resolution" value="59.01337" units="1/cm"/>
          <inkml:channelProperty channel="Y" name="resolution" value="58.99705" units="1/cm"/>
          <inkml:channelProperty channel="T" name="resolution" value="1" units="1/dev"/>
        </inkml:channelProperties>
      </inkml:inkSource>
      <inkml:timestamp xml:id="ts0" timeString="2020-11-09T12:30:51.879"/>
    </inkml:context>
    <inkml:brush xml:id="br0">
      <inkml:brushProperty name="width" value="0.13333" units="cm"/>
      <inkml:brushProperty name="height" value="0.13333" units="cm"/>
      <inkml:brushProperty name="color" value="#9966CC"/>
      <inkml:brushProperty name="fitToCurve" value="1"/>
    </inkml:brush>
  </inkml:definitions>
  <inkml:traceGroup>
    <inkml:annotationXML>
      <emma:emma xmlns:emma="http://www.w3.org/2003/04/emma" version="1.0">
        <emma:interpretation id="{C8217AAF-8B5F-4C4D-85D1-81CED97BF180}" emma:medium="tactile" emma:mode="ink">
          <msink:context xmlns:msink="http://schemas.microsoft.com/ink/2010/main" type="writingRegion" rotatedBoundingBox="23296,15826 24043,12280 26105,12714 25358,16260"/>
        </emma:interpretation>
      </emma:emma>
    </inkml:annotationXML>
    <inkml:traceGroup>
      <inkml:annotationXML>
        <emma:emma xmlns:emma="http://www.w3.org/2003/04/emma" version="1.0">
          <emma:interpretation id="{2380E11A-C248-414F-9701-099E46B73737}" emma:medium="tactile" emma:mode="ink">
            <msink:context xmlns:msink="http://schemas.microsoft.com/ink/2010/main" type="paragraph" rotatedBoundingBox="23296,15826 24043,12280 26105,12714 25358,16260" alignmentLevel="1"/>
          </emma:interpretation>
        </emma:emma>
      </inkml:annotationXML>
      <inkml:traceGroup>
        <inkml:annotationXML>
          <emma:emma xmlns:emma="http://www.w3.org/2003/04/emma" version="1.0">
            <emma:interpretation id="{26565F76-EB82-4E3B-B049-A69DF23226B6}" emma:medium="tactile" emma:mode="ink">
              <msink:context xmlns:msink="http://schemas.microsoft.com/ink/2010/main" type="line" rotatedBoundingBox="23296,15826 24043,12280 26105,12714 25358,16260"/>
            </emma:interpretation>
          </emma:emma>
        </inkml:annotationXML>
        <inkml:traceGroup>
          <inkml:annotationXML>
            <emma:emma xmlns:emma="http://www.w3.org/2003/04/emma" version="1.0">
              <emma:interpretation id="{70B5CA9A-53E3-4960-8676-2844520F3638}" emma:medium="tactile" emma:mode="ink">
                <msink:context xmlns:msink="http://schemas.microsoft.com/ink/2010/main" type="inkWord" rotatedBoundingBox="23296,15826 24043,12280 26105,12714 25358,16260"/>
              </emma:interpretation>
              <emma:one-of disjunction-type="recognition" id="oneOf0">
                <emma:interpretation id="interp0" emma:lang="" emma:confidence="1">
                  <emma:literal/>
                </emma:interpretation>
              </emma:one-of>
            </emma:emma>
          </inkml:annotationXML>
          <inkml:trace contextRef="#ctx0" brushRef="#br0">24569 5159 0,'0'0'0,"0"0"16,0 0-1,0 0-15,0 0 16,0 0-16,0 0 16,0 0-1,0 0-15,0 0 16,0 0 0,0 0-16,0 0 15,0 0 1,0 0-16</inkml:trace>
        </inkml:traceGroup>
      </inkml:traceGroup>
    </inkml:traceGroup>
  </inkml:traceGroup>
</inkml:ink>
</file>

<file path=ppt/ink/ink13.xml><?xml version="1.0" encoding="utf-8"?>
<inkml:ink xmlns:inkml="http://www.w3.org/2003/InkML">
  <inkml:definitions>
    <inkml:context xml:id="ctx0">
      <inkml:inkSource xml:id="inkSrc0">
        <inkml:traceFormat>
          <inkml:channel name="X" type="integer" max="1280" units="cm"/>
          <inkml:channel name="Y" type="integer" max="800" units="cm"/>
          <inkml:channel name="T" type="integer" max="2.14748E9" units="dev"/>
        </inkml:traceFormat>
        <inkml:channelProperties>
          <inkml:channelProperty channel="X" name="resolution" value="59.01337" units="1/cm"/>
          <inkml:channelProperty channel="Y" name="resolution" value="58.99705" units="1/cm"/>
          <inkml:channelProperty channel="T" name="resolution" value="1" units="1/dev"/>
        </inkml:channelProperties>
      </inkml:inkSource>
      <inkml:timestamp xml:id="ts0" timeString="2020-11-09T12:39:15.908"/>
    </inkml:context>
    <inkml:brush xml:id="br0">
      <inkml:brushProperty name="width" value="0.13333" units="cm"/>
      <inkml:brushProperty name="height" value="0.13333" units="cm"/>
      <inkml:brushProperty name="color" value="#ED1C24"/>
      <inkml:brushProperty name="fitToCurve" value="1"/>
    </inkml:brush>
  </inkml:definitions>
  <inkml:traceGroup>
    <inkml:annotationXML>
      <emma:emma xmlns:emma="http://www.w3.org/2003/04/emma" version="1.0">
        <emma:interpretation id="{71930C53-8B74-4266-BA6E-3F668A7C9BD1}" emma:medium="tactile" emma:mode="ink">
          <msink:context xmlns:msink="http://schemas.microsoft.com/ink/2010/main" type="writingRegion" rotatedBoundingBox="3772,20075 -1723,17821 1658,9574 7155,11829"/>
        </emma:interpretation>
      </emma:emma>
    </inkml:annotationXML>
    <inkml:traceGroup>
      <inkml:annotationXML>
        <emma:emma xmlns:emma="http://www.w3.org/2003/04/emma" version="1.0">
          <emma:interpretation id="{E7AC6BBA-A194-4E9B-B924-C68C027FC0F4}" emma:medium="tactile" emma:mode="ink">
            <msink:context xmlns:msink="http://schemas.microsoft.com/ink/2010/main" type="paragraph" rotatedBoundingBox="165,17410 4585,16829 4792,18397 371,18978" alignmentLevel="2"/>
          </emma:interpretation>
        </emma:emma>
      </inkml:annotationXML>
      <inkml:traceGroup>
        <inkml:annotationXML>
          <emma:emma xmlns:emma="http://www.w3.org/2003/04/emma" version="1.0">
            <emma:interpretation id="{ECC586CA-7032-4EBE-8852-94D0E15A8D7C}" emma:medium="tactile" emma:mode="ink">
              <msink:context xmlns:msink="http://schemas.microsoft.com/ink/2010/main" type="line" rotatedBoundingBox="165,17410 4585,16829 4792,18397 371,18978"/>
            </emma:interpretation>
          </emma:emma>
        </inkml:annotationXML>
        <inkml:traceGroup>
          <inkml:annotationXML>
            <emma:emma xmlns:emma="http://www.w3.org/2003/04/emma" version="1.0">
              <emma:interpretation id="{2716D09B-3934-4736-8675-779E6BD071DE}" emma:medium="tactile" emma:mode="ink">
                <msink:context xmlns:msink="http://schemas.microsoft.com/ink/2010/main" type="inkWord" rotatedBoundingBox="165,17410 4585,16829 4792,18397 371,18978"/>
              </emma:interpretation>
              <emma:one-of disjunction-type="recognition" id="oneOf0">
                <emma:interpretation id="interp0" emma:lang="" emma:confidence="1">
                  <emma:literal/>
                </emma:interpretation>
              </emma:one-of>
            </emma:emma>
          </inkml:annotationXML>
          <inkml:trace contextRef="#ctx0" brushRef="#br0">-754 3175 0,'0'0'15,"0"0"1,0 0-16,0 0 15,0 0 1</inkml:trace>
        </inkml:traceGroup>
      </inkml:traceGroup>
    </inkml:traceGroup>
  </inkml:traceGroup>
</inkml:ink>
</file>

<file path=ppt/ink/ink14.xml><?xml version="1.0" encoding="utf-8"?>
<inkml:ink xmlns:inkml="http://www.w3.org/2003/InkML">
  <inkml:definitions>
    <inkml:context xml:id="ctx0">
      <inkml:inkSource xml:id="inkSrc0">
        <inkml:traceFormat>
          <inkml:channel name="X" type="integer" max="1280" units="cm"/>
          <inkml:channel name="Y" type="integer" max="800" units="cm"/>
          <inkml:channel name="T" type="integer" max="2.14748E9" units="dev"/>
        </inkml:traceFormat>
        <inkml:channelProperties>
          <inkml:channelProperty channel="X" name="resolution" value="59.01337" units="1/cm"/>
          <inkml:channelProperty channel="Y" name="resolution" value="58.99705" units="1/cm"/>
          <inkml:channelProperty channel="T" name="resolution" value="1" units="1/dev"/>
        </inkml:channelProperties>
      </inkml:inkSource>
      <inkml:timestamp xml:id="ts0" timeString="2020-11-09T12:39:33.300"/>
    </inkml:context>
    <inkml:brush xml:id="br0">
      <inkml:brushProperty name="width" value="0.13333" units="cm"/>
      <inkml:brushProperty name="height" value="0.13333" units="cm"/>
      <inkml:brushProperty name="color" value="#ED1C24"/>
      <inkml:brushProperty name="fitToCurve" value="1"/>
    </inkml:brush>
  </inkml:definitions>
  <inkml:traceGroup>
    <inkml:annotationXML>
      <emma:emma xmlns:emma="http://www.w3.org/2003/04/emma" version="1.0">
        <emma:interpretation id="{EA79B6F3-CCAF-4CC1-AF3A-2D2B9FA3CFA8}" emma:medium="tactile" emma:mode="ink">
          <msink:context xmlns:msink="http://schemas.microsoft.com/ink/2010/main" type="writingRegion" rotatedBoundingBox="9630,-343 30780,125 30606,7982 9455,7513"/>
        </emma:interpretation>
      </emma:emma>
    </inkml:annotationXML>
    <inkml:traceGroup>
      <inkml:annotationXML>
        <emma:emma xmlns:emma="http://www.w3.org/2003/04/emma" version="1.0">
          <emma:interpretation id="{BE7F3137-55D4-4AE9-8609-8D16A21F964F}" emma:medium="tactile" emma:mode="ink">
            <msink:context xmlns:msink="http://schemas.microsoft.com/ink/2010/main" type="paragraph" rotatedBoundingBox="17441,2597 30761,3430 30469,8100 17149,7267" alignmentLevel="2"/>
          </emma:interpretation>
        </emma:emma>
      </inkml:annotationXML>
      <inkml:traceGroup>
        <inkml:annotationXML>
          <emma:emma xmlns:emma="http://www.w3.org/2003/04/emma" version="1.0">
            <emma:interpretation id="{1F5890C4-10EC-4D0D-ACA6-5AD05EBDAC16}" emma:medium="tactile" emma:mode="ink">
              <msink:context xmlns:msink="http://schemas.microsoft.com/ink/2010/main" type="line" rotatedBoundingBox="17441,2597 30761,3430 30469,8100 17149,7267"/>
            </emma:interpretation>
          </emma:emma>
        </inkml:annotationXML>
        <inkml:traceGroup>
          <inkml:annotationXML>
            <emma:emma xmlns:emma="http://www.w3.org/2003/04/emma" version="1.0">
              <emma:interpretation id="{E1C91DBA-7139-4431-86BB-1EF94365F830}" emma:medium="tactile" emma:mode="ink">
                <msink:context xmlns:msink="http://schemas.microsoft.com/ink/2010/main" type="inkWord" rotatedBoundingBox="26027,3134 30761,3430 30469,8100 25735,7804"/>
              </emma:interpretation>
              <emma:one-of disjunction-type="recognition" id="oneOf0">
                <emma:interpretation id="interp0" emma:lang="" emma:confidence="1">
                  <emma:literal/>
                </emma:interpretation>
              </emma:one-of>
            </emma:emma>
          </inkml:annotationXML>
          <inkml:trace contextRef="#ctx0" brushRef="#br0">17860 7345 0,'0'0'16,"0"0"-16,0 0 15,0 0 1,0 0-16,0 0 16</inkml:trace>
        </inkml:traceGroup>
      </inkml:traceGroup>
    </inkml:traceGroup>
  </inkml:traceGroup>
</inkml:ink>
</file>

<file path=ppt/ink/ink2.xml><?xml version="1.0" encoding="utf-8"?>
<inkml:ink xmlns:inkml="http://www.w3.org/2003/InkML">
  <inkml:definitions>
    <inkml:context xml:id="ctx0">
      <inkml:inkSource xml:id="inkSrc0">
        <inkml:traceFormat>
          <inkml:channel name="X" type="integer" max="1280" units="cm"/>
          <inkml:channel name="Y" type="integer" max="800" units="cm"/>
          <inkml:channel name="T" type="integer" max="2.14748E9" units="dev"/>
        </inkml:traceFormat>
        <inkml:channelProperties>
          <inkml:channelProperty channel="X" name="resolution" value="59.01337" units="1/cm"/>
          <inkml:channelProperty channel="Y" name="resolution" value="58.99705" units="1/cm"/>
          <inkml:channelProperty channel="T" name="resolution" value="1" units="1/dev"/>
        </inkml:channelProperties>
      </inkml:inkSource>
      <inkml:timestamp xml:id="ts0" timeString="2020-11-09T11:53:20.454"/>
    </inkml:context>
    <inkml:brush xml:id="br0">
      <inkml:brushProperty name="width" value="0.13333" units="cm"/>
      <inkml:brushProperty name="height" value="0.13333" units="cm"/>
      <inkml:brushProperty name="color" value="#FF8000"/>
      <inkml:brushProperty name="fitToCurve" value="1"/>
    </inkml:brush>
  </inkml:definitions>
  <inkml:traceGroup>
    <inkml:annotationXML>
      <emma:emma xmlns:emma="http://www.w3.org/2003/04/emma" version="1.0">
        <emma:interpretation id="{E278D896-156D-4A2B-ADB7-BCE61EC51F1F}" emma:medium="tactile" emma:mode="ink">
          <msink:context xmlns:msink="http://schemas.microsoft.com/ink/2010/main" type="writingRegion" rotatedBoundingBox="814,917 17204,393 17272,2515 881,3039"/>
        </emma:interpretation>
      </emma:emma>
    </inkml:annotationXML>
    <inkml:traceGroup>
      <inkml:annotationXML>
        <emma:emma xmlns:emma="http://www.w3.org/2003/04/emma" version="1.0">
          <emma:interpretation id="{1C0D731A-25F5-4E9C-A5D2-0704C93AAEB3}" emma:medium="tactile" emma:mode="ink">
            <msink:context xmlns:msink="http://schemas.microsoft.com/ink/2010/main" type="paragraph" rotatedBoundingBox="814,917 17204,393 17272,2515 881,3039" alignmentLevel="1"/>
          </emma:interpretation>
        </emma:emma>
      </inkml:annotationXML>
      <inkml:traceGroup>
        <inkml:annotationXML>
          <emma:emma xmlns:emma="http://www.w3.org/2003/04/emma" version="1.0">
            <emma:interpretation id="{5A31C575-B050-44AD-AF7D-181B65D416C7}" emma:medium="tactile" emma:mode="ink">
              <msink:context xmlns:msink="http://schemas.microsoft.com/ink/2010/main" type="line" rotatedBoundingBox="814,917 17204,393 17272,2515 881,3039"/>
            </emma:interpretation>
          </emma:emma>
        </inkml:annotationXML>
        <inkml:traceGroup>
          <inkml:annotationXML>
            <emma:emma xmlns:emma="http://www.w3.org/2003/04/emma" version="1.0">
              <emma:interpretation id="{87589FC9-0E29-40D0-AE7D-FD3A3A5E22EA}" emma:medium="tactile" emma:mode="ink">
                <msink:context xmlns:msink="http://schemas.microsoft.com/ink/2010/main" type="inkWord" rotatedBoundingBox="3712,893 9540,706 9605,2734 3777,2920"/>
              </emma:interpretation>
              <emma:one-of disjunction-type="recognition" id="oneOf0">
                <emma:interpretation id="interp0" emma:lang="" emma:confidence="1">
                  <emma:literal/>
                </emma:interpretation>
              </emma:one-of>
            </emma:emma>
          </inkml:annotationXML>
          <inkml:trace contextRef="#ctx0" brushRef="#br0">-1707 1707 0,'0'0'16,"-317"-40"-1,317 40-15,-199-40 16,-118-39 0</inkml:trace>
        </inkml:traceGroup>
      </inkml:traceGroup>
    </inkml:traceGroup>
  </inkml:traceGroup>
</inkml:ink>
</file>

<file path=ppt/ink/ink3.xml><?xml version="1.0" encoding="utf-8"?>
<inkml:ink xmlns:inkml="http://www.w3.org/2003/InkML">
  <inkml:definitions>
    <inkml:context xml:id="ctx0">
      <inkml:inkSource xml:id="inkSrc0">
        <inkml:traceFormat>
          <inkml:channel name="X" type="integer" max="1280" units="cm"/>
          <inkml:channel name="Y" type="integer" max="800" units="cm"/>
          <inkml:channel name="T" type="integer" max="2.14748E9" units="dev"/>
        </inkml:traceFormat>
        <inkml:channelProperties>
          <inkml:channelProperty channel="X" name="resolution" value="59.01337" units="1/cm"/>
          <inkml:channelProperty channel="Y" name="resolution" value="58.99705" units="1/cm"/>
          <inkml:channelProperty channel="T" name="resolution" value="1" units="1/dev"/>
        </inkml:channelProperties>
      </inkml:inkSource>
      <inkml:timestamp xml:id="ts0" timeString="2020-11-09T11:57:23.471"/>
    </inkml:context>
    <inkml:brush xml:id="br0">
      <inkml:brushProperty name="width" value="0.13333" units="cm"/>
      <inkml:brushProperty name="height" value="0.13333" units="cm"/>
      <inkml:brushProperty name="color" value="#3165BB"/>
      <inkml:brushProperty name="fitToCurve" value="1"/>
    </inkml:brush>
  </inkml:definitions>
  <inkml:traceGroup>
    <inkml:annotationXML>
      <emma:emma xmlns:emma="http://www.w3.org/2003/04/emma" version="1.0">
        <emma:interpretation id="{DA223FAC-F4C8-4062-B412-3F5BF5531095}" emma:medium="tactile" emma:mode="ink">
          <msink:context xmlns:msink="http://schemas.microsoft.com/ink/2010/main" type="inkDrawing" rotatedBoundingBox="1274,17770 1758,9414 3024,9487 2540,17844" shapeName="Other"/>
        </emma:interpretation>
      </emma:emma>
    </inkml:annotationXML>
    <inkml:trace contextRef="#ctx0" brushRef="#br0">1297 163 0,'0'0'15,"0"0"1,-40-158-16,40 158 16,-40 0-1,1 0-15,-41 0 16,-39 0-1,0 0-15,-40 39 16,1 1 0,-41 79-16,80 0 15,0 0-15,79 0 16,1 0 0,-1 40-16,80 119 15,-1-40 1,1-40-16,40 120 15,-1-40 1,-79-120-16,40 1 16,-40 0-1,0 0-15,0-40 16,-40 0 0,40-40-16,-40-39 15,40-40 1,0 40-16,0-1 15,0-39 1,0 0-16,0 0 16,0 0-16,0 40 15,0 39 1,0 40-16,40 159 16,0 0-1,-80 79-15,80 0 16,-40-39-1,-40 79-15,40 39 16,0-39 0,-40-40-16,40-118 15,0 157 1,0-78-16,40 39 16,79 40-1</inkml:trace>
  </inkml:traceGroup>
</inkml:ink>
</file>

<file path=ppt/ink/ink4.xml><?xml version="1.0" encoding="utf-8"?>
<inkml:ink xmlns:inkml="http://www.w3.org/2003/InkML">
  <inkml:definitions>
    <inkml:context xml:id="ctx0">
      <inkml:inkSource xml:id="inkSrc0">
        <inkml:traceFormat>
          <inkml:channel name="X" type="integer" max="1280" units="cm"/>
          <inkml:channel name="Y" type="integer" max="800" units="cm"/>
          <inkml:channel name="T" type="integer" max="2.14748E9" units="dev"/>
        </inkml:traceFormat>
        <inkml:channelProperties>
          <inkml:channelProperty channel="X" name="resolution" value="59.01337" units="1/cm"/>
          <inkml:channelProperty channel="Y" name="resolution" value="58.99705" units="1/cm"/>
          <inkml:channelProperty channel="T" name="resolution" value="1" units="1/dev"/>
        </inkml:channelProperties>
      </inkml:inkSource>
      <inkml:timestamp xml:id="ts0" timeString="2020-11-09T11:57:25.065"/>
    </inkml:context>
    <inkml:brush xml:id="br0">
      <inkml:brushProperty name="width" value="0.13333" units="cm"/>
      <inkml:brushProperty name="height" value="0.13333" units="cm"/>
      <inkml:brushProperty name="color" value="#3165BB"/>
      <inkml:brushProperty name="fitToCurve" value="1"/>
    </inkml:brush>
  </inkml:definitions>
  <inkml:traceGroup>
    <inkml:annotationXML>
      <emma:emma xmlns:emma="http://www.w3.org/2003/04/emma" version="1.0">
        <emma:interpretation id="{BFD66E33-E3EF-45BC-A3DA-FF0663595BE2}" emma:medium="tactile" emma:mode="ink">
          <msink:context xmlns:msink="http://schemas.microsoft.com/ink/2010/main" type="writingRegion" rotatedBoundingBox="436,11866 2103,11866 2103,14247 436,14247"/>
        </emma:interpretation>
      </emma:emma>
    </inkml:annotationXML>
    <inkml:traceGroup>
      <inkml:annotationXML>
        <emma:emma xmlns:emma="http://www.w3.org/2003/04/emma" version="1.0">
          <emma:interpretation id="{F89CF305-3AC0-43EE-B1A3-39D2FC83E167}" emma:medium="tactile" emma:mode="ink">
            <msink:context xmlns:msink="http://schemas.microsoft.com/ink/2010/main" type="paragraph" rotatedBoundingBox="436,11866 2103,11866 2103,14247 436,14247" alignmentLevel="1"/>
          </emma:interpretation>
        </emma:emma>
      </inkml:annotationXML>
      <inkml:traceGroup>
        <inkml:annotationXML>
          <emma:emma xmlns:emma="http://www.w3.org/2003/04/emma" version="1.0">
            <emma:interpretation id="{CF2E5356-94E4-4EFE-B580-FDD7EB501288}" emma:medium="tactile" emma:mode="ink">
              <msink:context xmlns:msink="http://schemas.microsoft.com/ink/2010/main" type="line" rotatedBoundingBox="436,11866 2103,11866 2103,14247 436,14247"/>
            </emma:interpretation>
          </emma:emma>
        </inkml:annotationXML>
        <inkml:traceGroup>
          <inkml:annotationXML>
            <emma:emma xmlns:emma="http://www.w3.org/2003/04/emma" version="1.0">
              <emma:interpretation id="{1C0BDF72-E20F-44AE-8BFE-E26696A1BBFF}" emma:medium="tactile" emma:mode="ink">
                <msink:context xmlns:msink="http://schemas.microsoft.com/ink/2010/main" type="inkWord" rotatedBoundingBox="436,11866 2103,11866 2103,14247 436,14247"/>
              </emma:interpretation>
              <emma:one-of disjunction-type="recognition" id="oneOf0">
                <emma:interpretation id="interp0" emma:lang="" emma:confidence="0">
                  <emma:literal>*</emma:literal>
                </emma:interpretation>
                <emma:interpretation id="interp1" emma:lang="" emma:confidence="0">
                  <emma:literal>•</emma:literal>
                </emma:interpretation>
                <emma:interpretation id="interp2" emma:lang="" emma:confidence="0">
                  <emma:literal>.</emma:literal>
                </emma:interpretation>
                <emma:interpretation id="interp3" emma:lang="" emma:confidence="0">
                  <emma:literal>A</emma:literal>
                </emma:interpretation>
                <emma:interpretation id="interp4" emma:lang="" emma:confidence="0">
                  <emma:literal>b</emma:literal>
                </emma:interpretation>
              </emma:one-of>
            </emma:emma>
          </inkml:annotationXML>
          <inkml:trace contextRef="#ctx0" brushRef="#br0">1468 159 0,'0'0'16,"159"-119"0,-119 79-16,-40 40 15,0 0-15,0 0 16,-40 0-1,1 79-15,-41 80 16,-118 119 0,-40-40-16,-40 79 15,79-39 1,41-40-16,78-79 16,1 0-1,39 0-15,0-40 16,40-40-1,0-39-15,40-1 16,-40 1 0,0-40-16,40 0 15,-40 0 1,79-40-16,-39-39 16,39-80-1,-39-39-15,0-40 16,39 0-16,-39 39 15,-1 40 1,-39 1-16,40-120 16,0 79-1,-40 41-15,0 118 16,0 0 0,0 1-16,0 39 15,0 0 1,0 39-16,-40 41 15,40 39 1,40 159-16,-40-40 16,79 79-1,-39-79-15,0-79 16,-1-40 0,1-40-16,0 1 15,-40-40 1,39-40-16,1 39 15,0-39-15,-1-39 16,1-1 0,-40-40-16,40 1 15,-40 0 1,-40-80-16,-39 0 16,-40 0-1,0 40-15,-120-39 16,81 39-1,78 79-15,1-39 16,-40 79 0,39-40-16,-39 0 15,40 40 1</inkml:trace>
        </inkml:traceGroup>
      </inkml:traceGroup>
    </inkml:traceGroup>
  </inkml:traceGroup>
</inkml:ink>
</file>

<file path=ppt/ink/ink5.xml><?xml version="1.0" encoding="utf-8"?>
<inkml:ink xmlns:inkml="http://www.w3.org/2003/InkML">
  <inkml:definitions>
    <inkml:context xml:id="ctx0">
      <inkml:inkSource xml:id="inkSrc0">
        <inkml:traceFormat>
          <inkml:channel name="X" type="integer" max="1280" units="cm"/>
          <inkml:channel name="Y" type="integer" max="800" units="cm"/>
          <inkml:channel name="T" type="integer" max="2.14748E9" units="dev"/>
        </inkml:traceFormat>
        <inkml:channelProperties>
          <inkml:channelProperty channel="X" name="resolution" value="59.01337" units="1/cm"/>
          <inkml:channelProperty channel="Y" name="resolution" value="58.99705" units="1/cm"/>
          <inkml:channelProperty channel="T" name="resolution" value="1" units="1/dev"/>
        </inkml:channelProperties>
      </inkml:inkSource>
      <inkml:timestamp xml:id="ts0" timeString="2020-11-09T12:00:04.560"/>
    </inkml:context>
    <inkml:brush xml:id="br0">
      <inkml:brushProperty name="width" value="0.13333" units="cm"/>
      <inkml:brushProperty name="height" value="0.13333" units="cm"/>
      <inkml:brushProperty name="color" value="#ED1C24"/>
      <inkml:brushProperty name="fitToCurve" value="1"/>
    </inkml:brush>
  </inkml:definitions>
  <inkml:traceGroup>
    <inkml:annotationXML>
      <emma:emma xmlns:emma="http://www.w3.org/2003/04/emma" version="1.0">
        <emma:interpretation id="{C4B11B68-CA0C-47D4-9FAF-D2416BEE2ED9}" emma:medium="tactile" emma:mode="ink">
          <msink:context xmlns:msink="http://schemas.microsoft.com/ink/2010/main" type="writingRegion" rotatedBoundingBox="11231,9405 20637,9405 20637,15914 11231,15914"/>
        </emma:interpretation>
      </emma:emma>
    </inkml:annotationXML>
    <inkml:traceGroup>
      <inkml:annotationXML>
        <emma:emma xmlns:emma="http://www.w3.org/2003/04/emma" version="1.0">
          <emma:interpretation id="{2AA6CF12-B9F0-4E44-8888-915FD1EFB114}" emma:medium="tactile" emma:mode="ink">
            <msink:context xmlns:msink="http://schemas.microsoft.com/ink/2010/main" type="paragraph" rotatedBoundingBox="11686,13974 17783,12661 18250,14828 12152,16141" alignmentLevel="1"/>
          </emma:interpretation>
        </emma:emma>
      </inkml:annotationXML>
      <inkml:traceGroup>
        <inkml:annotationXML>
          <emma:emma xmlns:emma="http://www.w3.org/2003/04/emma" version="1.0">
            <emma:interpretation id="{91B9494A-B15E-444B-AB28-88D98265F5D6}" emma:medium="tactile" emma:mode="ink">
              <msink:context xmlns:msink="http://schemas.microsoft.com/ink/2010/main" type="line" rotatedBoundingBox="11686,13974 17783,12661 18250,14828 12152,16141"/>
            </emma:interpretation>
          </emma:emma>
        </inkml:annotationXML>
        <inkml:traceGroup>
          <inkml:annotationXML>
            <emma:emma xmlns:emma="http://www.w3.org/2003/04/emma" version="1.0">
              <emma:interpretation id="{92143353-4CD4-40A6-A55B-790A1B28D2A5}" emma:medium="tactile" emma:mode="ink">
                <msink:context xmlns:msink="http://schemas.microsoft.com/ink/2010/main" type="inkWord" rotatedBoundingBox="11686,13974 17783,12661 18250,14828 12152,16141"/>
              </emma:interpretation>
              <emma:one-of disjunction-type="recognition" id="oneOf0">
                <emma:interpretation id="interp0" emma:lang="" emma:confidence="1">
                  <emma:literal/>
                </emma:interpretation>
              </emma:one-of>
            </emma:emma>
          </inkml:annotationXML>
          <inkml:trace contextRef="#ctx0" brushRef="#br0">1667 5244 0,'0'0'0,"0"0"16,0 0 0,0 0-16,0 0 15</inkml:trace>
        </inkml:traceGroup>
      </inkml:traceGroup>
    </inkml:traceGroup>
  </inkml:traceGroup>
</inkml:ink>
</file>

<file path=ppt/ink/ink6.xml><?xml version="1.0" encoding="utf-8"?>
<inkml:ink xmlns:inkml="http://www.w3.org/2003/InkML">
  <inkml:definitions>
    <inkml:context xml:id="ctx0">
      <inkml:inkSource xml:id="inkSrc0">
        <inkml:traceFormat>
          <inkml:channel name="X" type="integer" max="1280" units="cm"/>
          <inkml:channel name="Y" type="integer" max="800" units="cm"/>
          <inkml:channel name="T" type="integer" max="2.14748E9" units="dev"/>
        </inkml:traceFormat>
        <inkml:channelProperties>
          <inkml:channelProperty channel="X" name="resolution" value="59.01337" units="1/cm"/>
          <inkml:channelProperty channel="Y" name="resolution" value="58.99705" units="1/cm"/>
          <inkml:channelProperty channel="T" name="resolution" value="1" units="1/dev"/>
        </inkml:channelProperties>
      </inkml:inkSource>
      <inkml:timestamp xml:id="ts0" timeString="2020-11-09T12:05:11.568"/>
    </inkml:context>
    <inkml:brush xml:id="br0">
      <inkml:brushProperty name="width" value="0.13333" units="cm"/>
      <inkml:brushProperty name="height" value="0.13333" units="cm"/>
      <inkml:brushProperty name="color" value="#ED1C24"/>
      <inkml:brushProperty name="fitToCurve" value="1"/>
    </inkml:brush>
  </inkml:definitions>
  <inkml:traceGroup>
    <inkml:annotationXML>
      <emma:emma xmlns:emma="http://www.w3.org/2003/04/emma" version="1.0">
        <emma:interpretation id="{9F053B1C-0FEC-4E66-B63E-2754B99D0DD5}" emma:medium="tactile" emma:mode="ink">
          <msink:context xmlns:msink="http://schemas.microsoft.com/ink/2010/main" type="inkDrawing" rotatedBoundingBox="11560,10592 13057,10794 13022,11049 11525,10848" semanticType="callout" shapeName="Other"/>
        </emma:interpretation>
      </emma:emma>
    </inkml:annotationXML>
    <inkml:trace contextRef="#ctx0" brushRef="#br0">1508 119 0,'0'0'16,"0"0"-16,0 0 16,0 0-1,0 0-15,0 0 16,0 0-1,0 0-15,0 0 16,-159 119 0,0-79-16,1-40 15,39 0-15,-40 0 16,40-40 0,0 1-16,0 39 15,0-40 1,39 0-16,40 40 15,1-39 1,-1-1-16,0 40 16,40 0-1,-39-40-15,39 40 16</inkml:trace>
  </inkml:traceGroup>
</inkml:ink>
</file>

<file path=ppt/ink/ink7.xml><?xml version="1.0" encoding="utf-8"?>
<inkml:ink xmlns:inkml="http://www.w3.org/2003/InkML">
  <inkml:definitions>
    <inkml:context xml:id="ctx0">
      <inkml:inkSource xml:id="inkSrc0">
        <inkml:traceFormat>
          <inkml:channel name="X" type="integer" max="1280" units="cm"/>
          <inkml:channel name="Y" type="integer" max="800" units="cm"/>
          <inkml:channel name="T" type="integer" max="2.14748E9" units="dev"/>
        </inkml:traceFormat>
        <inkml:channelProperties>
          <inkml:channelProperty channel="X" name="resolution" value="59.01337" units="1/cm"/>
          <inkml:channelProperty channel="Y" name="resolution" value="58.99705" units="1/cm"/>
          <inkml:channelProperty channel="T" name="resolution" value="1" units="1/dev"/>
        </inkml:channelProperties>
      </inkml:inkSource>
      <inkml:timestamp xml:id="ts0" timeString="2020-11-09T12:05:49.959"/>
    </inkml:context>
    <inkml:brush xml:id="br0">
      <inkml:brushProperty name="width" value="0.13333" units="cm"/>
      <inkml:brushProperty name="height" value="0.13333" units="cm"/>
      <inkml:brushProperty name="color" value="#ED1C24"/>
      <inkml:brushProperty name="fitToCurve" value="1"/>
    </inkml:brush>
  </inkml:definitions>
  <inkml:traceGroup>
    <inkml:annotationXML>
      <emma:emma xmlns:emma="http://www.w3.org/2003/04/emma" version="1.0">
        <emma:interpretation id="{DD9E7EF3-C2F3-435E-A6F3-ABBD23251093}" emma:medium="tactile" emma:mode="ink">
          <msink:context xmlns:msink="http://schemas.microsoft.com/ink/2010/main" type="writingRegion" rotatedBoundingBox="21034,10755 26749,10755 26749,12779 21034,12779"/>
        </emma:interpretation>
      </emma:emma>
    </inkml:annotationXML>
    <inkml:traceGroup>
      <inkml:annotationXML>
        <emma:emma xmlns:emma="http://www.w3.org/2003/04/emma" version="1.0">
          <emma:interpretation id="{BAD0DF94-91E8-40BE-B82A-9ADD933A4994}" emma:medium="tactile" emma:mode="ink">
            <msink:context xmlns:msink="http://schemas.microsoft.com/ink/2010/main" type="paragraph" rotatedBoundingBox="21034,10755 26749,10755 26749,12779 21034,12779" alignmentLevel="1"/>
          </emma:interpretation>
        </emma:emma>
      </inkml:annotationXML>
      <inkml:traceGroup>
        <inkml:annotationXML>
          <emma:emma xmlns:emma="http://www.w3.org/2003/04/emma" version="1.0">
            <emma:interpretation id="{49883100-45F3-4CEC-B749-82B5CF17E99F}" emma:medium="tactile" emma:mode="ink">
              <msink:context xmlns:msink="http://schemas.microsoft.com/ink/2010/main" type="line" rotatedBoundingBox="21034,10755 26749,10755 26749,12779 21034,12779"/>
            </emma:interpretation>
          </emma:emma>
        </inkml:annotationXML>
        <inkml:traceGroup>
          <inkml:annotationXML>
            <emma:emma xmlns:emma="http://www.w3.org/2003/04/emma" version="1.0">
              <emma:interpretation id="{D6FB3CE2-4B5C-470A-B65E-42780EBF7716}" emma:medium="tactile" emma:mode="ink">
                <msink:context xmlns:msink="http://schemas.microsoft.com/ink/2010/main" type="inkWord" rotatedBoundingBox="24407,12342 24422,12342 24422,12357 24407,12357"/>
              </emma:interpretation>
              <emma:one-of disjunction-type="recognition" id="oneOf0">
                <emma:interpretation id="interp0" emma:lang="" emma:confidence="1">
                  <emma:literal/>
                </emma:interpretation>
              </emma:one-of>
            </emma:emma>
          </inkml:annotationXML>
          <inkml:trace contextRef="#ctx0" brushRef="#br0">238 1074 0</inkml:trace>
        </inkml:traceGroup>
      </inkml:traceGroup>
    </inkml:traceGroup>
  </inkml:traceGroup>
</inkml:ink>
</file>

<file path=ppt/ink/ink8.xml><?xml version="1.0" encoding="utf-8"?>
<inkml:ink xmlns:inkml="http://www.w3.org/2003/InkML">
  <inkml:definitions>
    <inkml:context xml:id="ctx0">
      <inkml:inkSource xml:id="inkSrc0">
        <inkml:traceFormat>
          <inkml:channel name="X" type="integer" max="1280" units="cm"/>
          <inkml:channel name="Y" type="integer" max="800" units="cm"/>
          <inkml:channel name="T" type="integer" max="2.14748E9" units="dev"/>
        </inkml:traceFormat>
        <inkml:channelProperties>
          <inkml:channelProperty channel="X" name="resolution" value="59.01337" units="1/cm"/>
          <inkml:channelProperty channel="Y" name="resolution" value="58.99705" units="1/cm"/>
          <inkml:channelProperty channel="T" name="resolution" value="1" units="1/dev"/>
        </inkml:channelProperties>
      </inkml:inkSource>
      <inkml:timestamp xml:id="ts0" timeString="2020-11-09T12:04:20.097"/>
    </inkml:context>
    <inkml:brush xml:id="br0">
      <inkml:brushProperty name="width" value="0.13333" units="cm"/>
      <inkml:brushProperty name="height" value="0.13333" units="cm"/>
      <inkml:brushProperty name="color" value="#ED1C24"/>
      <inkml:brushProperty name="fitToCurve" value="1"/>
    </inkml:brush>
  </inkml:definitions>
  <inkml:traceGroup>
    <inkml:annotationXML>
      <emma:emma xmlns:emma="http://www.w3.org/2003/04/emma" version="1.0">
        <emma:interpretation id="{7E1F3EE0-5AA3-454F-A106-6DFD7492C732}" emma:medium="tactile" emma:mode="ink">
          <msink:context xmlns:msink="http://schemas.microsoft.com/ink/2010/main" type="writingRegion" rotatedBoundingBox="8413,10679 3203,10100 3480,7600 8690,8178"/>
        </emma:interpretation>
      </emma:emma>
    </inkml:annotationXML>
    <inkml:traceGroup>
      <inkml:annotationXML>
        <emma:emma xmlns:emma="http://www.w3.org/2003/04/emma" version="1.0">
          <emma:interpretation id="{8F80576D-694C-4A53-8096-EA635B2062DA}" emma:medium="tactile" emma:mode="ink">
            <msink:context xmlns:msink="http://schemas.microsoft.com/ink/2010/main" type="paragraph" rotatedBoundingBox="7371,10563 3203,10100 3329,8959 7498,9422" alignmentLevel="2"/>
          </emma:interpretation>
        </emma:emma>
      </inkml:annotationXML>
      <inkml:traceGroup>
        <inkml:annotationXML>
          <emma:emma xmlns:emma="http://www.w3.org/2003/04/emma" version="1.0">
            <emma:interpretation id="{C40CFCA6-CD2F-4E59-BF05-5018C7F4B2CC}" emma:medium="tactile" emma:mode="ink">
              <msink:context xmlns:msink="http://schemas.microsoft.com/ink/2010/main" type="line" rotatedBoundingBox="7371,10563 3203,10100 3329,8959 7498,9422"/>
            </emma:interpretation>
          </emma:emma>
        </inkml:annotationXML>
        <inkml:traceGroup>
          <inkml:annotationXML>
            <emma:emma xmlns:emma="http://www.w3.org/2003/04/emma" version="1.0">
              <emma:interpretation id="{F5E8DD70-EA6A-48CE-94DE-E9588EBB55C1}" emma:medium="tactile" emma:mode="ink">
                <msink:context xmlns:msink="http://schemas.microsoft.com/ink/2010/main" type="inkWord" rotatedBoundingBox="7371,10563 3203,10100 3329,8959 7498,9422"/>
              </emma:interpretation>
            </emma:emma>
          </inkml:annotationXML>
          <inkml:trace contextRef="#ctx0" brushRef="#br0">397 0 0,'0'0'16,"0"0"0,0 0-16,0 0 15,0 0 1,0 0-16,0 0 15,80 159 1,-1-80-16,0 1 16,40-1-1,40 40-15,-40-40 16,0 1 0,40-1-16,-79-79 15,-1 40 1,-39-40-16,-1 40 15,-39-40-15,0 0 16,-39 0 0,-1 0-16,-79 0 15,-40 79 1,40-79-16,-40 40 16,0-1-1,1 1-15,-1-40 16,0 40-1,40-1-15,80-39 16,-1 0 0,0 0-16,0 0 15,40 0 1,0 0-16,0 0 16</inkml:trace>
        </inkml:traceGroup>
      </inkml:traceGroup>
    </inkml:traceGroup>
  </inkml:traceGroup>
</inkml:ink>
</file>

<file path=ppt/ink/ink9.xml><?xml version="1.0" encoding="utf-8"?>
<inkml:ink xmlns:inkml="http://www.w3.org/2003/InkML">
  <inkml:definitions>
    <inkml:context xml:id="ctx0">
      <inkml:inkSource xml:id="inkSrc0">
        <inkml:traceFormat>
          <inkml:channel name="X" type="integer" max="1280" units="cm"/>
          <inkml:channel name="Y" type="integer" max="800" units="cm"/>
          <inkml:channel name="T" type="integer" max="2.14748E9" units="dev"/>
        </inkml:traceFormat>
        <inkml:channelProperties>
          <inkml:channelProperty channel="X" name="resolution" value="59.01337" units="1/cm"/>
          <inkml:channelProperty channel="Y" name="resolution" value="58.99705" units="1/cm"/>
          <inkml:channelProperty channel="T" name="resolution" value="1" units="1/dev"/>
        </inkml:channelProperties>
      </inkml:inkSource>
      <inkml:timestamp xml:id="ts0" timeString="2020-11-09T12:23:45.362"/>
    </inkml:context>
    <inkml:brush xml:id="br0">
      <inkml:brushProperty name="width" value="0.13333" units="cm"/>
      <inkml:brushProperty name="height" value="0.13333" units="cm"/>
      <inkml:brushProperty name="color" value="#3165BB"/>
      <inkml:brushProperty name="fitToCurve" value="1"/>
    </inkml:brush>
  </inkml:definitions>
  <inkml:traceGroup>
    <inkml:annotationXML>
      <emma:emma xmlns:emma="http://www.w3.org/2003/04/emma" version="1.0">
        <emma:interpretation id="{A57598DE-3234-4993-81C1-C290B63833FE}" emma:medium="tactile" emma:mode="ink">
          <msink:context xmlns:msink="http://schemas.microsoft.com/ink/2010/main" type="writingRegion" rotatedBoundingBox="4491,13005 15416,13738 15083,18691 4159,17958"/>
        </emma:interpretation>
      </emma:emma>
    </inkml:annotationXML>
    <inkml:traceGroup>
      <inkml:annotationXML>
        <emma:emma xmlns:emma="http://www.w3.org/2003/04/emma" version="1.0">
          <emma:interpretation id="{20FBEBAB-890F-4D62-BDE9-EB8FEF5A8E4C}" emma:medium="tactile" emma:mode="ink">
            <msink:context xmlns:msink="http://schemas.microsoft.com/ink/2010/main" type="paragraph" rotatedBoundingBox="4491,13005 15416,13738 15083,18691 4159,17958" alignmentLevel="1"/>
          </emma:interpretation>
        </emma:emma>
      </inkml:annotationXML>
      <inkml:traceGroup>
        <inkml:annotationXML>
          <emma:emma xmlns:emma="http://www.w3.org/2003/04/emma" version="1.0">
            <emma:interpretation id="{7B2EB3E0-B02E-4E24-93D5-B7A2CAD0F337}" emma:medium="tactile" emma:mode="ink">
              <msink:context xmlns:msink="http://schemas.microsoft.com/ink/2010/main" type="line" rotatedBoundingBox="4491,13005 15416,13738 15083,18691 4159,17958"/>
            </emma:interpretation>
          </emma:emma>
        </inkml:annotationXML>
        <inkml:traceGroup>
          <inkml:annotationXML>
            <emma:emma xmlns:emma="http://www.w3.org/2003/04/emma" version="1.0">
              <emma:interpretation id="{4DBC2565-0E64-4219-889F-9202D7D3D4BF}" emma:medium="tactile" emma:mode="ink">
                <msink:context xmlns:msink="http://schemas.microsoft.com/ink/2010/main" type="inkWord" rotatedBoundingBox="3996,14595 9653,13487 10042,15474 4385,16582"/>
              </emma:interpretation>
              <emma:one-of disjunction-type="recognition" id="oneOf0">
                <emma:interpretation id="interp0" emma:lang="" emma:confidence="1">
                  <emma:literal/>
                </emma:interpretation>
              </emma:one-of>
            </emma:emma>
          </inkml:annotationXML>
          <inkml:trace contextRef="#ctx0" brushRef="#br0">5450 1749 0,'0'0'0,"0"0"16,0 0-16,0 0 16,0 0-1</inkml:trace>
          <inkml:trace contextRef="#ctx0" brushRef="#br0" timeOffset="18938.3627">5450 2265 0,'0'0'16,"0"0"-16,0 0 15,0 0 1,0 0-16,0 0 16,0 0-1,0 0-15,0 0 16,0 0 0,0 0-16,0 0 15,0 0 1,0 0-16,0 0 15,0 0 1,0 0-16,0 0 16</inkml:trace>
        </inkml:traceGroup>
      </inkml:traceGroup>
    </inkml:traceGroup>
  </inkml:traceGroup>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A2E6B6B1-BDDE-48B9-88B0-B90F54E2504F}" type="datetimeFigureOut">
              <a:rPr lang="fa-IR" smtClean="0"/>
              <a:t>08/04/1443</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C9ACA8E-55A6-4D6E-AC40-73096B559221}" type="slidenum">
              <a:rPr lang="fa-IR" smtClean="0"/>
              <a:t>‹#›</a:t>
            </a:fld>
            <a:endParaRPr lang="fa-IR"/>
          </a:p>
        </p:txBody>
      </p:sp>
    </p:spTree>
    <p:extLst>
      <p:ext uri="{BB962C8B-B14F-4D97-AF65-F5344CB8AC3E}">
        <p14:creationId xmlns:p14="http://schemas.microsoft.com/office/powerpoint/2010/main" val="277124450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5C9ACA8E-55A6-4D6E-AC40-73096B559221}" type="slidenum">
              <a:rPr lang="fa-IR" smtClean="0"/>
              <a:t>3</a:t>
            </a:fld>
            <a:endParaRPr lang="fa-IR"/>
          </a:p>
        </p:txBody>
      </p:sp>
    </p:spTree>
    <p:extLst>
      <p:ext uri="{BB962C8B-B14F-4D97-AF65-F5344CB8AC3E}">
        <p14:creationId xmlns:p14="http://schemas.microsoft.com/office/powerpoint/2010/main" val="1914730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5C9ACA8E-55A6-4D6E-AC40-73096B559221}" type="slidenum">
              <a:rPr lang="fa-IR" smtClean="0"/>
              <a:t>4</a:t>
            </a:fld>
            <a:endParaRPr lang="fa-IR"/>
          </a:p>
        </p:txBody>
      </p:sp>
    </p:spTree>
    <p:extLst>
      <p:ext uri="{BB962C8B-B14F-4D97-AF65-F5344CB8AC3E}">
        <p14:creationId xmlns:p14="http://schemas.microsoft.com/office/powerpoint/2010/main" val="2358484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5C9ACA8E-55A6-4D6E-AC40-73096B559221}" type="slidenum">
              <a:rPr lang="fa-IR" smtClean="0"/>
              <a:t>5</a:t>
            </a:fld>
            <a:endParaRPr lang="fa-IR"/>
          </a:p>
        </p:txBody>
      </p:sp>
    </p:spTree>
    <p:extLst>
      <p:ext uri="{BB962C8B-B14F-4D97-AF65-F5344CB8AC3E}">
        <p14:creationId xmlns:p14="http://schemas.microsoft.com/office/powerpoint/2010/main" val="3205954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5C9ACA8E-55A6-4D6E-AC40-73096B559221}" type="slidenum">
              <a:rPr lang="fa-IR" smtClean="0"/>
              <a:t>15</a:t>
            </a:fld>
            <a:endParaRPr lang="fa-IR"/>
          </a:p>
        </p:txBody>
      </p:sp>
    </p:spTree>
    <p:extLst>
      <p:ext uri="{BB962C8B-B14F-4D97-AF65-F5344CB8AC3E}">
        <p14:creationId xmlns:p14="http://schemas.microsoft.com/office/powerpoint/2010/main" val="3106400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5C9ACA8E-55A6-4D6E-AC40-73096B559221}" type="slidenum">
              <a:rPr lang="fa-IR" smtClean="0"/>
              <a:t>16</a:t>
            </a:fld>
            <a:endParaRPr lang="fa-IR"/>
          </a:p>
        </p:txBody>
      </p:sp>
    </p:spTree>
    <p:extLst>
      <p:ext uri="{BB962C8B-B14F-4D97-AF65-F5344CB8AC3E}">
        <p14:creationId xmlns:p14="http://schemas.microsoft.com/office/powerpoint/2010/main" val="1084980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5C9ACA8E-55A6-4D6E-AC40-73096B559221}" type="slidenum">
              <a:rPr lang="fa-IR" smtClean="0"/>
              <a:t>17</a:t>
            </a:fld>
            <a:endParaRPr lang="fa-IR"/>
          </a:p>
        </p:txBody>
      </p:sp>
    </p:spTree>
    <p:extLst>
      <p:ext uri="{BB962C8B-B14F-4D97-AF65-F5344CB8AC3E}">
        <p14:creationId xmlns:p14="http://schemas.microsoft.com/office/powerpoint/2010/main" val="13598652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5C9ACA8E-55A6-4D6E-AC40-73096B559221}" type="slidenum">
              <a:rPr lang="fa-IR" smtClean="0"/>
              <a:t>22</a:t>
            </a:fld>
            <a:endParaRPr lang="fa-IR"/>
          </a:p>
        </p:txBody>
      </p:sp>
    </p:spTree>
    <p:extLst>
      <p:ext uri="{BB962C8B-B14F-4D97-AF65-F5344CB8AC3E}">
        <p14:creationId xmlns:p14="http://schemas.microsoft.com/office/powerpoint/2010/main" val="2229311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7268048E-26F6-4AC0-AD59-41DF94858C37}" type="datetime8">
              <a:rPr lang="fa-IR" smtClean="0"/>
              <a:t>13 نوامبر 21</a:t>
            </a:fld>
            <a:endParaRPr lang="fa-IR"/>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endParaRPr lang="fa-IR"/>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022DAD9D-D59D-4411-8EA4-7EF2DC1AC386}" type="slidenum">
              <a:rPr lang="fa-IR" smtClean="0"/>
              <a:t>‹#›</a:t>
            </a:fld>
            <a:endParaRPr lang="fa-IR"/>
          </a:p>
        </p:txBody>
      </p:sp>
    </p:spTree>
    <p:extLst>
      <p:ext uri="{BB962C8B-B14F-4D97-AF65-F5344CB8AC3E}">
        <p14:creationId xmlns:p14="http://schemas.microsoft.com/office/powerpoint/2010/main" val="2692211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6E27D4-D808-4B30-8C63-6B4D1E3F5521}" type="datetime8">
              <a:rPr lang="fa-IR" smtClean="0"/>
              <a:t>13 نوامبر 21</a:t>
            </a:fld>
            <a:endParaRPr lang="fa-IR"/>
          </a:p>
        </p:txBody>
      </p:sp>
      <p:sp>
        <p:nvSpPr>
          <p:cNvPr id="6" name="Footer Placeholder 5"/>
          <p:cNvSpPr>
            <a:spLocks noGrp="1"/>
          </p:cNvSpPr>
          <p:nvPr>
            <p:ph type="ftr" sz="quarter" idx="11"/>
          </p:nvPr>
        </p:nvSpPr>
        <p:spPr/>
        <p:txBody>
          <a:bodyPr/>
          <a:lstStyle/>
          <a:p>
            <a:endParaRPr lang="fa-I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022DAD9D-D59D-4411-8EA4-7EF2DC1AC386}" type="slidenum">
              <a:rPr lang="fa-IR" smtClean="0"/>
              <a:t>‹#›</a:t>
            </a:fld>
            <a:endParaRPr lang="fa-IR"/>
          </a:p>
        </p:txBody>
      </p:sp>
    </p:spTree>
    <p:extLst>
      <p:ext uri="{BB962C8B-B14F-4D97-AF65-F5344CB8AC3E}">
        <p14:creationId xmlns:p14="http://schemas.microsoft.com/office/powerpoint/2010/main" val="2614879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1BE9310A-C2C8-4476-A890-40B6960DDB6C}" type="datetime8">
              <a:rPr lang="fa-IR" smtClean="0"/>
              <a:t>13 نوامبر 21</a:t>
            </a:fld>
            <a:endParaRPr lang="fa-IR"/>
          </a:p>
        </p:txBody>
      </p:sp>
      <p:sp>
        <p:nvSpPr>
          <p:cNvPr id="5" name="Footer Placeholder 4"/>
          <p:cNvSpPr>
            <a:spLocks noGrp="1"/>
          </p:cNvSpPr>
          <p:nvPr>
            <p:ph type="ftr" sz="quarter" idx="11"/>
          </p:nvPr>
        </p:nvSpPr>
        <p:spPr/>
        <p:txBody>
          <a:bodyPr/>
          <a:lstStyle/>
          <a:p>
            <a:endParaRPr lang="fa-I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022DAD9D-D59D-4411-8EA4-7EF2DC1AC386}" type="slidenum">
              <a:rPr lang="fa-IR" smtClean="0"/>
              <a:t>‹#›</a:t>
            </a:fld>
            <a:endParaRPr lang="fa-IR"/>
          </a:p>
        </p:txBody>
      </p:sp>
    </p:spTree>
    <p:extLst>
      <p:ext uri="{BB962C8B-B14F-4D97-AF65-F5344CB8AC3E}">
        <p14:creationId xmlns:p14="http://schemas.microsoft.com/office/powerpoint/2010/main" val="27919937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4DC3992-EE1A-4AA5-A7CB-4B7EB0F9E546}" type="datetime8">
              <a:rPr lang="fa-IR" smtClean="0"/>
              <a:t>13 نوامبر 21</a:t>
            </a:fld>
            <a:endParaRPr lang="fa-IR"/>
          </a:p>
        </p:txBody>
      </p:sp>
      <p:sp>
        <p:nvSpPr>
          <p:cNvPr id="5" name="Footer Placeholder 4"/>
          <p:cNvSpPr>
            <a:spLocks noGrp="1"/>
          </p:cNvSpPr>
          <p:nvPr>
            <p:ph type="ftr" sz="quarter" idx="11"/>
          </p:nvPr>
        </p:nvSpPr>
        <p:spPr/>
        <p:txBody>
          <a:bodyPr/>
          <a:lstStyle/>
          <a:p>
            <a:endParaRPr lang="fa-IR"/>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022DAD9D-D59D-4411-8EA4-7EF2DC1AC386}" type="slidenum">
              <a:rPr lang="fa-IR" smtClean="0"/>
              <a:t>‹#›</a:t>
            </a:fld>
            <a:endParaRPr lang="fa-IR"/>
          </a:p>
        </p:txBody>
      </p:sp>
    </p:spTree>
    <p:extLst>
      <p:ext uri="{BB962C8B-B14F-4D97-AF65-F5344CB8AC3E}">
        <p14:creationId xmlns:p14="http://schemas.microsoft.com/office/powerpoint/2010/main" val="10694842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1261A5B-39C6-47C1-A188-7434E77B7BB1}" type="datetime8">
              <a:rPr lang="fa-IR" smtClean="0"/>
              <a:t>13 نوامبر 21</a:t>
            </a:fld>
            <a:endParaRPr lang="fa-IR"/>
          </a:p>
        </p:txBody>
      </p:sp>
      <p:sp>
        <p:nvSpPr>
          <p:cNvPr id="5" name="Footer Placeholder 4"/>
          <p:cNvSpPr>
            <a:spLocks noGrp="1"/>
          </p:cNvSpPr>
          <p:nvPr>
            <p:ph type="ftr" sz="quarter" idx="11"/>
          </p:nvPr>
        </p:nvSpPr>
        <p:spPr/>
        <p:txBody>
          <a:bodyPr/>
          <a:lstStyle/>
          <a:p>
            <a:endParaRPr lang="fa-IR"/>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022DAD9D-D59D-4411-8EA4-7EF2DC1AC386}" type="slidenum">
              <a:rPr lang="fa-IR" smtClean="0"/>
              <a:t>‹#›</a:t>
            </a:fld>
            <a:endParaRPr lang="fa-IR"/>
          </a:p>
        </p:txBody>
      </p:sp>
    </p:spTree>
    <p:extLst>
      <p:ext uri="{BB962C8B-B14F-4D97-AF65-F5344CB8AC3E}">
        <p14:creationId xmlns:p14="http://schemas.microsoft.com/office/powerpoint/2010/main" val="30620517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1B10528-E2D5-4F83-B327-98F5D466362D}" type="datetime8">
              <a:rPr lang="fa-IR" smtClean="0"/>
              <a:t>13 نوامبر 21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022DAD9D-D59D-4411-8EA4-7EF2DC1AC386}" type="slidenum">
              <a:rPr lang="fa-IR" smtClean="0"/>
              <a:t>‹#›</a:t>
            </a:fld>
            <a:endParaRPr lang="fa-IR"/>
          </a:p>
        </p:txBody>
      </p:sp>
    </p:spTree>
    <p:extLst>
      <p:ext uri="{BB962C8B-B14F-4D97-AF65-F5344CB8AC3E}">
        <p14:creationId xmlns:p14="http://schemas.microsoft.com/office/powerpoint/2010/main" val="30791479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198E776-3429-49D1-8BC5-1E6AE69F9C55}" type="datetime8">
              <a:rPr lang="fa-IR" smtClean="0"/>
              <a:t>13 نوامبر 21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022DAD9D-D59D-4411-8EA4-7EF2DC1AC386}" type="slidenum">
              <a:rPr lang="fa-IR" smtClean="0"/>
              <a:t>‹#›</a:t>
            </a:fld>
            <a:endParaRPr lang="fa-IR"/>
          </a:p>
        </p:txBody>
      </p:sp>
    </p:spTree>
    <p:extLst>
      <p:ext uri="{BB962C8B-B14F-4D97-AF65-F5344CB8AC3E}">
        <p14:creationId xmlns:p14="http://schemas.microsoft.com/office/powerpoint/2010/main" val="20446524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2F89E4-C915-4A63-8A73-3864E7CC0692}" type="datetime8">
              <a:rPr lang="fa-IR" smtClean="0"/>
              <a:t>13 نوامبر 21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22DAD9D-D59D-4411-8EA4-7EF2DC1AC386}" type="slidenum">
              <a:rPr lang="fa-IR" smtClean="0"/>
              <a:t>‹#›</a:t>
            </a:fld>
            <a:endParaRPr lang="fa-IR"/>
          </a:p>
        </p:txBody>
      </p:sp>
    </p:spTree>
    <p:extLst>
      <p:ext uri="{BB962C8B-B14F-4D97-AF65-F5344CB8AC3E}">
        <p14:creationId xmlns:p14="http://schemas.microsoft.com/office/powerpoint/2010/main" val="9143853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8E34E1C-FE04-4F24-B34D-1008F6820290}" type="datetime8">
              <a:rPr lang="fa-IR" smtClean="0"/>
              <a:t>13 نوامبر 21</a:t>
            </a:fld>
            <a:endParaRPr lang="fa-IR"/>
          </a:p>
        </p:txBody>
      </p:sp>
      <p:sp>
        <p:nvSpPr>
          <p:cNvPr id="5" name="Footer Placeholder 4"/>
          <p:cNvSpPr>
            <a:spLocks noGrp="1"/>
          </p:cNvSpPr>
          <p:nvPr>
            <p:ph type="ftr" sz="quarter" idx="11"/>
          </p:nvPr>
        </p:nvSpPr>
        <p:spPr/>
        <p:txBody>
          <a:bodyPr/>
          <a:lstStyle/>
          <a:p>
            <a:endParaRPr lang="fa-I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022DAD9D-D59D-4411-8EA4-7EF2DC1AC386}" type="slidenum">
              <a:rPr lang="fa-IR" smtClean="0"/>
              <a:t>‹#›</a:t>
            </a:fld>
            <a:endParaRPr lang="fa-IR"/>
          </a:p>
        </p:txBody>
      </p:sp>
    </p:spTree>
    <p:extLst>
      <p:ext uri="{BB962C8B-B14F-4D97-AF65-F5344CB8AC3E}">
        <p14:creationId xmlns:p14="http://schemas.microsoft.com/office/powerpoint/2010/main" val="38777536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914400" y="2130426"/>
            <a:ext cx="103632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828800" y="3886200"/>
            <a:ext cx="8534400" cy="1752600"/>
          </a:xfrm>
        </p:spPr>
        <p:txBody>
          <a:bodyPr/>
          <a:lstStyle>
            <a:lvl1pPr marL="0" indent="0" algn="ctr">
              <a:buFontTx/>
              <a:buNone/>
              <a:defRPr/>
            </a:lvl1pPr>
          </a:lstStyle>
          <a:p>
            <a:r>
              <a:rPr lang="en-US"/>
              <a:t>Click to edit Master subtitle style</a:t>
            </a:r>
          </a:p>
        </p:txBody>
      </p:sp>
    </p:spTree>
    <p:extLst>
      <p:ext uri="{BB962C8B-B14F-4D97-AF65-F5344CB8AC3E}">
        <p14:creationId xmlns:p14="http://schemas.microsoft.com/office/powerpoint/2010/main" val="25991092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pPr>
              <a:defRPr/>
            </a:pPr>
            <a:r>
              <a:rPr lang="fa-IR">
                <a:solidFill>
                  <a:srgbClr val="000000"/>
                </a:solidFill>
              </a:rPr>
              <a:t>شركت پردازش سيستم</a:t>
            </a:r>
            <a:r>
              <a:rPr lang="fa-IR">
                <a:solidFill>
                  <a:srgbClr val="000000"/>
                </a:solidFill>
                <a:cs typeface="Arial"/>
              </a:rPr>
              <a:t>‌</a:t>
            </a:r>
            <a:r>
              <a:rPr lang="fa-IR">
                <a:solidFill>
                  <a:srgbClr val="000000"/>
                </a:solidFill>
              </a:rPr>
              <a:t>هاي مجازي</a:t>
            </a:r>
            <a:endParaRPr lang="en-US">
              <a:solidFill>
                <a:srgbClr val="000000"/>
              </a:solidFill>
            </a:endParaRPr>
          </a:p>
          <a:p>
            <a:pPr>
              <a:defRPr/>
            </a:pPr>
            <a:r>
              <a:rPr lang="en-US">
                <a:solidFill>
                  <a:srgbClr val="000000"/>
                </a:solidFill>
              </a:rPr>
              <a:t>www.irerp.ir</a:t>
            </a:r>
          </a:p>
        </p:txBody>
      </p:sp>
      <p:sp>
        <p:nvSpPr>
          <p:cNvPr id="6" name="Slide Number Placeholder 5"/>
          <p:cNvSpPr>
            <a:spLocks noGrp="1"/>
          </p:cNvSpPr>
          <p:nvPr>
            <p:ph type="sldNum" sz="quarter" idx="12"/>
          </p:nvPr>
        </p:nvSpPr>
        <p:spPr/>
        <p:txBody>
          <a:bodyPr/>
          <a:lstStyle>
            <a:lvl1pPr>
              <a:defRPr smtClean="0"/>
            </a:lvl1pPr>
          </a:lstStyle>
          <a:p>
            <a:pPr>
              <a:defRPr/>
            </a:pPr>
            <a:fld id="{AB330B6A-E1D9-4071-9657-857A41F41C9E}" type="slidenum">
              <a:rPr lang="ar-SA" altLang="fa-IR">
                <a:solidFill>
                  <a:srgbClr val="000000"/>
                </a:solidFill>
              </a:rPr>
              <a:pPr>
                <a:defRPr/>
              </a:pPr>
              <a:t>‹#›</a:t>
            </a:fld>
            <a:endParaRPr lang="en-US" altLang="fa-IR">
              <a:solidFill>
                <a:srgbClr val="000000"/>
              </a:solidFill>
            </a:endParaRPr>
          </a:p>
        </p:txBody>
      </p:sp>
    </p:spTree>
    <p:extLst>
      <p:ext uri="{BB962C8B-B14F-4D97-AF65-F5344CB8AC3E}">
        <p14:creationId xmlns:p14="http://schemas.microsoft.com/office/powerpoint/2010/main" val="2226878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E8A5C3-B9B3-4B7E-9842-02467078022F}" type="datetime8">
              <a:rPr lang="fa-IR" smtClean="0"/>
              <a:t>13 نوامبر 21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22DAD9D-D59D-4411-8EA4-7EF2DC1AC386}" type="slidenum">
              <a:rPr lang="fa-IR" smtClean="0"/>
              <a:t>‹#›</a:t>
            </a:fld>
            <a:endParaRPr lang="fa-IR"/>
          </a:p>
        </p:txBody>
      </p:sp>
    </p:spTree>
    <p:extLst>
      <p:ext uri="{BB962C8B-B14F-4D97-AF65-F5344CB8AC3E}">
        <p14:creationId xmlns:p14="http://schemas.microsoft.com/office/powerpoint/2010/main" val="29087693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pPr>
              <a:defRPr/>
            </a:pPr>
            <a:r>
              <a:rPr lang="fa-IR">
                <a:solidFill>
                  <a:srgbClr val="000000"/>
                </a:solidFill>
              </a:rPr>
              <a:t>شركت پردازش سيستم</a:t>
            </a:r>
            <a:r>
              <a:rPr lang="fa-IR">
                <a:solidFill>
                  <a:srgbClr val="000000"/>
                </a:solidFill>
                <a:cs typeface="Arial"/>
              </a:rPr>
              <a:t>‌</a:t>
            </a:r>
            <a:r>
              <a:rPr lang="fa-IR">
                <a:solidFill>
                  <a:srgbClr val="000000"/>
                </a:solidFill>
              </a:rPr>
              <a:t>هاي مجازي</a:t>
            </a:r>
            <a:endParaRPr lang="en-US">
              <a:solidFill>
                <a:srgbClr val="000000"/>
              </a:solidFill>
            </a:endParaRPr>
          </a:p>
          <a:p>
            <a:pPr>
              <a:defRPr/>
            </a:pPr>
            <a:r>
              <a:rPr lang="en-US">
                <a:solidFill>
                  <a:srgbClr val="000000"/>
                </a:solidFill>
              </a:rPr>
              <a:t>www.irerp.ir</a:t>
            </a:r>
          </a:p>
        </p:txBody>
      </p:sp>
      <p:sp>
        <p:nvSpPr>
          <p:cNvPr id="6" name="Slide Number Placeholder 5"/>
          <p:cNvSpPr>
            <a:spLocks noGrp="1"/>
          </p:cNvSpPr>
          <p:nvPr>
            <p:ph type="sldNum" sz="quarter" idx="12"/>
          </p:nvPr>
        </p:nvSpPr>
        <p:spPr/>
        <p:txBody>
          <a:bodyPr/>
          <a:lstStyle>
            <a:lvl1pPr>
              <a:defRPr smtClean="0"/>
            </a:lvl1pPr>
          </a:lstStyle>
          <a:p>
            <a:pPr>
              <a:defRPr/>
            </a:pPr>
            <a:fld id="{25ED763D-BC34-4028-8CE1-E963904B47BF}" type="slidenum">
              <a:rPr lang="ar-SA" altLang="fa-IR">
                <a:solidFill>
                  <a:srgbClr val="000000"/>
                </a:solidFill>
              </a:rPr>
              <a:pPr>
                <a:defRPr/>
              </a:pPr>
              <a:t>‹#›</a:t>
            </a:fld>
            <a:endParaRPr lang="en-US" altLang="fa-IR">
              <a:solidFill>
                <a:srgbClr val="000000"/>
              </a:solidFill>
            </a:endParaRPr>
          </a:p>
        </p:txBody>
      </p:sp>
    </p:spTree>
    <p:extLst>
      <p:ext uri="{BB962C8B-B14F-4D97-AF65-F5344CB8AC3E}">
        <p14:creationId xmlns:p14="http://schemas.microsoft.com/office/powerpoint/2010/main" val="41972044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pPr>
              <a:defRPr/>
            </a:pPr>
            <a:r>
              <a:rPr lang="fa-IR">
                <a:solidFill>
                  <a:srgbClr val="000000"/>
                </a:solidFill>
              </a:rPr>
              <a:t>شركت پردازش سيستم</a:t>
            </a:r>
            <a:r>
              <a:rPr lang="fa-IR">
                <a:solidFill>
                  <a:srgbClr val="000000"/>
                </a:solidFill>
                <a:cs typeface="Arial"/>
              </a:rPr>
              <a:t>‌</a:t>
            </a:r>
            <a:r>
              <a:rPr lang="fa-IR">
                <a:solidFill>
                  <a:srgbClr val="000000"/>
                </a:solidFill>
              </a:rPr>
              <a:t>هاي مجازي</a:t>
            </a:r>
            <a:endParaRPr lang="en-US">
              <a:solidFill>
                <a:srgbClr val="000000"/>
              </a:solidFill>
            </a:endParaRPr>
          </a:p>
          <a:p>
            <a:pPr>
              <a:defRPr/>
            </a:pPr>
            <a:r>
              <a:rPr lang="en-US">
                <a:solidFill>
                  <a:srgbClr val="000000"/>
                </a:solidFill>
              </a:rPr>
              <a:t>www.irerp.ir</a:t>
            </a:r>
          </a:p>
        </p:txBody>
      </p:sp>
      <p:sp>
        <p:nvSpPr>
          <p:cNvPr id="7" name="Slide Number Placeholder 6"/>
          <p:cNvSpPr>
            <a:spLocks noGrp="1"/>
          </p:cNvSpPr>
          <p:nvPr>
            <p:ph type="sldNum" sz="quarter" idx="12"/>
          </p:nvPr>
        </p:nvSpPr>
        <p:spPr/>
        <p:txBody>
          <a:bodyPr/>
          <a:lstStyle>
            <a:lvl1pPr>
              <a:defRPr smtClean="0"/>
            </a:lvl1pPr>
          </a:lstStyle>
          <a:p>
            <a:pPr>
              <a:defRPr/>
            </a:pPr>
            <a:fld id="{94850F9B-E8E6-4DEE-B0F2-5142496390EA}" type="slidenum">
              <a:rPr lang="ar-SA" altLang="fa-IR">
                <a:solidFill>
                  <a:srgbClr val="000000"/>
                </a:solidFill>
              </a:rPr>
              <a:pPr>
                <a:defRPr/>
              </a:pPr>
              <a:t>‹#›</a:t>
            </a:fld>
            <a:endParaRPr lang="en-US" altLang="fa-IR">
              <a:solidFill>
                <a:srgbClr val="000000"/>
              </a:solidFill>
            </a:endParaRPr>
          </a:p>
        </p:txBody>
      </p:sp>
    </p:spTree>
    <p:extLst>
      <p:ext uri="{BB962C8B-B14F-4D97-AF65-F5344CB8AC3E}">
        <p14:creationId xmlns:p14="http://schemas.microsoft.com/office/powerpoint/2010/main" val="16280021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lvl1pPr>
              <a:defRPr/>
            </a:lvl1pPr>
          </a:lstStyle>
          <a:p>
            <a:pPr>
              <a:defRPr/>
            </a:pPr>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pPr>
              <a:defRPr/>
            </a:pPr>
            <a:r>
              <a:rPr lang="fa-IR">
                <a:solidFill>
                  <a:srgbClr val="000000"/>
                </a:solidFill>
              </a:rPr>
              <a:t>شركت پردازش سيستم</a:t>
            </a:r>
            <a:r>
              <a:rPr lang="fa-IR">
                <a:solidFill>
                  <a:srgbClr val="000000"/>
                </a:solidFill>
                <a:cs typeface="Arial"/>
              </a:rPr>
              <a:t>‌</a:t>
            </a:r>
            <a:r>
              <a:rPr lang="fa-IR">
                <a:solidFill>
                  <a:srgbClr val="000000"/>
                </a:solidFill>
              </a:rPr>
              <a:t>هاي مجازي</a:t>
            </a:r>
            <a:endParaRPr lang="en-US">
              <a:solidFill>
                <a:srgbClr val="000000"/>
              </a:solidFill>
            </a:endParaRPr>
          </a:p>
          <a:p>
            <a:pPr>
              <a:defRPr/>
            </a:pPr>
            <a:r>
              <a:rPr lang="en-US">
                <a:solidFill>
                  <a:srgbClr val="000000"/>
                </a:solidFill>
              </a:rPr>
              <a:t>www.irerp.ir</a:t>
            </a:r>
          </a:p>
        </p:txBody>
      </p:sp>
      <p:sp>
        <p:nvSpPr>
          <p:cNvPr id="9" name="Slide Number Placeholder 8"/>
          <p:cNvSpPr>
            <a:spLocks noGrp="1"/>
          </p:cNvSpPr>
          <p:nvPr>
            <p:ph type="sldNum" sz="quarter" idx="12"/>
          </p:nvPr>
        </p:nvSpPr>
        <p:spPr/>
        <p:txBody>
          <a:bodyPr/>
          <a:lstStyle>
            <a:lvl1pPr>
              <a:defRPr smtClean="0"/>
            </a:lvl1pPr>
          </a:lstStyle>
          <a:p>
            <a:pPr>
              <a:defRPr/>
            </a:pPr>
            <a:fld id="{50417076-A4E1-4C02-A71C-1EEB94414307}" type="slidenum">
              <a:rPr lang="ar-SA" altLang="fa-IR">
                <a:solidFill>
                  <a:srgbClr val="000000"/>
                </a:solidFill>
              </a:rPr>
              <a:pPr>
                <a:defRPr/>
              </a:pPr>
              <a:t>‹#›</a:t>
            </a:fld>
            <a:endParaRPr lang="en-US" altLang="fa-IR">
              <a:solidFill>
                <a:srgbClr val="000000"/>
              </a:solidFill>
            </a:endParaRPr>
          </a:p>
        </p:txBody>
      </p:sp>
    </p:spTree>
    <p:extLst>
      <p:ext uri="{BB962C8B-B14F-4D97-AF65-F5344CB8AC3E}">
        <p14:creationId xmlns:p14="http://schemas.microsoft.com/office/powerpoint/2010/main" val="26087578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lvl1pPr>
              <a:defRPr/>
            </a:lvl1pPr>
          </a:lstStyle>
          <a:p>
            <a:pPr>
              <a:defRPr/>
            </a:pPr>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pPr>
              <a:defRPr/>
            </a:pPr>
            <a:r>
              <a:rPr lang="fa-IR">
                <a:solidFill>
                  <a:srgbClr val="000000"/>
                </a:solidFill>
              </a:rPr>
              <a:t>شركت پردازش سيستم</a:t>
            </a:r>
            <a:r>
              <a:rPr lang="fa-IR">
                <a:solidFill>
                  <a:srgbClr val="000000"/>
                </a:solidFill>
                <a:cs typeface="Arial"/>
              </a:rPr>
              <a:t>‌</a:t>
            </a:r>
            <a:r>
              <a:rPr lang="fa-IR">
                <a:solidFill>
                  <a:srgbClr val="000000"/>
                </a:solidFill>
              </a:rPr>
              <a:t>هاي مجازي</a:t>
            </a:r>
            <a:endParaRPr lang="en-US">
              <a:solidFill>
                <a:srgbClr val="000000"/>
              </a:solidFill>
            </a:endParaRPr>
          </a:p>
          <a:p>
            <a:pPr>
              <a:defRPr/>
            </a:pPr>
            <a:r>
              <a:rPr lang="en-US">
                <a:solidFill>
                  <a:srgbClr val="000000"/>
                </a:solidFill>
              </a:rPr>
              <a:t>www.irerp.ir</a:t>
            </a:r>
          </a:p>
        </p:txBody>
      </p:sp>
      <p:sp>
        <p:nvSpPr>
          <p:cNvPr id="5" name="Slide Number Placeholder 4"/>
          <p:cNvSpPr>
            <a:spLocks noGrp="1"/>
          </p:cNvSpPr>
          <p:nvPr>
            <p:ph type="sldNum" sz="quarter" idx="12"/>
          </p:nvPr>
        </p:nvSpPr>
        <p:spPr/>
        <p:txBody>
          <a:bodyPr/>
          <a:lstStyle>
            <a:lvl1pPr>
              <a:defRPr smtClean="0"/>
            </a:lvl1pPr>
          </a:lstStyle>
          <a:p>
            <a:pPr>
              <a:defRPr/>
            </a:pPr>
            <a:fld id="{0419C685-049A-43F7-BF9C-EEDF09CC298C}" type="slidenum">
              <a:rPr lang="ar-SA" altLang="fa-IR">
                <a:solidFill>
                  <a:srgbClr val="000000"/>
                </a:solidFill>
              </a:rPr>
              <a:pPr>
                <a:defRPr/>
              </a:pPr>
              <a:t>‹#›</a:t>
            </a:fld>
            <a:endParaRPr lang="en-US" altLang="fa-IR">
              <a:solidFill>
                <a:srgbClr val="000000"/>
              </a:solidFill>
            </a:endParaRPr>
          </a:p>
        </p:txBody>
      </p:sp>
    </p:spTree>
    <p:extLst>
      <p:ext uri="{BB962C8B-B14F-4D97-AF65-F5344CB8AC3E}">
        <p14:creationId xmlns:p14="http://schemas.microsoft.com/office/powerpoint/2010/main" val="32050868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pPr>
              <a:defRPr/>
            </a:pPr>
            <a:r>
              <a:rPr lang="fa-IR">
                <a:solidFill>
                  <a:srgbClr val="000000"/>
                </a:solidFill>
              </a:rPr>
              <a:t>شركت پردازش سيستم</a:t>
            </a:r>
            <a:r>
              <a:rPr lang="fa-IR">
                <a:solidFill>
                  <a:srgbClr val="000000"/>
                </a:solidFill>
                <a:cs typeface="Arial"/>
              </a:rPr>
              <a:t>‌</a:t>
            </a:r>
            <a:r>
              <a:rPr lang="fa-IR">
                <a:solidFill>
                  <a:srgbClr val="000000"/>
                </a:solidFill>
              </a:rPr>
              <a:t>هاي مجازي</a:t>
            </a:r>
            <a:endParaRPr lang="en-US">
              <a:solidFill>
                <a:srgbClr val="000000"/>
              </a:solidFill>
            </a:endParaRPr>
          </a:p>
          <a:p>
            <a:pPr>
              <a:defRPr/>
            </a:pPr>
            <a:r>
              <a:rPr lang="en-US">
                <a:solidFill>
                  <a:srgbClr val="000000"/>
                </a:solidFill>
              </a:rPr>
              <a:t>www.irerp.ir</a:t>
            </a:r>
          </a:p>
        </p:txBody>
      </p:sp>
      <p:sp>
        <p:nvSpPr>
          <p:cNvPr id="4" name="Slide Number Placeholder 3"/>
          <p:cNvSpPr>
            <a:spLocks noGrp="1"/>
          </p:cNvSpPr>
          <p:nvPr>
            <p:ph type="sldNum" sz="quarter" idx="12"/>
          </p:nvPr>
        </p:nvSpPr>
        <p:spPr/>
        <p:txBody>
          <a:bodyPr/>
          <a:lstStyle>
            <a:lvl1pPr>
              <a:defRPr smtClean="0"/>
            </a:lvl1pPr>
          </a:lstStyle>
          <a:p>
            <a:pPr>
              <a:defRPr/>
            </a:pPr>
            <a:fld id="{BE22CF37-CBE9-41FA-98D8-DF93084CB7C3}" type="slidenum">
              <a:rPr lang="ar-SA" altLang="fa-IR">
                <a:solidFill>
                  <a:srgbClr val="000000"/>
                </a:solidFill>
              </a:rPr>
              <a:pPr>
                <a:defRPr/>
              </a:pPr>
              <a:t>‹#›</a:t>
            </a:fld>
            <a:endParaRPr lang="en-US" altLang="fa-IR">
              <a:solidFill>
                <a:srgbClr val="000000"/>
              </a:solidFill>
            </a:endParaRPr>
          </a:p>
        </p:txBody>
      </p:sp>
    </p:spTree>
    <p:extLst>
      <p:ext uri="{BB962C8B-B14F-4D97-AF65-F5344CB8AC3E}">
        <p14:creationId xmlns:p14="http://schemas.microsoft.com/office/powerpoint/2010/main" val="37268841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pPr>
              <a:defRPr/>
            </a:pPr>
            <a:r>
              <a:rPr lang="fa-IR">
                <a:solidFill>
                  <a:srgbClr val="000000"/>
                </a:solidFill>
              </a:rPr>
              <a:t>شركت پردازش سيستم</a:t>
            </a:r>
            <a:r>
              <a:rPr lang="fa-IR">
                <a:solidFill>
                  <a:srgbClr val="000000"/>
                </a:solidFill>
                <a:cs typeface="Arial"/>
              </a:rPr>
              <a:t>‌</a:t>
            </a:r>
            <a:r>
              <a:rPr lang="fa-IR">
                <a:solidFill>
                  <a:srgbClr val="000000"/>
                </a:solidFill>
              </a:rPr>
              <a:t>هاي مجازي</a:t>
            </a:r>
            <a:endParaRPr lang="en-US">
              <a:solidFill>
                <a:srgbClr val="000000"/>
              </a:solidFill>
            </a:endParaRPr>
          </a:p>
          <a:p>
            <a:pPr>
              <a:defRPr/>
            </a:pPr>
            <a:r>
              <a:rPr lang="en-US">
                <a:solidFill>
                  <a:srgbClr val="000000"/>
                </a:solidFill>
              </a:rPr>
              <a:t>www.irerp.ir</a:t>
            </a:r>
          </a:p>
        </p:txBody>
      </p:sp>
      <p:sp>
        <p:nvSpPr>
          <p:cNvPr id="7" name="Slide Number Placeholder 6"/>
          <p:cNvSpPr>
            <a:spLocks noGrp="1"/>
          </p:cNvSpPr>
          <p:nvPr>
            <p:ph type="sldNum" sz="quarter" idx="12"/>
          </p:nvPr>
        </p:nvSpPr>
        <p:spPr/>
        <p:txBody>
          <a:bodyPr/>
          <a:lstStyle>
            <a:lvl1pPr>
              <a:defRPr smtClean="0"/>
            </a:lvl1pPr>
          </a:lstStyle>
          <a:p>
            <a:pPr>
              <a:defRPr/>
            </a:pPr>
            <a:fld id="{484E5DA8-A1A0-467E-8322-B5854E719DEB}" type="slidenum">
              <a:rPr lang="ar-SA" altLang="fa-IR">
                <a:solidFill>
                  <a:srgbClr val="000000"/>
                </a:solidFill>
              </a:rPr>
              <a:pPr>
                <a:defRPr/>
              </a:pPr>
              <a:t>‹#›</a:t>
            </a:fld>
            <a:endParaRPr lang="en-US" altLang="fa-IR">
              <a:solidFill>
                <a:srgbClr val="000000"/>
              </a:solidFill>
            </a:endParaRPr>
          </a:p>
        </p:txBody>
      </p:sp>
    </p:spTree>
    <p:extLst>
      <p:ext uri="{BB962C8B-B14F-4D97-AF65-F5344CB8AC3E}">
        <p14:creationId xmlns:p14="http://schemas.microsoft.com/office/powerpoint/2010/main" val="24162797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fa-IR"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pPr>
              <a:defRPr/>
            </a:pPr>
            <a:r>
              <a:rPr lang="fa-IR">
                <a:solidFill>
                  <a:srgbClr val="000000"/>
                </a:solidFill>
              </a:rPr>
              <a:t>شركت پردازش سيستم</a:t>
            </a:r>
            <a:r>
              <a:rPr lang="fa-IR">
                <a:solidFill>
                  <a:srgbClr val="000000"/>
                </a:solidFill>
                <a:cs typeface="Arial"/>
              </a:rPr>
              <a:t>‌</a:t>
            </a:r>
            <a:r>
              <a:rPr lang="fa-IR">
                <a:solidFill>
                  <a:srgbClr val="000000"/>
                </a:solidFill>
              </a:rPr>
              <a:t>هاي مجازي</a:t>
            </a:r>
            <a:endParaRPr lang="en-US">
              <a:solidFill>
                <a:srgbClr val="000000"/>
              </a:solidFill>
            </a:endParaRPr>
          </a:p>
          <a:p>
            <a:pPr>
              <a:defRPr/>
            </a:pPr>
            <a:r>
              <a:rPr lang="en-US">
                <a:solidFill>
                  <a:srgbClr val="000000"/>
                </a:solidFill>
              </a:rPr>
              <a:t>www.irerp.ir</a:t>
            </a:r>
          </a:p>
        </p:txBody>
      </p:sp>
      <p:sp>
        <p:nvSpPr>
          <p:cNvPr id="7" name="Slide Number Placeholder 6"/>
          <p:cNvSpPr>
            <a:spLocks noGrp="1"/>
          </p:cNvSpPr>
          <p:nvPr>
            <p:ph type="sldNum" sz="quarter" idx="12"/>
          </p:nvPr>
        </p:nvSpPr>
        <p:spPr/>
        <p:txBody>
          <a:bodyPr/>
          <a:lstStyle>
            <a:lvl1pPr>
              <a:defRPr smtClean="0"/>
            </a:lvl1pPr>
          </a:lstStyle>
          <a:p>
            <a:pPr>
              <a:defRPr/>
            </a:pPr>
            <a:fld id="{11DB69D6-A456-4569-9C0A-F4D313C09C47}" type="slidenum">
              <a:rPr lang="ar-SA" altLang="fa-IR">
                <a:solidFill>
                  <a:srgbClr val="000000"/>
                </a:solidFill>
              </a:rPr>
              <a:pPr>
                <a:defRPr/>
              </a:pPr>
              <a:t>‹#›</a:t>
            </a:fld>
            <a:endParaRPr lang="en-US" altLang="fa-IR">
              <a:solidFill>
                <a:srgbClr val="000000"/>
              </a:solidFill>
            </a:endParaRPr>
          </a:p>
        </p:txBody>
      </p:sp>
    </p:spTree>
    <p:extLst>
      <p:ext uri="{BB962C8B-B14F-4D97-AF65-F5344CB8AC3E}">
        <p14:creationId xmlns:p14="http://schemas.microsoft.com/office/powerpoint/2010/main" val="34879344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pPr>
              <a:defRPr/>
            </a:pPr>
            <a:r>
              <a:rPr lang="fa-IR">
                <a:solidFill>
                  <a:srgbClr val="000000"/>
                </a:solidFill>
              </a:rPr>
              <a:t>شركت پردازش سيستم</a:t>
            </a:r>
            <a:r>
              <a:rPr lang="fa-IR">
                <a:solidFill>
                  <a:srgbClr val="000000"/>
                </a:solidFill>
                <a:cs typeface="Arial"/>
              </a:rPr>
              <a:t>‌</a:t>
            </a:r>
            <a:r>
              <a:rPr lang="fa-IR">
                <a:solidFill>
                  <a:srgbClr val="000000"/>
                </a:solidFill>
              </a:rPr>
              <a:t>هاي مجازي</a:t>
            </a:r>
            <a:endParaRPr lang="en-US">
              <a:solidFill>
                <a:srgbClr val="000000"/>
              </a:solidFill>
            </a:endParaRPr>
          </a:p>
          <a:p>
            <a:pPr>
              <a:defRPr/>
            </a:pPr>
            <a:r>
              <a:rPr lang="en-US">
                <a:solidFill>
                  <a:srgbClr val="000000"/>
                </a:solidFill>
              </a:rPr>
              <a:t>www.irerp.ir</a:t>
            </a:r>
          </a:p>
        </p:txBody>
      </p:sp>
      <p:sp>
        <p:nvSpPr>
          <p:cNvPr id="6" name="Slide Number Placeholder 5"/>
          <p:cNvSpPr>
            <a:spLocks noGrp="1"/>
          </p:cNvSpPr>
          <p:nvPr>
            <p:ph type="sldNum" sz="quarter" idx="12"/>
          </p:nvPr>
        </p:nvSpPr>
        <p:spPr/>
        <p:txBody>
          <a:bodyPr/>
          <a:lstStyle>
            <a:lvl1pPr>
              <a:defRPr smtClean="0"/>
            </a:lvl1pPr>
          </a:lstStyle>
          <a:p>
            <a:pPr>
              <a:defRPr/>
            </a:pPr>
            <a:fld id="{2793AA55-F1A9-4576-8774-A2BA9C236C01}" type="slidenum">
              <a:rPr lang="ar-SA" altLang="fa-IR">
                <a:solidFill>
                  <a:srgbClr val="000000"/>
                </a:solidFill>
              </a:rPr>
              <a:pPr>
                <a:defRPr/>
              </a:pPr>
              <a:t>‹#›</a:t>
            </a:fld>
            <a:endParaRPr lang="en-US" altLang="fa-IR">
              <a:solidFill>
                <a:srgbClr val="000000"/>
              </a:solidFill>
            </a:endParaRPr>
          </a:p>
        </p:txBody>
      </p:sp>
    </p:spTree>
    <p:extLst>
      <p:ext uri="{BB962C8B-B14F-4D97-AF65-F5344CB8AC3E}">
        <p14:creationId xmlns:p14="http://schemas.microsoft.com/office/powerpoint/2010/main" val="5390101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0667" y="41275"/>
            <a:ext cx="2861733" cy="6084888"/>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135467" y="41275"/>
            <a:ext cx="8382000" cy="6084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pPr>
              <a:defRPr/>
            </a:pPr>
            <a:r>
              <a:rPr lang="fa-IR">
                <a:solidFill>
                  <a:srgbClr val="000000"/>
                </a:solidFill>
              </a:rPr>
              <a:t>شركت پردازش سيستم</a:t>
            </a:r>
            <a:r>
              <a:rPr lang="fa-IR">
                <a:solidFill>
                  <a:srgbClr val="000000"/>
                </a:solidFill>
                <a:cs typeface="Arial"/>
              </a:rPr>
              <a:t>‌</a:t>
            </a:r>
            <a:r>
              <a:rPr lang="fa-IR">
                <a:solidFill>
                  <a:srgbClr val="000000"/>
                </a:solidFill>
              </a:rPr>
              <a:t>هاي مجازي</a:t>
            </a:r>
            <a:endParaRPr lang="en-US">
              <a:solidFill>
                <a:srgbClr val="000000"/>
              </a:solidFill>
            </a:endParaRPr>
          </a:p>
          <a:p>
            <a:pPr>
              <a:defRPr/>
            </a:pPr>
            <a:r>
              <a:rPr lang="en-US">
                <a:solidFill>
                  <a:srgbClr val="000000"/>
                </a:solidFill>
              </a:rPr>
              <a:t>www.irerp.ir</a:t>
            </a:r>
          </a:p>
        </p:txBody>
      </p:sp>
      <p:sp>
        <p:nvSpPr>
          <p:cNvPr id="6" name="Slide Number Placeholder 5"/>
          <p:cNvSpPr>
            <a:spLocks noGrp="1"/>
          </p:cNvSpPr>
          <p:nvPr>
            <p:ph type="sldNum" sz="quarter" idx="12"/>
          </p:nvPr>
        </p:nvSpPr>
        <p:spPr/>
        <p:txBody>
          <a:bodyPr/>
          <a:lstStyle>
            <a:lvl1pPr>
              <a:defRPr smtClean="0"/>
            </a:lvl1pPr>
          </a:lstStyle>
          <a:p>
            <a:pPr>
              <a:defRPr/>
            </a:pPr>
            <a:fld id="{C522F378-8A84-437C-B895-BC4406C3CF8F}" type="slidenum">
              <a:rPr lang="ar-SA" altLang="fa-IR">
                <a:solidFill>
                  <a:srgbClr val="000000"/>
                </a:solidFill>
              </a:rPr>
              <a:pPr>
                <a:defRPr/>
              </a:pPr>
              <a:t>‹#›</a:t>
            </a:fld>
            <a:endParaRPr lang="en-US" altLang="fa-IR">
              <a:solidFill>
                <a:srgbClr val="000000"/>
              </a:solidFill>
            </a:endParaRPr>
          </a:p>
        </p:txBody>
      </p:sp>
    </p:spTree>
    <p:extLst>
      <p:ext uri="{BB962C8B-B14F-4D97-AF65-F5344CB8AC3E}">
        <p14:creationId xmlns:p14="http://schemas.microsoft.com/office/powerpoint/2010/main" val="42018332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35467" y="41275"/>
            <a:ext cx="9609667" cy="795338"/>
          </a:xfrm>
        </p:spPr>
        <p:txBody>
          <a:bodyPr/>
          <a:lstStyle/>
          <a:p>
            <a:r>
              <a:rPr lang="en-US"/>
              <a:t>Click to edit Master title style</a:t>
            </a:r>
            <a:endParaRPr lang="fa-IR"/>
          </a:p>
        </p:txBody>
      </p:sp>
      <p:sp>
        <p:nvSpPr>
          <p:cNvPr id="3" name="Content Placeholder 2"/>
          <p:cNvSpPr>
            <a:spLocks noGrp="1"/>
          </p:cNvSpPr>
          <p:nvPr>
            <p:ph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pPr>
              <a:defRPr/>
            </a:pPr>
            <a:r>
              <a:rPr lang="fa-IR">
                <a:solidFill>
                  <a:srgbClr val="000000"/>
                </a:solidFill>
              </a:rPr>
              <a:t>شركت پردازش سيستم</a:t>
            </a:r>
            <a:r>
              <a:rPr lang="fa-IR">
                <a:solidFill>
                  <a:srgbClr val="000000"/>
                </a:solidFill>
                <a:cs typeface="Arial"/>
              </a:rPr>
              <a:t>‌</a:t>
            </a:r>
            <a:r>
              <a:rPr lang="fa-IR">
                <a:solidFill>
                  <a:srgbClr val="000000"/>
                </a:solidFill>
              </a:rPr>
              <a:t>هاي مجازي</a:t>
            </a:r>
            <a:endParaRPr lang="en-US">
              <a:solidFill>
                <a:srgbClr val="000000"/>
              </a:solidFill>
            </a:endParaRPr>
          </a:p>
          <a:p>
            <a:pPr>
              <a:defRPr/>
            </a:pPr>
            <a:r>
              <a:rPr lang="en-US">
                <a:solidFill>
                  <a:srgbClr val="000000"/>
                </a:solidFill>
              </a:rPr>
              <a:t>www.irerp.ir</a:t>
            </a:r>
          </a:p>
        </p:txBody>
      </p:sp>
      <p:sp>
        <p:nvSpPr>
          <p:cNvPr id="7" name="Slide Number Placeholder 6"/>
          <p:cNvSpPr>
            <a:spLocks noGrp="1"/>
          </p:cNvSpPr>
          <p:nvPr>
            <p:ph type="sldNum" sz="quarter" idx="12"/>
          </p:nvPr>
        </p:nvSpPr>
        <p:spPr/>
        <p:txBody>
          <a:bodyPr/>
          <a:lstStyle>
            <a:lvl1pPr>
              <a:defRPr smtClean="0"/>
            </a:lvl1pPr>
          </a:lstStyle>
          <a:p>
            <a:pPr>
              <a:defRPr/>
            </a:pPr>
            <a:fld id="{9D9EF786-60CC-4D47-83C9-1E971735D4EB}" type="slidenum">
              <a:rPr lang="ar-SA" altLang="fa-IR">
                <a:solidFill>
                  <a:srgbClr val="000000"/>
                </a:solidFill>
              </a:rPr>
              <a:pPr>
                <a:defRPr/>
              </a:pPr>
              <a:t>‹#›</a:t>
            </a:fld>
            <a:endParaRPr lang="en-US" altLang="fa-IR">
              <a:solidFill>
                <a:srgbClr val="000000"/>
              </a:solidFill>
            </a:endParaRPr>
          </a:p>
        </p:txBody>
      </p:sp>
    </p:spTree>
    <p:extLst>
      <p:ext uri="{BB962C8B-B14F-4D97-AF65-F5344CB8AC3E}">
        <p14:creationId xmlns:p14="http://schemas.microsoft.com/office/powerpoint/2010/main" val="21539326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D10ED6-7C55-4B0C-A0A2-C935295209A9}" type="datetime8">
              <a:rPr lang="fa-IR" smtClean="0"/>
              <a:t>13 نوامبر 21</a:t>
            </a:fld>
            <a:endParaRPr lang="fa-IR"/>
          </a:p>
        </p:txBody>
      </p:sp>
      <p:sp>
        <p:nvSpPr>
          <p:cNvPr id="5" name="Footer Placeholder 4"/>
          <p:cNvSpPr>
            <a:spLocks noGrp="1"/>
          </p:cNvSpPr>
          <p:nvPr>
            <p:ph type="ftr" sz="quarter" idx="11"/>
          </p:nvPr>
        </p:nvSpPr>
        <p:spPr/>
        <p:txBody>
          <a:bodyPr/>
          <a:lstStyle/>
          <a:p>
            <a:endParaRPr lang="fa-I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022DAD9D-D59D-4411-8EA4-7EF2DC1AC386}" type="slidenum">
              <a:rPr lang="fa-IR" smtClean="0"/>
              <a:t>‹#›</a:t>
            </a:fld>
            <a:endParaRPr lang="fa-IR"/>
          </a:p>
        </p:txBody>
      </p:sp>
    </p:spTree>
    <p:extLst>
      <p:ext uri="{BB962C8B-B14F-4D97-AF65-F5344CB8AC3E}">
        <p14:creationId xmlns:p14="http://schemas.microsoft.com/office/powerpoint/2010/main" val="30997997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35467" y="41275"/>
            <a:ext cx="9609667" cy="795338"/>
          </a:xfrm>
        </p:spPr>
        <p:txBody>
          <a:bodyPr/>
          <a:lstStyle/>
          <a:p>
            <a:r>
              <a:rPr lang="en-US"/>
              <a:t>Click to edit Master title style</a:t>
            </a:r>
            <a:endParaRPr lang="fa-IR"/>
          </a:p>
        </p:txBody>
      </p:sp>
      <p:sp>
        <p:nvSpPr>
          <p:cNvPr id="3" name="Text Placeholder 2"/>
          <p:cNvSpPr>
            <a:spLocks noGrp="1"/>
          </p:cNvSpPr>
          <p:nvPr>
            <p:ph type="body" sz="half" idx="1"/>
          </p:nvPr>
        </p:nvSpPr>
        <p:spPr>
          <a:xfrm>
            <a:off x="609600" y="1600200"/>
            <a:ext cx="10972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09600" y="3938589"/>
            <a:ext cx="10972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lvl1pPr>
              <a:defRPr/>
            </a:lvl1p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pPr>
              <a:defRPr/>
            </a:pPr>
            <a:r>
              <a:rPr lang="fa-IR">
                <a:solidFill>
                  <a:srgbClr val="000000"/>
                </a:solidFill>
              </a:rPr>
              <a:t>شركت پردازش سيستم</a:t>
            </a:r>
            <a:r>
              <a:rPr lang="fa-IR">
                <a:solidFill>
                  <a:srgbClr val="000000"/>
                </a:solidFill>
                <a:cs typeface="Arial"/>
              </a:rPr>
              <a:t>‌</a:t>
            </a:r>
            <a:r>
              <a:rPr lang="fa-IR">
                <a:solidFill>
                  <a:srgbClr val="000000"/>
                </a:solidFill>
              </a:rPr>
              <a:t>هاي مجازي</a:t>
            </a:r>
            <a:endParaRPr lang="en-US">
              <a:solidFill>
                <a:srgbClr val="000000"/>
              </a:solidFill>
            </a:endParaRPr>
          </a:p>
          <a:p>
            <a:pPr>
              <a:defRPr/>
            </a:pPr>
            <a:r>
              <a:rPr lang="en-US">
                <a:solidFill>
                  <a:srgbClr val="000000"/>
                </a:solidFill>
              </a:rPr>
              <a:t>www.irerp.ir</a:t>
            </a:r>
          </a:p>
        </p:txBody>
      </p:sp>
      <p:sp>
        <p:nvSpPr>
          <p:cNvPr id="7" name="Slide Number Placeholder 6"/>
          <p:cNvSpPr>
            <a:spLocks noGrp="1"/>
          </p:cNvSpPr>
          <p:nvPr>
            <p:ph type="sldNum" sz="quarter" idx="12"/>
          </p:nvPr>
        </p:nvSpPr>
        <p:spPr/>
        <p:txBody>
          <a:bodyPr/>
          <a:lstStyle>
            <a:lvl1pPr>
              <a:defRPr smtClean="0"/>
            </a:lvl1pPr>
          </a:lstStyle>
          <a:p>
            <a:pPr>
              <a:defRPr/>
            </a:pPr>
            <a:fld id="{630456E5-A16A-4B80-9FB1-E23C031BD5CD}" type="slidenum">
              <a:rPr lang="ar-SA" altLang="fa-IR">
                <a:solidFill>
                  <a:srgbClr val="000000"/>
                </a:solidFill>
              </a:rPr>
              <a:pPr>
                <a:defRPr/>
              </a:pPr>
              <a:t>‹#›</a:t>
            </a:fld>
            <a:endParaRPr lang="en-US" altLang="fa-IR">
              <a:solidFill>
                <a:srgbClr val="000000"/>
              </a:solidFill>
            </a:endParaRPr>
          </a:p>
        </p:txBody>
      </p:sp>
    </p:spTree>
    <p:extLst>
      <p:ext uri="{BB962C8B-B14F-4D97-AF65-F5344CB8AC3E}">
        <p14:creationId xmlns:p14="http://schemas.microsoft.com/office/powerpoint/2010/main" val="42409208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5467" y="41275"/>
            <a:ext cx="9609667" cy="795338"/>
          </a:xfrm>
        </p:spPr>
        <p:txBody>
          <a:bodyPr/>
          <a:lstStyle/>
          <a:p>
            <a:r>
              <a:rPr lang="en-US"/>
              <a:t>Click to edit Master title style</a:t>
            </a:r>
            <a:endParaRPr lang="fa-IR"/>
          </a:p>
        </p:txBody>
      </p:sp>
      <p:sp>
        <p:nvSpPr>
          <p:cNvPr id="3" name="Table Placeholder 2"/>
          <p:cNvSpPr>
            <a:spLocks noGrp="1"/>
          </p:cNvSpPr>
          <p:nvPr>
            <p:ph type="tbl" idx="1"/>
          </p:nvPr>
        </p:nvSpPr>
        <p:spPr>
          <a:xfrm>
            <a:off x="609600" y="1600201"/>
            <a:ext cx="10972800" cy="4525963"/>
          </a:xfrm>
        </p:spPr>
        <p:txBody>
          <a:bodyPr/>
          <a:lstStyle/>
          <a:p>
            <a:pPr lvl="0"/>
            <a:r>
              <a:rPr lang="en-US" noProof="0"/>
              <a:t>Click icon to add table</a:t>
            </a:r>
            <a:endParaRPr lang="fa-IR" noProof="0"/>
          </a:p>
        </p:txBody>
      </p:sp>
      <p:sp>
        <p:nvSpPr>
          <p:cNvPr id="4" name="Date Placeholder 3"/>
          <p:cNvSpPr>
            <a:spLocks noGrp="1"/>
          </p:cNvSpPr>
          <p:nvPr>
            <p:ph type="dt" sz="half" idx="10"/>
          </p:nvPr>
        </p:nvSpPr>
        <p:spPr/>
        <p:txBody>
          <a:bodyPr/>
          <a:lstStyle>
            <a:lvl1pPr>
              <a:defRPr/>
            </a:lvl1p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pPr>
              <a:defRPr/>
            </a:pPr>
            <a:r>
              <a:rPr lang="fa-IR">
                <a:solidFill>
                  <a:srgbClr val="000000"/>
                </a:solidFill>
              </a:rPr>
              <a:t>شركت پردازش سيستم</a:t>
            </a:r>
            <a:r>
              <a:rPr lang="fa-IR">
                <a:solidFill>
                  <a:srgbClr val="000000"/>
                </a:solidFill>
                <a:cs typeface="Arial"/>
              </a:rPr>
              <a:t>‌</a:t>
            </a:r>
            <a:r>
              <a:rPr lang="fa-IR">
                <a:solidFill>
                  <a:srgbClr val="000000"/>
                </a:solidFill>
              </a:rPr>
              <a:t>هاي مجازي</a:t>
            </a:r>
            <a:endParaRPr lang="en-US">
              <a:solidFill>
                <a:srgbClr val="000000"/>
              </a:solidFill>
            </a:endParaRPr>
          </a:p>
          <a:p>
            <a:pPr>
              <a:defRPr/>
            </a:pPr>
            <a:r>
              <a:rPr lang="en-US">
                <a:solidFill>
                  <a:srgbClr val="000000"/>
                </a:solidFill>
              </a:rPr>
              <a:t>www.irerp.ir</a:t>
            </a:r>
          </a:p>
        </p:txBody>
      </p:sp>
      <p:sp>
        <p:nvSpPr>
          <p:cNvPr id="6" name="Slide Number Placeholder 5"/>
          <p:cNvSpPr>
            <a:spLocks noGrp="1"/>
          </p:cNvSpPr>
          <p:nvPr>
            <p:ph type="sldNum" sz="quarter" idx="12"/>
          </p:nvPr>
        </p:nvSpPr>
        <p:spPr/>
        <p:txBody>
          <a:bodyPr/>
          <a:lstStyle>
            <a:lvl1pPr>
              <a:defRPr smtClean="0"/>
            </a:lvl1pPr>
          </a:lstStyle>
          <a:p>
            <a:pPr>
              <a:defRPr/>
            </a:pPr>
            <a:fld id="{CB5465E4-E1C6-4FED-83EE-C58DDE1652BF}" type="slidenum">
              <a:rPr lang="ar-SA" altLang="fa-IR">
                <a:solidFill>
                  <a:srgbClr val="000000"/>
                </a:solidFill>
              </a:rPr>
              <a:pPr>
                <a:defRPr/>
              </a:pPr>
              <a:t>‹#›</a:t>
            </a:fld>
            <a:endParaRPr lang="en-US" altLang="fa-IR">
              <a:solidFill>
                <a:srgbClr val="000000"/>
              </a:solidFill>
            </a:endParaRPr>
          </a:p>
        </p:txBody>
      </p:sp>
    </p:spTree>
    <p:extLst>
      <p:ext uri="{BB962C8B-B14F-4D97-AF65-F5344CB8AC3E}">
        <p14:creationId xmlns:p14="http://schemas.microsoft.com/office/powerpoint/2010/main" val="29428287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3"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4" name="Rectangle 3"/>
          <p:cNvSpPr>
            <a:spLocks noGrp="1" noChangeArrowheads="1"/>
          </p:cNvSpPr>
          <p:nvPr>
            <p:ph type="sldNum" sz="quarter" idx="11"/>
          </p:nvPr>
        </p:nvSpPr>
        <p:spPr/>
        <p:txBody>
          <a:bodyPr/>
          <a:lstStyle>
            <a:lvl1pPr>
              <a:defRPr smtClean="0"/>
            </a:lvl1pPr>
          </a:lstStyle>
          <a:p>
            <a:pPr>
              <a:defRPr/>
            </a:pPr>
            <a:fld id="{731EB089-A43E-46E2-A22A-74B6FC13F89F}" type="slidenum">
              <a:rPr lang="ar-SA" altLang="fa-IR">
                <a:solidFill>
                  <a:srgbClr val="000000"/>
                </a:solidFill>
              </a:rPr>
              <a:pPr>
                <a:defRPr/>
              </a:pPr>
              <a:t>‹#›</a:t>
            </a:fld>
            <a:endParaRPr lang="en-US" altLang="fa-IR">
              <a:solidFill>
                <a:srgbClr val="000000"/>
              </a:solidFill>
            </a:endParaRPr>
          </a:p>
        </p:txBody>
      </p:sp>
      <p:sp>
        <p:nvSpPr>
          <p:cNvPr id="5" name="Rectangle 14"/>
          <p:cNvSpPr>
            <a:spLocks noGrp="1" noChangeArrowheads="1"/>
          </p:cNvSpPr>
          <p:nvPr>
            <p:ph type="ftr" sz="quarter" idx="12"/>
          </p:nvPr>
        </p:nvSpPr>
        <p:spPr/>
        <p:txBody>
          <a:bodyPr/>
          <a:lstStyle>
            <a:lvl1pPr>
              <a:defRPr/>
            </a:lvl1pPr>
          </a:lstStyle>
          <a:p>
            <a:pPr>
              <a:defRPr/>
            </a:pPr>
            <a:endParaRPr lang="en-US">
              <a:solidFill>
                <a:srgbClr val="000000"/>
              </a:solidFill>
            </a:endParaRPr>
          </a:p>
        </p:txBody>
      </p:sp>
    </p:spTree>
    <p:extLst>
      <p:ext uri="{BB962C8B-B14F-4D97-AF65-F5344CB8AC3E}">
        <p14:creationId xmlns:p14="http://schemas.microsoft.com/office/powerpoint/2010/main" val="4129888589"/>
      </p:ext>
    </p:extLst>
  </p:cSld>
  <p:clrMapOvr>
    <a:masterClrMapping/>
  </p:clrMapOvr>
  <p:transition>
    <p:plus/>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C001AF9-019F-4EFB-A4EC-EACBF6A9FE17}" type="datetime8">
              <a:rPr lang="fa-IR" smtClean="0"/>
              <a:t>13 نوامبر 21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22DAD9D-D59D-4411-8EA4-7EF2DC1AC386}" type="slidenum">
              <a:rPr lang="fa-IR" smtClean="0"/>
              <a:t>‹#›</a:t>
            </a:fld>
            <a:endParaRPr lang="fa-IR"/>
          </a:p>
        </p:txBody>
      </p:sp>
    </p:spTree>
    <p:extLst>
      <p:ext uri="{BB962C8B-B14F-4D97-AF65-F5344CB8AC3E}">
        <p14:creationId xmlns:p14="http://schemas.microsoft.com/office/powerpoint/2010/main" val="620062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6F0D08C-386D-47DD-BE8F-042D1C589390}" type="datetime8">
              <a:rPr lang="fa-IR" smtClean="0"/>
              <a:t>13 نوامبر 21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022DAD9D-D59D-4411-8EA4-7EF2DC1AC386}" type="slidenum">
              <a:rPr lang="fa-IR" smtClean="0"/>
              <a:t>‹#›</a:t>
            </a:fld>
            <a:endParaRPr lang="fa-IR"/>
          </a:p>
        </p:txBody>
      </p:sp>
    </p:spTree>
    <p:extLst>
      <p:ext uri="{BB962C8B-B14F-4D97-AF65-F5344CB8AC3E}">
        <p14:creationId xmlns:p14="http://schemas.microsoft.com/office/powerpoint/2010/main" val="2196610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5277D32-3576-445D-93EF-30A57CEB344B}" type="datetime8">
              <a:rPr lang="fa-IR" smtClean="0"/>
              <a:t>13 نوامبر 21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022DAD9D-D59D-4411-8EA4-7EF2DC1AC386}" type="slidenum">
              <a:rPr lang="fa-IR" smtClean="0"/>
              <a:t>‹#›</a:t>
            </a:fld>
            <a:endParaRPr lang="fa-IR"/>
          </a:p>
        </p:txBody>
      </p:sp>
    </p:spTree>
    <p:extLst>
      <p:ext uri="{BB962C8B-B14F-4D97-AF65-F5344CB8AC3E}">
        <p14:creationId xmlns:p14="http://schemas.microsoft.com/office/powerpoint/2010/main" val="21543711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78AD63-B321-44E6-AF7D-E7D9F5D45E06}" type="datetime8">
              <a:rPr lang="fa-IR" smtClean="0"/>
              <a:t>13 نوامبر 21</a:t>
            </a:fld>
            <a:endParaRPr lang="fa-IR"/>
          </a:p>
        </p:txBody>
      </p:sp>
      <p:sp>
        <p:nvSpPr>
          <p:cNvPr id="3" name="Footer Placeholder 2"/>
          <p:cNvSpPr>
            <a:spLocks noGrp="1"/>
          </p:cNvSpPr>
          <p:nvPr>
            <p:ph type="ftr" sz="quarter" idx="11"/>
          </p:nvPr>
        </p:nvSpPr>
        <p:spPr/>
        <p:txBody>
          <a:bodyPr/>
          <a:lstStyle/>
          <a:p>
            <a:endParaRPr lang="fa-I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022DAD9D-D59D-4411-8EA4-7EF2DC1AC386}" type="slidenum">
              <a:rPr lang="fa-IR" smtClean="0"/>
              <a:t>‹#›</a:t>
            </a:fld>
            <a:endParaRPr lang="fa-IR"/>
          </a:p>
        </p:txBody>
      </p:sp>
    </p:spTree>
    <p:extLst>
      <p:ext uri="{BB962C8B-B14F-4D97-AF65-F5344CB8AC3E}">
        <p14:creationId xmlns:p14="http://schemas.microsoft.com/office/powerpoint/2010/main" val="3456165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34316D9-FA21-479A-88E9-4C3EAF5AB5E5}" type="datetime8">
              <a:rPr lang="fa-IR" smtClean="0"/>
              <a:t>13 نوامبر 21</a:t>
            </a:fld>
            <a:endParaRPr lang="fa-IR"/>
          </a:p>
        </p:txBody>
      </p:sp>
      <p:sp>
        <p:nvSpPr>
          <p:cNvPr id="6" name="Footer Placeholder 5"/>
          <p:cNvSpPr>
            <a:spLocks noGrp="1"/>
          </p:cNvSpPr>
          <p:nvPr>
            <p:ph type="ftr" sz="quarter" idx="11"/>
          </p:nvPr>
        </p:nvSpPr>
        <p:spPr/>
        <p:txBody>
          <a:bodyPr/>
          <a:lstStyle/>
          <a:p>
            <a:endParaRPr lang="fa-IR"/>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022DAD9D-D59D-4411-8EA4-7EF2DC1AC386}" type="slidenum">
              <a:rPr lang="fa-IR" smtClean="0"/>
              <a:t>‹#›</a:t>
            </a:fld>
            <a:endParaRPr lang="fa-IR"/>
          </a:p>
        </p:txBody>
      </p:sp>
    </p:spTree>
    <p:extLst>
      <p:ext uri="{BB962C8B-B14F-4D97-AF65-F5344CB8AC3E}">
        <p14:creationId xmlns:p14="http://schemas.microsoft.com/office/powerpoint/2010/main" val="2004914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34B052D-3FFD-445B-BE9B-9741EA8E0572}" type="datetime8">
              <a:rPr lang="fa-IR" smtClean="0"/>
              <a:t>13 نوامبر 21</a:t>
            </a:fld>
            <a:endParaRPr lang="fa-IR"/>
          </a:p>
        </p:txBody>
      </p:sp>
      <p:sp>
        <p:nvSpPr>
          <p:cNvPr id="6" name="Footer Placeholder 5"/>
          <p:cNvSpPr>
            <a:spLocks noGrp="1"/>
          </p:cNvSpPr>
          <p:nvPr>
            <p:ph type="ftr" sz="quarter" idx="11"/>
          </p:nvPr>
        </p:nvSpPr>
        <p:spPr/>
        <p:txBody>
          <a:bodyPr/>
          <a:lstStyle/>
          <a:p>
            <a:endParaRPr lang="fa-I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022DAD9D-D59D-4411-8EA4-7EF2DC1AC386}" type="slidenum">
              <a:rPr lang="fa-IR" smtClean="0"/>
              <a:t>‹#›</a:t>
            </a:fld>
            <a:endParaRPr lang="fa-IR"/>
          </a:p>
        </p:txBody>
      </p:sp>
    </p:spTree>
    <p:extLst>
      <p:ext uri="{BB962C8B-B14F-4D97-AF65-F5344CB8AC3E}">
        <p14:creationId xmlns:p14="http://schemas.microsoft.com/office/powerpoint/2010/main" val="3724291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2.png"/><Relationship Id="rId2" Type="http://schemas.openxmlformats.org/officeDocument/2006/relationships/slideLayout" Target="../slideLayouts/slideLayout19.xml"/><Relationship Id="rId16"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D404672C-E3C4-4BA1-909F-EA774DB8CAF4}" type="datetime8">
              <a:rPr lang="fa-IR" smtClean="0"/>
              <a:t>13 نوامبر 21</a:t>
            </a:fld>
            <a:endParaRPr lang="fa-IR"/>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endParaRPr lang="fa-IR"/>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022DAD9D-D59D-4411-8EA4-7EF2DC1AC386}" type="slidenum">
              <a:rPr lang="fa-IR" smtClean="0"/>
              <a:t>‹#›</a:t>
            </a:fld>
            <a:endParaRPr lang="fa-IR"/>
          </a:p>
        </p:txBody>
      </p:sp>
    </p:spTree>
    <p:extLst>
      <p:ext uri="{BB962C8B-B14F-4D97-AF65-F5344CB8AC3E}">
        <p14:creationId xmlns:p14="http://schemas.microsoft.com/office/powerpoint/2010/main" val="3277031993"/>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hf hdr="0" ftr="0" dt="0"/>
  <p:txStyles>
    <p:titleStyle>
      <a:lvl1pPr algn="l" defTabSz="457200" rtl="1" eaLnBrk="1" latinLnBrk="0" hangingPunct="1">
        <a:spcBef>
          <a:spcPct val="0"/>
        </a:spcBef>
        <a:buNone/>
        <a:defRPr sz="3600" b="0" i="0" kern="1200">
          <a:solidFill>
            <a:schemeClr val="bg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5467" y="41275"/>
            <a:ext cx="9609667"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a-IR"/>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a-IR"/>
              <a:t>Click to edit Master text styles</a:t>
            </a:r>
          </a:p>
          <a:p>
            <a:pPr lvl="1"/>
            <a:r>
              <a:rPr lang="en-US" altLang="fa-IR"/>
              <a:t>Second level</a:t>
            </a:r>
          </a:p>
          <a:p>
            <a:pPr lvl="2"/>
            <a:r>
              <a:rPr lang="en-US" altLang="fa-IR"/>
              <a:t>Third level</a:t>
            </a:r>
          </a:p>
          <a:p>
            <a:pPr lvl="3"/>
            <a:r>
              <a:rPr lang="en-US" altLang="fa-IR"/>
              <a:t>Fourth level</a:t>
            </a:r>
          </a:p>
          <a:p>
            <a:pPr lvl="4"/>
            <a:r>
              <a:rPr lang="en-US" altLang="fa-IR"/>
              <a:t>Fifth level</a:t>
            </a:r>
          </a:p>
        </p:txBody>
      </p:sp>
      <p:sp>
        <p:nvSpPr>
          <p:cNvPr id="4100" name="Rectangle 4"/>
          <p:cNvSpPr>
            <a:spLocks noGrp="1" noChangeArrowheads="1"/>
          </p:cNvSpPr>
          <p:nvPr>
            <p:ph type="dt" sz="half" idx="2"/>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eaLnBrk="1" hangingPunct="1">
              <a:defRPr sz="1400"/>
            </a:lvl1pPr>
          </a:lstStyle>
          <a:p>
            <a:pPr fontAlgn="base">
              <a:spcBef>
                <a:spcPct val="0"/>
              </a:spcBef>
              <a:spcAft>
                <a:spcPct val="0"/>
              </a:spcAft>
              <a:defRPr/>
            </a:pPr>
            <a:endParaRPr lang="en-US">
              <a:solidFill>
                <a:srgbClr val="000000"/>
              </a:solidFill>
            </a:endParaRPr>
          </a:p>
        </p:txBody>
      </p:sp>
      <p:sp>
        <p:nvSpPr>
          <p:cNvPr id="4101"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1" eaLnBrk="1" hangingPunct="1">
              <a:defRPr sz="1600">
                <a:cs typeface="Nazanin" pitchFamily="2" charset="-78"/>
              </a:defRPr>
            </a:lvl1pPr>
          </a:lstStyle>
          <a:p>
            <a:pPr fontAlgn="base">
              <a:spcBef>
                <a:spcPct val="0"/>
              </a:spcBef>
              <a:spcAft>
                <a:spcPct val="0"/>
              </a:spcAft>
              <a:defRPr/>
            </a:pPr>
            <a:r>
              <a:rPr lang="fa-IR">
                <a:solidFill>
                  <a:srgbClr val="000000"/>
                </a:solidFill>
              </a:rPr>
              <a:t>شركت پردازش سيستم‌هاي مجازي</a:t>
            </a:r>
            <a:endParaRPr lang="en-US">
              <a:solidFill>
                <a:srgbClr val="000000"/>
              </a:solidFill>
            </a:endParaRPr>
          </a:p>
          <a:p>
            <a:pPr fontAlgn="base">
              <a:spcBef>
                <a:spcPct val="0"/>
              </a:spcBef>
              <a:spcAft>
                <a:spcPct val="0"/>
              </a:spcAft>
              <a:defRPr/>
            </a:pPr>
            <a:r>
              <a:rPr lang="en-US">
                <a:solidFill>
                  <a:srgbClr val="000000"/>
                </a:solidFill>
              </a:rPr>
              <a:t>www.irerp.ir</a:t>
            </a:r>
          </a:p>
        </p:txBody>
      </p:sp>
      <p:sp>
        <p:nvSpPr>
          <p:cNvPr id="4102" name="Rectangle 6"/>
          <p:cNvSpPr>
            <a:spLocks noGrp="1" noChangeArrowheads="1"/>
          </p:cNvSpPr>
          <p:nvPr>
            <p:ph type="sldNum" sz="quarter" idx="4"/>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1" eaLnBrk="1" hangingPunct="1">
              <a:defRPr sz="1400" smtClean="0"/>
            </a:lvl1pPr>
          </a:lstStyle>
          <a:p>
            <a:pPr algn="l" fontAlgn="base">
              <a:spcBef>
                <a:spcPct val="0"/>
              </a:spcBef>
              <a:spcAft>
                <a:spcPct val="0"/>
              </a:spcAft>
              <a:defRPr/>
            </a:pPr>
            <a:fld id="{8874AFF9-50D6-4501-8EC2-E5DC3B62F227}" type="slidenum">
              <a:rPr lang="ar-SA" altLang="fa-IR">
                <a:solidFill>
                  <a:srgbClr val="000000"/>
                </a:solidFill>
              </a:rPr>
              <a:pPr algn="l" fontAlgn="base">
                <a:spcBef>
                  <a:spcPct val="0"/>
                </a:spcBef>
                <a:spcAft>
                  <a:spcPct val="0"/>
                </a:spcAft>
                <a:defRPr/>
              </a:pPr>
              <a:t>‹#›</a:t>
            </a:fld>
            <a:endParaRPr lang="en-US" altLang="fa-IR">
              <a:solidFill>
                <a:srgbClr val="000000"/>
              </a:solidFill>
            </a:endParaRPr>
          </a:p>
        </p:txBody>
      </p:sp>
    </p:spTree>
    <p:extLst>
      <p:ext uri="{BB962C8B-B14F-4D97-AF65-F5344CB8AC3E}">
        <p14:creationId xmlns:p14="http://schemas.microsoft.com/office/powerpoint/2010/main" val="247223817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Lst>
  <p:hf sldNum="0" hdr="0" dt="0"/>
  <p:txStyles>
    <p:titleStyle>
      <a:lvl1pPr algn="ctr" rtl="1" eaLnBrk="0" fontAlgn="base" hangingPunct="0">
        <a:spcBef>
          <a:spcPct val="0"/>
        </a:spcBef>
        <a:spcAft>
          <a:spcPct val="0"/>
        </a:spcAft>
        <a:defRPr sz="3200">
          <a:solidFill>
            <a:srgbClr val="663300"/>
          </a:solidFill>
          <a:latin typeface="+mj-lt"/>
          <a:ea typeface="Titr"/>
          <a:cs typeface="+mj-cs"/>
        </a:defRPr>
      </a:lvl1pPr>
      <a:lvl2pPr algn="ctr" rtl="1" eaLnBrk="0" fontAlgn="base" hangingPunct="0">
        <a:spcBef>
          <a:spcPct val="0"/>
        </a:spcBef>
        <a:spcAft>
          <a:spcPct val="0"/>
        </a:spcAft>
        <a:defRPr sz="3200">
          <a:solidFill>
            <a:srgbClr val="663300"/>
          </a:solidFill>
          <a:latin typeface="Times New Roman" pitchFamily="18" charset="0"/>
          <a:ea typeface="Titr"/>
          <a:cs typeface="Titr" pitchFamily="2" charset="-78"/>
        </a:defRPr>
      </a:lvl2pPr>
      <a:lvl3pPr algn="ctr" rtl="1" eaLnBrk="0" fontAlgn="base" hangingPunct="0">
        <a:spcBef>
          <a:spcPct val="0"/>
        </a:spcBef>
        <a:spcAft>
          <a:spcPct val="0"/>
        </a:spcAft>
        <a:defRPr sz="3200">
          <a:solidFill>
            <a:srgbClr val="663300"/>
          </a:solidFill>
          <a:latin typeface="Times New Roman" pitchFamily="18" charset="0"/>
          <a:ea typeface="Titr"/>
          <a:cs typeface="Titr" pitchFamily="2" charset="-78"/>
        </a:defRPr>
      </a:lvl3pPr>
      <a:lvl4pPr algn="ctr" rtl="1" eaLnBrk="0" fontAlgn="base" hangingPunct="0">
        <a:spcBef>
          <a:spcPct val="0"/>
        </a:spcBef>
        <a:spcAft>
          <a:spcPct val="0"/>
        </a:spcAft>
        <a:defRPr sz="3200">
          <a:solidFill>
            <a:srgbClr val="663300"/>
          </a:solidFill>
          <a:latin typeface="Times New Roman" pitchFamily="18" charset="0"/>
          <a:ea typeface="Titr"/>
          <a:cs typeface="Titr" pitchFamily="2" charset="-78"/>
        </a:defRPr>
      </a:lvl4pPr>
      <a:lvl5pPr algn="ctr" rtl="1" eaLnBrk="0" fontAlgn="base" hangingPunct="0">
        <a:spcBef>
          <a:spcPct val="0"/>
        </a:spcBef>
        <a:spcAft>
          <a:spcPct val="0"/>
        </a:spcAft>
        <a:defRPr sz="3200">
          <a:solidFill>
            <a:srgbClr val="663300"/>
          </a:solidFill>
          <a:latin typeface="Times New Roman" pitchFamily="18" charset="0"/>
          <a:ea typeface="Titr"/>
          <a:cs typeface="Titr" pitchFamily="2" charset="-78"/>
        </a:defRPr>
      </a:lvl5pPr>
      <a:lvl6pPr marL="457200" algn="ctr" rtl="1" eaLnBrk="1" fontAlgn="base" hangingPunct="1">
        <a:spcBef>
          <a:spcPct val="0"/>
        </a:spcBef>
        <a:spcAft>
          <a:spcPct val="0"/>
        </a:spcAft>
        <a:defRPr sz="3200">
          <a:solidFill>
            <a:srgbClr val="663300"/>
          </a:solidFill>
          <a:latin typeface="Times New Roman" pitchFamily="18" charset="0"/>
          <a:cs typeface="Titr" pitchFamily="2" charset="-78"/>
        </a:defRPr>
      </a:lvl6pPr>
      <a:lvl7pPr marL="914400" algn="ctr" rtl="1" eaLnBrk="1" fontAlgn="base" hangingPunct="1">
        <a:spcBef>
          <a:spcPct val="0"/>
        </a:spcBef>
        <a:spcAft>
          <a:spcPct val="0"/>
        </a:spcAft>
        <a:defRPr sz="3200">
          <a:solidFill>
            <a:srgbClr val="663300"/>
          </a:solidFill>
          <a:latin typeface="Times New Roman" pitchFamily="18" charset="0"/>
          <a:cs typeface="Titr" pitchFamily="2" charset="-78"/>
        </a:defRPr>
      </a:lvl7pPr>
      <a:lvl8pPr marL="1371600" algn="ctr" rtl="1" eaLnBrk="1" fontAlgn="base" hangingPunct="1">
        <a:spcBef>
          <a:spcPct val="0"/>
        </a:spcBef>
        <a:spcAft>
          <a:spcPct val="0"/>
        </a:spcAft>
        <a:defRPr sz="3200">
          <a:solidFill>
            <a:srgbClr val="663300"/>
          </a:solidFill>
          <a:latin typeface="Times New Roman" pitchFamily="18" charset="0"/>
          <a:cs typeface="Titr" pitchFamily="2" charset="-78"/>
        </a:defRPr>
      </a:lvl8pPr>
      <a:lvl9pPr marL="1828800" algn="ctr" rtl="1" eaLnBrk="1" fontAlgn="base" hangingPunct="1">
        <a:spcBef>
          <a:spcPct val="0"/>
        </a:spcBef>
        <a:spcAft>
          <a:spcPct val="0"/>
        </a:spcAft>
        <a:defRPr sz="3200">
          <a:solidFill>
            <a:srgbClr val="663300"/>
          </a:solidFill>
          <a:latin typeface="Times New Roman" pitchFamily="18" charset="0"/>
          <a:cs typeface="Titr" pitchFamily="2" charset="-78"/>
        </a:defRPr>
      </a:lvl9pPr>
    </p:titleStyle>
    <p:bodyStyle>
      <a:lvl1pPr marL="342900" indent="-342900" algn="r" rtl="1" eaLnBrk="0" fontAlgn="base" hangingPunct="0">
        <a:spcBef>
          <a:spcPct val="20000"/>
        </a:spcBef>
        <a:spcAft>
          <a:spcPct val="0"/>
        </a:spcAft>
        <a:buChar char="•"/>
        <a:defRPr sz="3200" b="1">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b="1">
          <a:solidFill>
            <a:schemeClr val="tx1"/>
          </a:solidFill>
          <a:latin typeface="+mn-lt"/>
          <a:cs typeface="+mn-cs"/>
        </a:defRPr>
      </a:lvl2pPr>
      <a:lvl3pPr marL="1143000" indent="-228600" algn="r" rtl="1" eaLnBrk="0" fontAlgn="base" hangingPunct="0">
        <a:spcBef>
          <a:spcPct val="20000"/>
        </a:spcBef>
        <a:spcAft>
          <a:spcPct val="0"/>
        </a:spcAft>
        <a:buChar char="•"/>
        <a:defRPr sz="2400" b="1">
          <a:solidFill>
            <a:schemeClr val="tx1"/>
          </a:solidFill>
          <a:latin typeface="+mn-lt"/>
          <a:cs typeface="+mn-cs"/>
        </a:defRPr>
      </a:lvl3pPr>
      <a:lvl4pPr marL="1600200" indent="-228600" algn="r" rtl="1" eaLnBrk="0" fontAlgn="base" hangingPunct="0">
        <a:spcBef>
          <a:spcPct val="20000"/>
        </a:spcBef>
        <a:spcAft>
          <a:spcPct val="0"/>
        </a:spcAft>
        <a:buChar char="–"/>
        <a:defRPr sz="2000" b="1">
          <a:solidFill>
            <a:schemeClr val="tx1"/>
          </a:solidFill>
          <a:latin typeface="+mn-lt"/>
          <a:cs typeface="+mn-cs"/>
        </a:defRPr>
      </a:lvl4pPr>
      <a:lvl5pPr marL="2057400" indent="-228600" algn="r" rtl="1" eaLnBrk="0" fontAlgn="base" hangingPunct="0">
        <a:spcBef>
          <a:spcPct val="20000"/>
        </a:spcBef>
        <a:spcAft>
          <a:spcPct val="0"/>
        </a:spcAft>
        <a:buChar char="»"/>
        <a:defRPr sz="2000" b="1">
          <a:solidFill>
            <a:schemeClr val="tx1"/>
          </a:solidFill>
          <a:latin typeface="+mn-lt"/>
          <a:cs typeface="+mn-cs"/>
        </a:defRPr>
      </a:lvl5pPr>
      <a:lvl6pPr marL="2514600" indent="-228600" algn="r" rtl="1" eaLnBrk="1" fontAlgn="base" hangingPunct="1">
        <a:spcBef>
          <a:spcPct val="20000"/>
        </a:spcBef>
        <a:spcAft>
          <a:spcPct val="0"/>
        </a:spcAft>
        <a:buChar char="»"/>
        <a:defRPr sz="2000" b="1">
          <a:solidFill>
            <a:schemeClr val="tx1"/>
          </a:solidFill>
          <a:latin typeface="+mn-lt"/>
          <a:cs typeface="+mn-cs"/>
        </a:defRPr>
      </a:lvl6pPr>
      <a:lvl7pPr marL="2971800" indent="-228600" algn="r" rtl="1" eaLnBrk="1" fontAlgn="base" hangingPunct="1">
        <a:spcBef>
          <a:spcPct val="20000"/>
        </a:spcBef>
        <a:spcAft>
          <a:spcPct val="0"/>
        </a:spcAft>
        <a:buChar char="»"/>
        <a:defRPr sz="2000" b="1">
          <a:solidFill>
            <a:schemeClr val="tx1"/>
          </a:solidFill>
          <a:latin typeface="+mn-lt"/>
          <a:cs typeface="+mn-cs"/>
        </a:defRPr>
      </a:lvl7pPr>
      <a:lvl8pPr marL="3429000" indent="-228600" algn="r" rtl="1" eaLnBrk="1" fontAlgn="base" hangingPunct="1">
        <a:spcBef>
          <a:spcPct val="20000"/>
        </a:spcBef>
        <a:spcAft>
          <a:spcPct val="0"/>
        </a:spcAft>
        <a:buChar char="»"/>
        <a:defRPr sz="2000" b="1">
          <a:solidFill>
            <a:schemeClr val="tx1"/>
          </a:solidFill>
          <a:latin typeface="+mn-lt"/>
          <a:cs typeface="+mn-cs"/>
        </a:defRPr>
      </a:lvl8pPr>
      <a:lvl9pPr marL="3886200" indent="-228600" algn="r" rtl="1" eaLnBrk="1" fontAlgn="base" hangingPunct="1">
        <a:spcBef>
          <a:spcPct val="20000"/>
        </a:spcBef>
        <a:spcAft>
          <a:spcPct val="0"/>
        </a:spcAft>
        <a:buChar char="»"/>
        <a:defRPr sz="2000" b="1">
          <a:solidFill>
            <a:schemeClr val="tx1"/>
          </a:solidFill>
          <a:latin typeface="+mn-lt"/>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emf"/><Relationship Id="rId5" Type="http://schemas.openxmlformats.org/officeDocument/2006/relationships/customXml" Target="../ink/ink1.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18" Type="http://schemas.openxmlformats.org/officeDocument/2006/relationships/customXml" Target="../ink/ink4.xml"/><Relationship Id="rId3" Type="http://schemas.openxmlformats.org/officeDocument/2006/relationships/image" Target="../media/image7.png"/><Relationship Id="rId12" Type="http://schemas.openxmlformats.org/officeDocument/2006/relationships/customXml" Target="../ink/ink3.xml"/><Relationship Id="rId17" Type="http://schemas.openxmlformats.org/officeDocument/2006/relationships/image" Target="../media/image51.emf"/><Relationship Id="rId2" Type="http://schemas.openxmlformats.org/officeDocument/2006/relationships/notesSlide" Target="../notesSlides/notesSlide6.xml"/><Relationship Id="rId20" Type="http://schemas.openxmlformats.org/officeDocument/2006/relationships/customXml" Target="../ink/ink5.xml"/><Relationship Id="rId1" Type="http://schemas.openxmlformats.org/officeDocument/2006/relationships/slideLayout" Target="../slideLayouts/slideLayout7.xml"/><Relationship Id="rId6" Type="http://schemas.openxmlformats.org/officeDocument/2006/relationships/customXml" Target="../ink/ink2.xml"/><Relationship Id="rId11" Type="http://schemas.openxmlformats.org/officeDocument/2006/relationships/image" Target="../media/image48.emf"/><Relationship Id="rId5" Type="http://schemas.microsoft.com/office/2007/relationships/hdphoto" Target="../media/hdphoto1.wdp"/><Relationship Id="rId19" Type="http://schemas.openxmlformats.org/officeDocument/2006/relationships/image" Target="../media/image52.emf"/><Relationship Id="rId4" Type="http://schemas.openxmlformats.org/officeDocument/2006/relationships/image" Target="../media/image4.png"/><Relationship Id="rId27" Type="http://schemas.openxmlformats.org/officeDocument/2006/relationships/image" Target="../media/image56.emf"/></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3" Type="http://schemas.openxmlformats.org/officeDocument/2006/relationships/customXml" Target="../ink/ink7.xml"/><Relationship Id="rId3" Type="http://schemas.microsoft.com/office/2007/relationships/hdphoto" Target="../media/hdphoto1.wdp"/><Relationship Id="rId12" Type="http://schemas.openxmlformats.org/officeDocument/2006/relationships/image" Target="../media/image62.emf"/><Relationship Id="rId17" Type="http://schemas.openxmlformats.org/officeDocument/2006/relationships/customXml" Target="../ink/ink8.xml"/><Relationship Id="rId2" Type="http://schemas.openxmlformats.org/officeDocument/2006/relationships/image" Target="../media/image4.png"/><Relationship Id="rId16" Type="http://schemas.openxmlformats.org/officeDocument/2006/relationships/image" Target="../media/image64.emf"/><Relationship Id="rId20" Type="http://schemas.openxmlformats.org/officeDocument/2006/relationships/image" Target="../media/image66.emf"/><Relationship Id="rId1" Type="http://schemas.openxmlformats.org/officeDocument/2006/relationships/slideLayout" Target="../slideLayouts/slideLayout7.xml"/><Relationship Id="rId5" Type="http://schemas.openxmlformats.org/officeDocument/2006/relationships/customXml" Target="../ink/ink6.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33" Type="http://schemas.openxmlformats.org/officeDocument/2006/relationships/image" Target="../media/image123.emf"/><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customXml" Target="../ink/ink9.xml"/><Relationship Id="rId5" Type="http://schemas.microsoft.com/office/2007/relationships/hdphoto" Target="../media/hdphoto1.wdp"/><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133.emf"/><Relationship Id="rId3" Type="http://schemas.openxmlformats.org/officeDocument/2006/relationships/image" Target="../media/image4.png"/><Relationship Id="rId25" Type="http://schemas.openxmlformats.org/officeDocument/2006/relationships/customXml" Target="../ink/ink12.xml"/><Relationship Id="rId2" Type="http://schemas.openxmlformats.org/officeDocument/2006/relationships/image" Target="../media/image10.png"/><Relationship Id="rId1" Type="http://schemas.openxmlformats.org/officeDocument/2006/relationships/slideLayout" Target="../slideLayouts/slideLayout7.xml"/><Relationship Id="rId24" Type="http://schemas.openxmlformats.org/officeDocument/2006/relationships/image" Target="../media/image141.emf"/><Relationship Id="rId5" Type="http://schemas.openxmlformats.org/officeDocument/2006/relationships/customXml" Target="../ink/ink10.xml"/><Relationship Id="rId28" Type="http://schemas.openxmlformats.org/officeDocument/2006/relationships/image" Target="../media/image143.emf"/><Relationship Id="rId4" Type="http://schemas.microsoft.com/office/2007/relationships/hdphoto" Target="../media/hdphoto1.wdp"/><Relationship Id="rId9" Type="http://schemas.openxmlformats.org/officeDocument/2006/relationships/customXml" Target="../ink/ink11.xml"/></Relationships>
</file>

<file path=ppt/slides/_rels/slide25.xml.rels><?xml version="1.0" encoding="UTF-8" standalone="yes"?>
<Relationships xmlns="http://schemas.openxmlformats.org/package/2006/relationships"><Relationship Id="rId13" Type="http://schemas.openxmlformats.org/officeDocument/2006/relationships/customXml" Target="../ink/ink14.xml"/><Relationship Id="rId3" Type="http://schemas.openxmlformats.org/officeDocument/2006/relationships/image" Target="../media/image4.png"/><Relationship Id="rId12" Type="http://schemas.openxmlformats.org/officeDocument/2006/relationships/image" Target="../media/image183.emf"/><Relationship Id="rId2" Type="http://schemas.openxmlformats.org/officeDocument/2006/relationships/image" Target="../media/image11.png"/><Relationship Id="rId16" Type="http://schemas.openxmlformats.org/officeDocument/2006/relationships/image" Target="../media/image185.emf"/><Relationship Id="rId1" Type="http://schemas.openxmlformats.org/officeDocument/2006/relationships/slideLayout" Target="../slideLayouts/slideLayout7.xml"/><Relationship Id="rId5" Type="http://schemas.openxmlformats.org/officeDocument/2006/relationships/customXml" Target="../ink/ink13.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71322" y="1626397"/>
            <a:ext cx="8825658" cy="2677648"/>
          </a:xfrm>
        </p:spPr>
        <p:txBody>
          <a:bodyPr/>
          <a:lstStyle/>
          <a:p>
            <a:pPr algn="ctr"/>
            <a:r>
              <a:rPr lang="fa-IR" sz="12000" dirty="0">
                <a:cs typeface="+mn-cs"/>
              </a:rPr>
              <a:t>بنام خدا</a:t>
            </a:r>
          </a:p>
        </p:txBody>
      </p:sp>
      <p:sp>
        <p:nvSpPr>
          <p:cNvPr id="4" name="Slide Number Placeholder 3"/>
          <p:cNvSpPr>
            <a:spLocks noGrp="1"/>
          </p:cNvSpPr>
          <p:nvPr>
            <p:ph type="sldNum" sz="quarter" idx="12"/>
          </p:nvPr>
        </p:nvSpPr>
        <p:spPr/>
        <p:txBody>
          <a:bodyPr/>
          <a:lstStyle/>
          <a:p>
            <a:fld id="{022DAD9D-D59D-4411-8EA4-7EF2DC1AC386}" type="slidenum">
              <a:rPr lang="fa-IR" smtClean="0"/>
              <a:t>1</a:t>
            </a:fld>
            <a:endParaRPr lang="fa-IR"/>
          </a:p>
        </p:txBody>
      </p:sp>
    </p:spTree>
    <p:extLst>
      <p:ext uri="{BB962C8B-B14F-4D97-AF65-F5344CB8AC3E}">
        <p14:creationId xmlns:p14="http://schemas.microsoft.com/office/powerpoint/2010/main" val="273364650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700391"/>
            <a:ext cx="9871634" cy="1186775"/>
          </a:xfrm>
        </p:spPr>
        <p:txBody>
          <a:bodyPr/>
          <a:lstStyle/>
          <a:p>
            <a:pPr algn="ctr"/>
            <a:r>
              <a:rPr lang="fa-IR" sz="4400" b="1" dirty="0">
                <a:cs typeface="+mn-cs"/>
              </a:rPr>
              <a:t>هدف های مسائل مكان يابی :</a:t>
            </a:r>
          </a:p>
        </p:txBody>
      </p:sp>
      <p:sp>
        <p:nvSpPr>
          <p:cNvPr id="3" name="Content Placeholder 2"/>
          <p:cNvSpPr>
            <a:spLocks noGrp="1"/>
          </p:cNvSpPr>
          <p:nvPr>
            <p:ph idx="1"/>
          </p:nvPr>
        </p:nvSpPr>
        <p:spPr>
          <a:xfrm>
            <a:off x="428018" y="2291828"/>
            <a:ext cx="11439728" cy="4731542"/>
          </a:xfrm>
        </p:spPr>
        <p:txBody>
          <a:bodyPr>
            <a:normAutofit fontScale="92500" lnSpcReduction="10000"/>
          </a:bodyPr>
          <a:lstStyle/>
          <a:p>
            <a:pPr marL="0" indent="0" algn="just">
              <a:buNone/>
            </a:pPr>
            <a:r>
              <a:rPr lang="fa-IR" sz="3000" b="1" dirty="0">
                <a:solidFill>
                  <a:schemeClr val="tx2">
                    <a:lumMod val="75000"/>
                  </a:schemeClr>
                </a:solidFill>
              </a:rPr>
              <a:t>1-	هدفهاي كششی (</a:t>
            </a:r>
            <a:r>
              <a:rPr lang="en-US" sz="3000" b="1" dirty="0">
                <a:solidFill>
                  <a:schemeClr val="tx2">
                    <a:lumMod val="75000"/>
                  </a:schemeClr>
                </a:solidFill>
              </a:rPr>
              <a:t>Pull</a:t>
            </a:r>
            <a:r>
              <a:rPr lang="fa-IR" sz="3000" b="1" dirty="0">
                <a:solidFill>
                  <a:schemeClr val="tx2">
                    <a:lumMod val="75000"/>
                  </a:schemeClr>
                </a:solidFill>
              </a:rPr>
              <a:t>) : </a:t>
            </a:r>
            <a:r>
              <a:rPr lang="fa-IR" sz="2700" dirty="0">
                <a:solidFill>
                  <a:schemeClr val="tx2">
                    <a:lumMod val="75000"/>
                  </a:schemeClr>
                </a:solidFill>
              </a:rPr>
              <a:t>اين هدفها اشاره به نزديكي هر چه بيشتر محل استقرار كارخانه به مشتريان و كمتر كردن مسافت دارند كه شامل قديمي ترين مسايل مكان يابي مي شوند. در واقع مسايلي كه تابع هدف آنها به صورت كمينه سازی است، هدفهاي كششي دارند.</a:t>
            </a:r>
          </a:p>
          <a:p>
            <a:pPr marL="0" indent="0" algn="just">
              <a:buNone/>
            </a:pPr>
            <a:r>
              <a:rPr lang="fa-IR" sz="3000" b="1" dirty="0">
                <a:solidFill>
                  <a:schemeClr val="tx2">
                    <a:lumMod val="75000"/>
                  </a:schemeClr>
                </a:solidFill>
              </a:rPr>
              <a:t>2-	هدفهاي فشاری (</a:t>
            </a:r>
            <a:r>
              <a:rPr lang="en-US" sz="3000" b="1" dirty="0">
                <a:solidFill>
                  <a:schemeClr val="tx2">
                    <a:lumMod val="75000"/>
                  </a:schemeClr>
                </a:solidFill>
              </a:rPr>
              <a:t>Push</a:t>
            </a:r>
            <a:r>
              <a:rPr lang="fa-IR" sz="3000" b="1" dirty="0">
                <a:solidFill>
                  <a:schemeClr val="tx2">
                    <a:lumMod val="75000"/>
                  </a:schemeClr>
                </a:solidFill>
              </a:rPr>
              <a:t>) : </a:t>
            </a:r>
            <a:r>
              <a:rPr lang="fa-IR" sz="2700" dirty="0">
                <a:solidFill>
                  <a:schemeClr val="tx2">
                    <a:lumMod val="75000"/>
                  </a:schemeClr>
                </a:solidFill>
              </a:rPr>
              <a:t>اين هدفها مسايل مكان يابي مراكز نامطلوب را در بر مي گيرند و از اوايل دهه 1970 بوجود آمدند. هدف در اين مسايل، حداكثر كردن فاصله مراكز جديد از مراكز موجود است. مدل هايي كه براي اين نوع هدفها ارائه شدند بعدها به مدلهاي مكان يابي مضر معروف شدند. مثال براي اين هدفها، يافتن مكان مناسب براي دفن زباله است كه در آن، يكي از هدفها بيشينه كردن فاصله اين مكان، از مناطق مسكوني است.</a:t>
            </a:r>
          </a:p>
          <a:p>
            <a:pPr marL="0" indent="0" algn="just">
              <a:buNone/>
            </a:pPr>
            <a:r>
              <a:rPr lang="fa-IR" sz="3000" b="1" dirty="0">
                <a:solidFill>
                  <a:schemeClr val="tx2">
                    <a:lumMod val="75000"/>
                  </a:schemeClr>
                </a:solidFill>
              </a:rPr>
              <a:t>3-	هدفهاي متعادل (</a:t>
            </a:r>
            <a:r>
              <a:rPr lang="en-US" sz="3000" b="1" dirty="0">
                <a:solidFill>
                  <a:schemeClr val="tx2">
                    <a:lumMod val="75000"/>
                  </a:schemeClr>
                </a:solidFill>
              </a:rPr>
              <a:t>Balancing</a:t>
            </a:r>
            <a:r>
              <a:rPr lang="fa-IR" sz="3000" b="1" dirty="0">
                <a:solidFill>
                  <a:schemeClr val="tx2">
                    <a:lumMod val="75000"/>
                  </a:schemeClr>
                </a:solidFill>
              </a:rPr>
              <a:t>) : </a:t>
            </a:r>
            <a:r>
              <a:rPr lang="fa-IR" sz="2700" dirty="0">
                <a:solidFill>
                  <a:schemeClr val="tx2">
                    <a:lumMod val="75000"/>
                  </a:schemeClr>
                </a:solidFill>
              </a:rPr>
              <a:t>هدفهايي هستند كه تلاش در متعادل ساختن مسافت بين مراكز و مشتريان دارند. اين هدفها پيوسته ترين نوع هدفها هستند و هدف اصلي آنها دستيابي به برابري است. اين هدفها بيشتر در تصميم گيري هاي عمومي كاربرد دارند؛ جايي كه هدف برقراري عدالت بين افراد است. مانند متعادل كردن حجم كاري مراكز پليس كه سبب متعادل شدن ارايه خدمات به متقاضيان مي شود.</a:t>
            </a:r>
          </a:p>
          <a:p>
            <a:pPr marL="0" indent="0">
              <a:buNone/>
            </a:pPr>
            <a:endParaRPr lang="fa-IR" sz="2400" dirty="0"/>
          </a:p>
        </p:txBody>
      </p:sp>
      <p:sp>
        <p:nvSpPr>
          <p:cNvPr id="4" name="Slide Number Placeholder 3"/>
          <p:cNvSpPr>
            <a:spLocks noGrp="1"/>
          </p:cNvSpPr>
          <p:nvPr>
            <p:ph type="sldNum" sz="quarter" idx="12"/>
          </p:nvPr>
        </p:nvSpPr>
        <p:spPr/>
        <p:txBody>
          <a:bodyPr/>
          <a:lstStyle/>
          <a:p>
            <a:fld id="{022DAD9D-D59D-4411-8EA4-7EF2DC1AC386}" type="slidenum">
              <a:rPr lang="fa-IR" smtClean="0"/>
              <a:t>10</a:t>
            </a:fld>
            <a:endParaRPr lang="fa-IR"/>
          </a:p>
        </p:txBody>
      </p:sp>
      <p:pic>
        <p:nvPicPr>
          <p:cNvPr id="5" name="Picture 4"/>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Tree>
    <p:extLst>
      <p:ext uri="{BB962C8B-B14F-4D97-AF65-F5344CB8AC3E}">
        <p14:creationId xmlns:p14="http://schemas.microsoft.com/office/powerpoint/2010/main" val="647898944"/>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225684" y="700391"/>
            <a:ext cx="9747115" cy="1225686"/>
          </a:xfrm>
        </p:spPr>
        <p:txBody>
          <a:bodyPr/>
          <a:lstStyle/>
          <a:p>
            <a:pPr algn="ctr"/>
            <a:r>
              <a:rPr lang="fa-IR" sz="4400" b="1" dirty="0">
                <a:cs typeface="+mn-cs"/>
              </a:rPr>
              <a:t>نمونه ای از مسائل مکان یابی :</a:t>
            </a:r>
          </a:p>
        </p:txBody>
      </p:sp>
      <p:sp>
        <p:nvSpPr>
          <p:cNvPr id="3" name="Content Placeholder 2"/>
          <p:cNvSpPr>
            <a:spLocks noGrp="1"/>
          </p:cNvSpPr>
          <p:nvPr>
            <p:ph idx="1"/>
          </p:nvPr>
        </p:nvSpPr>
        <p:spPr>
          <a:xfrm>
            <a:off x="431910" y="2385971"/>
            <a:ext cx="11347942" cy="4472028"/>
          </a:xfrm>
        </p:spPr>
        <p:txBody>
          <a:bodyPr>
            <a:normAutofit/>
          </a:bodyPr>
          <a:lstStyle/>
          <a:p>
            <a:pPr marL="0" indent="0" algn="just">
              <a:buNone/>
            </a:pPr>
            <a:r>
              <a:rPr lang="fa-IR" sz="2600" dirty="0">
                <a:solidFill>
                  <a:schemeClr val="tx2">
                    <a:lumMod val="75000"/>
                  </a:schemeClr>
                </a:solidFill>
              </a:rPr>
              <a:t>یک مسأله مکان یابی نوعی و راه حلهای آن در شکل های ذیل نشان داده شده است:</a:t>
            </a:r>
          </a:p>
          <a:p>
            <a:pPr marL="0" indent="0" algn="just">
              <a:buNone/>
            </a:pPr>
            <a:endParaRPr lang="fa-IR" sz="2600" dirty="0">
              <a:solidFill>
                <a:schemeClr val="tx2">
                  <a:lumMod val="75000"/>
                </a:schemeClr>
              </a:solidFill>
            </a:endParaRPr>
          </a:p>
        </p:txBody>
      </p:sp>
      <p:sp>
        <p:nvSpPr>
          <p:cNvPr id="4" name="Slide Number Placeholder 3"/>
          <p:cNvSpPr>
            <a:spLocks noGrp="1"/>
          </p:cNvSpPr>
          <p:nvPr>
            <p:ph type="sldNum" sz="quarter" idx="12"/>
          </p:nvPr>
        </p:nvSpPr>
        <p:spPr/>
        <p:txBody>
          <a:bodyPr/>
          <a:lstStyle/>
          <a:p>
            <a:fld id="{022DAD9D-D59D-4411-8EA4-7EF2DC1AC386}" type="slidenum">
              <a:rPr lang="fa-IR" smtClean="0"/>
              <a:t>11</a:t>
            </a:fld>
            <a:endParaRPr lang="fa-IR"/>
          </a:p>
        </p:txBody>
      </p:sp>
      <p:pic>
        <p:nvPicPr>
          <p:cNvPr id="5" name="Picture 4"/>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pic>
        <p:nvPicPr>
          <p:cNvPr id="2" name="Picture 1"/>
          <p:cNvPicPr>
            <a:picLocks noChangeAspect="1"/>
          </p:cNvPicPr>
          <p:nvPr/>
        </p:nvPicPr>
        <p:blipFill>
          <a:blip r:embed="rId4"/>
          <a:stretch>
            <a:fillRect/>
          </a:stretch>
        </p:blipFill>
        <p:spPr>
          <a:xfrm>
            <a:off x="431910" y="3155587"/>
            <a:ext cx="11347942" cy="3632986"/>
          </a:xfrm>
          <a:prstGeom prst="rect">
            <a:avLst/>
          </a:prstGeom>
        </p:spPr>
      </p:pic>
    </p:spTree>
    <p:extLst>
      <p:ext uri="{BB962C8B-B14F-4D97-AF65-F5344CB8AC3E}">
        <p14:creationId xmlns:p14="http://schemas.microsoft.com/office/powerpoint/2010/main" val="2123988169"/>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1225684" y="700391"/>
            <a:ext cx="9747115" cy="1225686"/>
          </a:xfrm>
        </p:spPr>
        <p:txBody>
          <a:bodyPr/>
          <a:lstStyle/>
          <a:p>
            <a:pPr algn="ctr"/>
            <a:r>
              <a:rPr lang="fa-IR" sz="4400" b="1" dirty="0"/>
              <a:t>نمونه ای از مسائل مکان یابی :</a:t>
            </a:r>
            <a:endParaRPr lang="fa-IR" sz="4400" b="1" dirty="0">
              <a:cs typeface="+mn-cs"/>
            </a:endParaRPr>
          </a:p>
        </p:txBody>
      </p:sp>
      <p:sp>
        <p:nvSpPr>
          <p:cNvPr id="3" name="Content Placeholder 2"/>
          <p:cNvSpPr>
            <a:spLocks noGrp="1"/>
          </p:cNvSpPr>
          <p:nvPr>
            <p:ph idx="1"/>
          </p:nvPr>
        </p:nvSpPr>
        <p:spPr>
          <a:xfrm>
            <a:off x="431910" y="2304250"/>
            <a:ext cx="11330546" cy="4307565"/>
          </a:xfrm>
        </p:spPr>
        <p:txBody>
          <a:bodyPr>
            <a:normAutofit/>
          </a:bodyPr>
          <a:lstStyle/>
          <a:p>
            <a:pPr marL="0" indent="0" algn="just">
              <a:buNone/>
            </a:pPr>
            <a:r>
              <a:rPr lang="fa-IR" sz="2800" dirty="0">
                <a:solidFill>
                  <a:schemeClr val="tx2">
                    <a:lumMod val="75000"/>
                  </a:schemeClr>
                </a:solidFill>
              </a:rPr>
              <a:t>چنین مسأله ای با مدل ریاضی ذیل شرح داده می شود :</a:t>
            </a:r>
          </a:p>
          <a:p>
            <a:pPr marL="0" indent="0" algn="just">
              <a:buNone/>
            </a:pPr>
            <a:endParaRPr lang="fa-IR" sz="2800" b="1" dirty="0">
              <a:solidFill>
                <a:schemeClr val="tx2">
                  <a:lumMod val="75000"/>
                </a:schemeClr>
              </a:solidFill>
            </a:endParaRPr>
          </a:p>
          <a:p>
            <a:pPr marL="0" indent="0" algn="just">
              <a:buNone/>
            </a:pPr>
            <a:r>
              <a:rPr lang="fa-IR" sz="2800" b="1" dirty="0">
                <a:solidFill>
                  <a:schemeClr val="tx2">
                    <a:lumMod val="75000"/>
                  </a:schemeClr>
                </a:solidFill>
              </a:rPr>
              <a:t>کمترین فاصله اقلیدسی :</a:t>
            </a:r>
          </a:p>
          <a:p>
            <a:pPr marL="0" indent="0" algn="just">
              <a:buNone/>
            </a:pPr>
            <a:endParaRPr lang="fa-IR" sz="2800" b="1" dirty="0">
              <a:solidFill>
                <a:schemeClr val="tx2">
                  <a:lumMod val="75000"/>
                </a:schemeClr>
              </a:solidFill>
            </a:endParaRPr>
          </a:p>
          <a:p>
            <a:pPr marL="0" indent="0" algn="just">
              <a:buNone/>
            </a:pPr>
            <a:endParaRPr lang="fa-IR" sz="2800" b="1" dirty="0">
              <a:solidFill>
                <a:schemeClr val="tx2">
                  <a:lumMod val="75000"/>
                </a:schemeClr>
              </a:solidFill>
            </a:endParaRPr>
          </a:p>
          <a:p>
            <a:pPr marL="0" indent="0" algn="just">
              <a:buNone/>
            </a:pPr>
            <a:endParaRPr lang="fa-IR" sz="2800" b="1" dirty="0">
              <a:solidFill>
                <a:schemeClr val="tx2">
                  <a:lumMod val="75000"/>
                </a:schemeClr>
              </a:solidFill>
            </a:endParaRPr>
          </a:p>
          <a:p>
            <a:pPr marL="0" indent="0" algn="just">
              <a:buNone/>
            </a:pPr>
            <a:r>
              <a:rPr lang="en-US" sz="2800" dirty="0">
                <a:solidFill>
                  <a:schemeClr val="tx2">
                    <a:lumMod val="75000"/>
                  </a:schemeClr>
                </a:solidFill>
                <a:latin typeface="Georgia" panose="02040502050405020303" pitchFamily="18" charset="0"/>
              </a:rPr>
              <a:t>Xi</a:t>
            </a:r>
            <a:r>
              <a:rPr lang="en-US" sz="2800" dirty="0">
                <a:solidFill>
                  <a:schemeClr val="tx2">
                    <a:lumMod val="75000"/>
                  </a:schemeClr>
                </a:solidFill>
              </a:rPr>
              <a:t> </a:t>
            </a:r>
            <a:r>
              <a:rPr lang="fa-IR" sz="2800" dirty="0">
                <a:solidFill>
                  <a:schemeClr val="tx2">
                    <a:lumMod val="75000"/>
                  </a:schemeClr>
                </a:solidFill>
              </a:rPr>
              <a:t>ها مکانهای مشتریان و</a:t>
            </a:r>
            <a:r>
              <a:rPr lang="en-US" sz="2800" dirty="0">
                <a:solidFill>
                  <a:schemeClr val="tx2">
                    <a:lumMod val="75000"/>
                  </a:schemeClr>
                </a:solidFill>
              </a:rPr>
              <a:t> </a:t>
            </a:r>
            <a:r>
              <a:rPr lang="en-US" sz="2800" dirty="0">
                <a:solidFill>
                  <a:schemeClr val="tx2">
                    <a:lumMod val="75000"/>
                  </a:schemeClr>
                </a:solidFill>
                <a:latin typeface="Georgia" panose="02040502050405020303" pitchFamily="18" charset="0"/>
              </a:rPr>
              <a:t>y</a:t>
            </a:r>
            <a:r>
              <a:rPr lang="en-US" sz="2800" dirty="0">
                <a:solidFill>
                  <a:schemeClr val="tx2">
                    <a:lumMod val="75000"/>
                  </a:schemeClr>
                </a:solidFill>
              </a:rPr>
              <a:t> </a:t>
            </a:r>
            <a:r>
              <a:rPr lang="fa-IR" sz="2800" dirty="0">
                <a:solidFill>
                  <a:schemeClr val="tx2">
                    <a:lumMod val="75000"/>
                  </a:schemeClr>
                </a:solidFill>
              </a:rPr>
              <a:t>موقعیت مکانی تسهیلات مورد نظر است. </a:t>
            </a:r>
          </a:p>
        </p:txBody>
      </p:sp>
      <p:sp>
        <p:nvSpPr>
          <p:cNvPr id="4" name="Slide Number Placeholder 3"/>
          <p:cNvSpPr>
            <a:spLocks noGrp="1"/>
          </p:cNvSpPr>
          <p:nvPr>
            <p:ph type="sldNum" sz="quarter" idx="12"/>
          </p:nvPr>
        </p:nvSpPr>
        <p:spPr/>
        <p:txBody>
          <a:bodyPr/>
          <a:lstStyle/>
          <a:p>
            <a:fld id="{022DAD9D-D59D-4411-8EA4-7EF2DC1AC386}" type="slidenum">
              <a:rPr lang="fa-IR" smtClean="0"/>
              <a:t>12</a:t>
            </a:fld>
            <a:endParaRPr lang="fa-IR"/>
          </a:p>
        </p:txBody>
      </p:sp>
      <p:pic>
        <p:nvPicPr>
          <p:cNvPr id="5" name="Picture 4"/>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pic>
        <p:nvPicPr>
          <p:cNvPr id="7" name="Picture 6"/>
          <p:cNvPicPr>
            <a:picLocks noChangeAspect="1"/>
          </p:cNvPicPr>
          <p:nvPr/>
        </p:nvPicPr>
        <p:blipFill>
          <a:blip r:embed="rId4"/>
          <a:stretch>
            <a:fillRect/>
          </a:stretch>
        </p:blipFill>
        <p:spPr>
          <a:xfrm>
            <a:off x="3624666" y="4209462"/>
            <a:ext cx="5206435" cy="883997"/>
          </a:xfrm>
          <a:prstGeom prst="rect">
            <a:avLst/>
          </a:prstGeom>
        </p:spPr>
      </p:pic>
    </p:spTree>
    <p:extLst>
      <p:ext uri="{BB962C8B-B14F-4D97-AF65-F5344CB8AC3E}">
        <p14:creationId xmlns:p14="http://schemas.microsoft.com/office/powerpoint/2010/main" val="1493703837"/>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225684" y="700391"/>
            <a:ext cx="9747115" cy="1225686"/>
          </a:xfrm>
        </p:spPr>
        <p:txBody>
          <a:bodyPr/>
          <a:lstStyle/>
          <a:p>
            <a:pPr algn="ctr"/>
            <a:r>
              <a:rPr lang="fa-IR" sz="4400" b="1" dirty="0">
                <a:cs typeface="+mn-cs"/>
              </a:rPr>
              <a:t>دسته بندی بر اساس اهداف مسائل :</a:t>
            </a:r>
          </a:p>
        </p:txBody>
      </p:sp>
      <p:sp>
        <p:nvSpPr>
          <p:cNvPr id="4" name="Slide Number Placeholder 3"/>
          <p:cNvSpPr>
            <a:spLocks noGrp="1"/>
          </p:cNvSpPr>
          <p:nvPr>
            <p:ph type="sldNum" sz="quarter" idx="12"/>
          </p:nvPr>
        </p:nvSpPr>
        <p:spPr/>
        <p:txBody>
          <a:bodyPr/>
          <a:lstStyle/>
          <a:p>
            <a:fld id="{022DAD9D-D59D-4411-8EA4-7EF2DC1AC386}" type="slidenum">
              <a:rPr lang="fa-IR" smtClean="0"/>
              <a:t>13</a:t>
            </a:fld>
            <a:endParaRPr lang="fa-IR"/>
          </a:p>
        </p:txBody>
      </p:sp>
      <p:pic>
        <p:nvPicPr>
          <p:cNvPr id="5" name="Picture 4"/>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
        <p:nvSpPr>
          <p:cNvPr id="57" name="Content Placeholder 27"/>
          <p:cNvSpPr>
            <a:spLocks noGrp="1"/>
          </p:cNvSpPr>
          <p:nvPr>
            <p:ph idx="1"/>
          </p:nvPr>
        </p:nvSpPr>
        <p:spPr>
          <a:xfrm>
            <a:off x="392246" y="2330739"/>
            <a:ext cx="11413989" cy="4254699"/>
          </a:xfrm>
        </p:spPr>
        <p:txBody>
          <a:bodyPr>
            <a:normAutofit/>
          </a:bodyPr>
          <a:lstStyle/>
          <a:p>
            <a:pPr marL="0" indent="0" algn="just">
              <a:buNone/>
            </a:pPr>
            <a:r>
              <a:rPr lang="fa-IR" sz="2600" dirty="0">
                <a:solidFill>
                  <a:schemeClr val="tx2">
                    <a:lumMod val="75000"/>
                  </a:schemeClr>
                </a:solidFill>
              </a:rPr>
              <a:t>در انتخاب مکان بهینه، در صنایع مختلف اهداف و محدودیت ها متفاوت خواهد بود. بر اساس هدفی که مسئله مورد نظر به دنبال تحقق آن است، می توان این مسائل را به شش گروه دسته بندی کرد:</a:t>
            </a:r>
          </a:p>
          <a:p>
            <a:pPr algn="just">
              <a:buFont typeface="Wingdings" panose="05000000000000000000" pitchFamily="2" charset="2"/>
              <a:buChar char="q"/>
            </a:pPr>
            <a:r>
              <a:rPr lang="fa-IR" sz="2600" dirty="0">
                <a:solidFill>
                  <a:schemeClr val="tx2">
                    <a:lumMod val="75000"/>
                  </a:schemeClr>
                </a:solidFill>
              </a:rPr>
              <a:t>حداقل سازی میانگین زمان سفر/ میانگین هزینه و یا حداکثرسازی درآمد خالص،</a:t>
            </a:r>
          </a:p>
          <a:p>
            <a:pPr algn="just">
              <a:buFont typeface="Wingdings" panose="05000000000000000000" pitchFamily="2" charset="2"/>
              <a:buChar char="q"/>
            </a:pPr>
            <a:r>
              <a:rPr lang="fa-IR" sz="2600" dirty="0">
                <a:solidFill>
                  <a:schemeClr val="tx2">
                    <a:lumMod val="75000"/>
                  </a:schemeClr>
                </a:solidFill>
              </a:rPr>
              <a:t>حداقل سازی میانگین زمان پاسخگویی،</a:t>
            </a:r>
          </a:p>
          <a:p>
            <a:pPr algn="just">
              <a:buFont typeface="Wingdings" panose="05000000000000000000" pitchFamily="2" charset="2"/>
              <a:buChar char="q"/>
            </a:pPr>
            <a:r>
              <a:rPr lang="fa-IR" sz="2600" dirty="0">
                <a:solidFill>
                  <a:schemeClr val="tx2">
                    <a:lumMod val="75000"/>
                  </a:schemeClr>
                </a:solidFill>
              </a:rPr>
              <a:t>حداقل سازی بیشترین زمان یا هزینه سفر،</a:t>
            </a:r>
          </a:p>
          <a:p>
            <a:pPr algn="just">
              <a:buFont typeface="Wingdings" panose="05000000000000000000" pitchFamily="2" charset="2"/>
              <a:buChar char="q"/>
            </a:pPr>
            <a:r>
              <a:rPr lang="fa-IR" sz="2600" dirty="0">
                <a:solidFill>
                  <a:schemeClr val="tx2">
                    <a:lumMod val="75000"/>
                  </a:schemeClr>
                </a:solidFill>
              </a:rPr>
              <a:t>حداکثرسازی کمترین زمان یا هزینه سفر یا میانگین آن،</a:t>
            </a:r>
          </a:p>
          <a:p>
            <a:pPr algn="just">
              <a:buFont typeface="Wingdings" panose="05000000000000000000" pitchFamily="2" charset="2"/>
              <a:buChar char="q"/>
            </a:pPr>
            <a:r>
              <a:rPr lang="fa-IR" sz="2600" dirty="0">
                <a:solidFill>
                  <a:schemeClr val="tx2">
                    <a:lumMod val="75000"/>
                  </a:schemeClr>
                </a:solidFill>
              </a:rPr>
              <a:t>مسائلی با سایر اهداف. </a:t>
            </a:r>
          </a:p>
        </p:txBody>
      </p:sp>
    </p:spTree>
    <p:extLst>
      <p:ext uri="{BB962C8B-B14F-4D97-AF65-F5344CB8AC3E}">
        <p14:creationId xmlns:p14="http://schemas.microsoft.com/office/powerpoint/2010/main" val="278986964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a:xfrm>
            <a:off x="2010226" y="933640"/>
            <a:ext cx="8761413" cy="706964"/>
          </a:xfrm>
        </p:spPr>
        <p:txBody>
          <a:bodyPr/>
          <a:lstStyle/>
          <a:p>
            <a:pPr algn="ctr"/>
            <a:r>
              <a:rPr lang="fa-IR" sz="4400" b="1" dirty="0">
                <a:cs typeface="+mn-cs"/>
              </a:rPr>
              <a:t>دو سوال عمده در انتخاب مکان :</a:t>
            </a:r>
          </a:p>
        </p:txBody>
      </p:sp>
      <p:sp>
        <p:nvSpPr>
          <p:cNvPr id="12" name="Content Placeholder 11"/>
          <p:cNvSpPr>
            <a:spLocks noGrp="1"/>
          </p:cNvSpPr>
          <p:nvPr>
            <p:ph idx="1"/>
          </p:nvPr>
        </p:nvSpPr>
        <p:spPr>
          <a:xfrm>
            <a:off x="431910" y="2365695"/>
            <a:ext cx="11412759" cy="4492304"/>
          </a:xfrm>
        </p:spPr>
        <p:txBody>
          <a:bodyPr>
            <a:normAutofit lnSpcReduction="10000"/>
          </a:bodyPr>
          <a:lstStyle/>
          <a:p>
            <a:pPr marL="0" indent="0" algn="just">
              <a:buNone/>
            </a:pPr>
            <a:r>
              <a:rPr lang="fa-IR" sz="2600" dirty="0">
                <a:solidFill>
                  <a:schemeClr val="tx2">
                    <a:lumMod val="75000"/>
                  </a:schemeClr>
                </a:solidFill>
              </a:rPr>
              <a:t>مادامی که برنامه ریز زنجیره تأمین فرآیند انتخاب مکان را آغاز می کند دو سوال عمده پیش رو دارد :</a:t>
            </a:r>
          </a:p>
          <a:p>
            <a:pPr marL="0" indent="0" algn="just">
              <a:buNone/>
            </a:pPr>
            <a:r>
              <a:rPr lang="fa-IR" sz="2600" dirty="0">
                <a:solidFill>
                  <a:schemeClr val="tx2">
                    <a:lumMod val="75000"/>
                  </a:schemeClr>
                </a:solidFill>
              </a:rPr>
              <a:t>1- چه عواملی بر این تصمیم تأثیر گذارند؟</a:t>
            </a:r>
            <a:endParaRPr lang="en-US" sz="2600" dirty="0">
              <a:solidFill>
                <a:schemeClr val="tx2">
                  <a:lumMod val="75000"/>
                </a:schemeClr>
              </a:solidFill>
            </a:endParaRPr>
          </a:p>
          <a:p>
            <a:pPr marL="0" indent="0" algn="just">
              <a:buNone/>
            </a:pPr>
            <a:r>
              <a:rPr lang="fa-IR" sz="2600" dirty="0">
                <a:solidFill>
                  <a:schemeClr val="tx2">
                    <a:lumMod val="75000"/>
                  </a:schemeClr>
                </a:solidFill>
              </a:rPr>
              <a:t>عوامل بازاری: مشتری/رقبا/فضای صنعت</a:t>
            </a:r>
          </a:p>
          <a:p>
            <a:pPr marL="0" indent="0" algn="just">
              <a:buNone/>
            </a:pPr>
            <a:r>
              <a:rPr lang="fa-IR" sz="2600" dirty="0">
                <a:solidFill>
                  <a:schemeClr val="tx2">
                    <a:lumMod val="75000"/>
                  </a:schemeClr>
                </a:solidFill>
              </a:rPr>
              <a:t>هزینه های مشهود: دستمزد نیروی انسانی و مواد و حمل و نقل</a:t>
            </a:r>
          </a:p>
          <a:p>
            <a:pPr marL="0" indent="0" algn="just">
              <a:buNone/>
            </a:pPr>
            <a:r>
              <a:rPr lang="fa-IR" sz="2600">
                <a:solidFill>
                  <a:schemeClr val="tx2">
                    <a:lumMod val="75000"/>
                  </a:schemeClr>
                </a:solidFill>
              </a:rPr>
              <a:t>هزینه های غیر مشهود: عوامل و مقررات دولتی و مالیتهای منطقه ای و محلی</a:t>
            </a:r>
            <a:endParaRPr lang="fa-IR" sz="2600" dirty="0">
              <a:solidFill>
                <a:schemeClr val="tx2">
                  <a:lumMod val="75000"/>
                </a:schemeClr>
              </a:solidFill>
            </a:endParaRPr>
          </a:p>
          <a:p>
            <a:pPr marL="0" indent="0" algn="just">
              <a:buNone/>
            </a:pPr>
            <a:r>
              <a:rPr lang="fa-IR" sz="2600" dirty="0">
                <a:solidFill>
                  <a:schemeClr val="tx2">
                    <a:lumMod val="75000"/>
                  </a:schemeClr>
                </a:solidFill>
              </a:rPr>
              <a:t>2- گام های لازم برای انتخاب بهتر مکان کدامند؟</a:t>
            </a:r>
          </a:p>
          <a:p>
            <a:pPr marL="0" indent="0" algn="just">
              <a:buNone/>
            </a:pPr>
            <a:endParaRPr lang="fa-IR" sz="1000" dirty="0">
              <a:solidFill>
                <a:schemeClr val="tx2">
                  <a:lumMod val="75000"/>
                </a:schemeClr>
              </a:solidFill>
            </a:endParaRPr>
          </a:p>
          <a:p>
            <a:pPr marL="0" indent="0" algn="just">
              <a:buNone/>
            </a:pPr>
            <a:r>
              <a:rPr lang="fa-IR" sz="2600" dirty="0">
                <a:solidFill>
                  <a:schemeClr val="tx2">
                    <a:lumMod val="75000"/>
                  </a:schemeClr>
                </a:solidFill>
              </a:rPr>
              <a:t>اولین فاکتور که دقیقا به مکان بستگی دارد، </a:t>
            </a:r>
            <a:r>
              <a:rPr lang="fa-IR" sz="2600" b="1" dirty="0">
                <a:solidFill>
                  <a:schemeClr val="tx2">
                    <a:lumMod val="75000"/>
                  </a:schemeClr>
                </a:solidFill>
              </a:rPr>
              <a:t>هزینه حمل و نقل </a:t>
            </a:r>
            <a:r>
              <a:rPr lang="fa-IR" sz="2600" dirty="0">
                <a:solidFill>
                  <a:schemeClr val="tx2">
                    <a:lumMod val="75000"/>
                  </a:schemeClr>
                </a:solidFill>
              </a:rPr>
              <a:t>است. پس از آن هزینه یا بهره وری نیروی کار، کیفیت، اخلاق کاری و زمین در دسترس یا قابل توسعه، نیازهای انرژی، ظرفیت و تأمین آب و هزینه ی ساخت مورد توجه خواهند بود. </a:t>
            </a:r>
          </a:p>
          <a:p>
            <a:pPr marL="0" indent="0" algn="just">
              <a:buNone/>
            </a:pPr>
            <a:endParaRPr lang="fa-IR" sz="2600" dirty="0">
              <a:solidFill>
                <a:schemeClr val="tx2">
                  <a:lumMod val="75000"/>
                </a:schemeClr>
              </a:solidFill>
            </a:endParaRPr>
          </a:p>
          <a:p>
            <a:pPr marL="0" indent="0" algn="just">
              <a:buNone/>
            </a:pPr>
            <a:endParaRPr lang="fa-IR" sz="2600" dirty="0">
              <a:solidFill>
                <a:schemeClr val="tx2">
                  <a:lumMod val="75000"/>
                </a:schemeClr>
              </a:solidFill>
            </a:endParaRPr>
          </a:p>
        </p:txBody>
      </p:sp>
      <p:sp>
        <p:nvSpPr>
          <p:cNvPr id="4" name="Slide Number Placeholder 3"/>
          <p:cNvSpPr>
            <a:spLocks noGrp="1"/>
          </p:cNvSpPr>
          <p:nvPr>
            <p:ph type="sldNum" sz="quarter" idx="12"/>
          </p:nvPr>
        </p:nvSpPr>
        <p:spPr/>
        <p:txBody>
          <a:bodyPr/>
          <a:lstStyle/>
          <a:p>
            <a:fld id="{022DAD9D-D59D-4411-8EA4-7EF2DC1AC386}" type="slidenum">
              <a:rPr lang="fa-IR" smtClean="0"/>
              <a:t>14</a:t>
            </a:fld>
            <a:endParaRPr lang="fa-IR"/>
          </a:p>
        </p:txBody>
      </p:sp>
      <p:pic>
        <p:nvPicPr>
          <p:cNvPr id="5" name="Picture 4"/>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Tree>
    <p:extLst>
      <p:ext uri="{BB962C8B-B14F-4D97-AF65-F5344CB8AC3E}">
        <p14:creationId xmlns:p14="http://schemas.microsoft.com/office/powerpoint/2010/main" val="502957213"/>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22DAD9D-D59D-4411-8EA4-7EF2DC1AC386}" type="slidenum">
              <a:rPr lang="fa-IR" smtClean="0"/>
              <a:t>15</a:t>
            </a:fld>
            <a:endParaRPr lang="fa-IR"/>
          </a:p>
        </p:txBody>
      </p:sp>
      <p:sp>
        <p:nvSpPr>
          <p:cNvPr id="3" name="Content Placeholder 2"/>
          <p:cNvSpPr>
            <a:spLocks noGrp="1"/>
          </p:cNvSpPr>
          <p:nvPr>
            <p:ph idx="4294967295"/>
          </p:nvPr>
        </p:nvSpPr>
        <p:spPr>
          <a:xfrm>
            <a:off x="369276" y="1503485"/>
            <a:ext cx="10821463" cy="5354515"/>
          </a:xfrm>
        </p:spPr>
        <p:txBody>
          <a:bodyPr>
            <a:noAutofit/>
          </a:bodyPr>
          <a:lstStyle/>
          <a:p>
            <a:pPr marL="0" indent="0" algn="just">
              <a:buNone/>
            </a:pPr>
            <a:r>
              <a:rPr lang="fa-IR" sz="2000" dirty="0">
                <a:solidFill>
                  <a:schemeClr val="tx2">
                    <a:lumMod val="75000"/>
                  </a:schemeClr>
                </a:solidFill>
              </a:rPr>
              <a:t>برای فرمول بندی این مسئله بصورت ریاضی، نکات ذیل ضروری اند:</a:t>
            </a:r>
          </a:p>
          <a:p>
            <a:pPr marL="0" indent="0" algn="just">
              <a:buNone/>
            </a:pPr>
            <a:r>
              <a:rPr lang="fa-IR" sz="2800" b="1" dirty="0">
                <a:solidFill>
                  <a:schemeClr val="tx2">
                    <a:lumMod val="75000"/>
                  </a:schemeClr>
                </a:solidFill>
              </a:rPr>
              <a:t>ورودی های مدل : </a:t>
            </a:r>
          </a:p>
          <a:p>
            <a:pPr marL="0" indent="0" algn="just">
              <a:buNone/>
            </a:pPr>
            <a:r>
              <a:rPr lang="en-US" sz="2000" b="1" dirty="0" err="1">
                <a:solidFill>
                  <a:schemeClr val="tx2">
                    <a:lumMod val="75000"/>
                  </a:schemeClr>
                </a:solidFill>
              </a:rPr>
              <a:t>i</a:t>
            </a:r>
            <a:r>
              <a:rPr lang="fa-IR" sz="2000" b="1" dirty="0">
                <a:solidFill>
                  <a:schemeClr val="tx2">
                    <a:lumMod val="75000"/>
                  </a:schemeClr>
                </a:solidFill>
              </a:rPr>
              <a:t> </a:t>
            </a:r>
            <a:r>
              <a:rPr lang="fa-IR" sz="2000" dirty="0">
                <a:solidFill>
                  <a:schemeClr val="tx2">
                    <a:lumMod val="75000"/>
                  </a:schemeClr>
                </a:solidFill>
              </a:rPr>
              <a:t>     :  </a:t>
            </a:r>
            <a:r>
              <a:rPr lang="fa-IR" sz="2000" dirty="0" smtClean="0">
                <a:solidFill>
                  <a:schemeClr val="tx2">
                    <a:lumMod val="75000"/>
                  </a:schemeClr>
                </a:solidFill>
              </a:rPr>
              <a:t>اندیس</a:t>
            </a:r>
            <a:r>
              <a:rPr lang="fa-IR" sz="2000" dirty="0">
                <a:solidFill>
                  <a:schemeClr val="tx2">
                    <a:lumMod val="75000"/>
                  </a:schemeClr>
                </a:solidFill>
              </a:rPr>
              <a:t> </a:t>
            </a:r>
            <a:r>
              <a:rPr lang="fa-IR" sz="2000" dirty="0" smtClean="0">
                <a:solidFill>
                  <a:schemeClr val="tx2">
                    <a:lumMod val="75000"/>
                  </a:schemeClr>
                </a:solidFill>
              </a:rPr>
              <a:t>مشتري</a:t>
            </a:r>
            <a:endParaRPr lang="fa-IR" sz="2000" dirty="0">
              <a:solidFill>
                <a:schemeClr val="tx2">
                  <a:lumMod val="75000"/>
                </a:schemeClr>
              </a:solidFill>
            </a:endParaRPr>
          </a:p>
          <a:p>
            <a:pPr marL="0" indent="0" algn="just">
              <a:buNone/>
            </a:pPr>
            <a:r>
              <a:rPr lang="en-US" sz="2000" b="1" dirty="0">
                <a:solidFill>
                  <a:schemeClr val="tx2">
                    <a:lumMod val="75000"/>
                  </a:schemeClr>
                </a:solidFill>
              </a:rPr>
              <a:t>j</a:t>
            </a:r>
            <a:r>
              <a:rPr lang="fa-IR" sz="2000" b="1" dirty="0">
                <a:solidFill>
                  <a:schemeClr val="tx2">
                    <a:lumMod val="75000"/>
                  </a:schemeClr>
                </a:solidFill>
              </a:rPr>
              <a:t>  </a:t>
            </a:r>
            <a:r>
              <a:rPr lang="fa-IR" sz="2000" dirty="0">
                <a:solidFill>
                  <a:schemeClr val="tx2">
                    <a:lumMod val="75000"/>
                  </a:schemeClr>
                </a:solidFill>
              </a:rPr>
              <a:t>    :  </a:t>
            </a:r>
            <a:r>
              <a:rPr lang="fa-IR" sz="2000" dirty="0" smtClean="0">
                <a:solidFill>
                  <a:schemeClr val="tx2">
                    <a:lumMod val="75000"/>
                  </a:schemeClr>
                </a:solidFill>
              </a:rPr>
              <a:t>اندیس توزيع كننده</a:t>
            </a:r>
            <a:endParaRPr lang="fa-IR" sz="2000" dirty="0">
              <a:solidFill>
                <a:schemeClr val="tx2">
                  <a:lumMod val="75000"/>
                </a:schemeClr>
              </a:solidFill>
            </a:endParaRPr>
          </a:p>
          <a:p>
            <a:pPr marL="0" indent="0" algn="just">
              <a:buNone/>
            </a:pPr>
            <a:r>
              <a:rPr lang="en-US" sz="2000" b="1" dirty="0">
                <a:solidFill>
                  <a:schemeClr val="tx2">
                    <a:lumMod val="75000"/>
                  </a:schemeClr>
                </a:solidFill>
              </a:rPr>
              <a:t>k</a:t>
            </a:r>
            <a:r>
              <a:rPr lang="fa-IR" sz="2000" dirty="0">
                <a:solidFill>
                  <a:schemeClr val="tx2">
                    <a:lumMod val="75000"/>
                  </a:schemeClr>
                </a:solidFill>
              </a:rPr>
              <a:t>     :  اندیس تولیدکننده </a:t>
            </a:r>
          </a:p>
          <a:p>
            <a:pPr marL="0" indent="0" algn="just">
              <a:buNone/>
            </a:pPr>
            <a:r>
              <a:rPr lang="en-US" sz="2000" b="1" dirty="0" err="1">
                <a:solidFill>
                  <a:schemeClr val="tx2">
                    <a:lumMod val="75000"/>
                  </a:schemeClr>
                </a:solidFill>
              </a:rPr>
              <a:t>Ri</a:t>
            </a:r>
            <a:r>
              <a:rPr lang="fa-IR" sz="2000" dirty="0">
                <a:solidFill>
                  <a:schemeClr val="tx2">
                    <a:lumMod val="75000"/>
                  </a:schemeClr>
                </a:solidFill>
              </a:rPr>
              <a:t>    :  نیاز محصول برای مشتری </a:t>
            </a:r>
            <a:r>
              <a:rPr lang="en-US" sz="2000" dirty="0" err="1">
                <a:solidFill>
                  <a:schemeClr val="tx2">
                    <a:lumMod val="75000"/>
                  </a:schemeClr>
                </a:solidFill>
              </a:rPr>
              <a:t>i</a:t>
            </a:r>
            <a:endParaRPr lang="en-US" sz="2000" dirty="0">
              <a:solidFill>
                <a:schemeClr val="tx2">
                  <a:lumMod val="75000"/>
                </a:schemeClr>
              </a:solidFill>
            </a:endParaRPr>
          </a:p>
          <a:p>
            <a:pPr marL="0" indent="0" algn="just">
              <a:buNone/>
            </a:pPr>
            <a:r>
              <a:rPr lang="en-US" sz="2000" b="1" dirty="0">
                <a:solidFill>
                  <a:schemeClr val="tx2">
                    <a:lumMod val="75000"/>
                  </a:schemeClr>
                </a:solidFill>
              </a:rPr>
              <a:t>Pi</a:t>
            </a:r>
            <a:r>
              <a:rPr lang="fa-IR" sz="2000" dirty="0">
                <a:solidFill>
                  <a:schemeClr val="tx2">
                    <a:lumMod val="75000"/>
                  </a:schemeClr>
                </a:solidFill>
              </a:rPr>
              <a:t>    :  قیمت فروش برای مشتری </a:t>
            </a:r>
            <a:r>
              <a:rPr lang="en-US" sz="2000" dirty="0" err="1">
                <a:solidFill>
                  <a:schemeClr val="tx2">
                    <a:lumMod val="75000"/>
                  </a:schemeClr>
                </a:solidFill>
              </a:rPr>
              <a:t>i</a:t>
            </a:r>
            <a:endParaRPr lang="en-US" sz="2000" dirty="0">
              <a:solidFill>
                <a:schemeClr val="tx2">
                  <a:lumMod val="75000"/>
                </a:schemeClr>
              </a:solidFill>
            </a:endParaRPr>
          </a:p>
          <a:p>
            <a:pPr marL="0" indent="0" algn="just">
              <a:buNone/>
            </a:pPr>
            <a:r>
              <a:rPr lang="en-US" sz="2000" b="1" dirty="0" err="1">
                <a:solidFill>
                  <a:schemeClr val="tx2">
                    <a:lumMod val="75000"/>
                  </a:schemeClr>
                </a:solidFill>
              </a:rPr>
              <a:t>Ij</a:t>
            </a:r>
            <a:r>
              <a:rPr lang="fa-IR" sz="2000" dirty="0">
                <a:solidFill>
                  <a:schemeClr val="tx2">
                    <a:lumMod val="75000"/>
                  </a:schemeClr>
                </a:solidFill>
              </a:rPr>
              <a:t>     :  حداکثر موجودی برای مرکز توزیع بالقوه </a:t>
            </a:r>
            <a:r>
              <a:rPr lang="en-US" sz="2000" dirty="0">
                <a:solidFill>
                  <a:schemeClr val="tx2">
                    <a:lumMod val="75000"/>
                  </a:schemeClr>
                </a:solidFill>
              </a:rPr>
              <a:t>j</a:t>
            </a:r>
          </a:p>
          <a:p>
            <a:pPr marL="0" indent="0" algn="just">
              <a:buNone/>
            </a:pPr>
            <a:r>
              <a:rPr lang="en-US" sz="2000" b="1" dirty="0" err="1">
                <a:solidFill>
                  <a:schemeClr val="tx2">
                    <a:lumMod val="75000"/>
                  </a:schemeClr>
                </a:solidFill>
              </a:rPr>
              <a:t>Cj</a:t>
            </a:r>
            <a:r>
              <a:rPr lang="fa-IR" sz="2000" dirty="0">
                <a:solidFill>
                  <a:schemeClr val="tx2">
                    <a:lumMod val="75000"/>
                  </a:schemeClr>
                </a:solidFill>
              </a:rPr>
              <a:t>   :  هزینه کل برای تأسیس یک مرکز توزیع در مکان </a:t>
            </a:r>
            <a:r>
              <a:rPr lang="en-US" sz="2000" dirty="0">
                <a:solidFill>
                  <a:schemeClr val="tx2">
                    <a:lumMod val="75000"/>
                  </a:schemeClr>
                </a:solidFill>
              </a:rPr>
              <a:t>j</a:t>
            </a:r>
          </a:p>
          <a:p>
            <a:pPr marL="0" indent="0" algn="just">
              <a:buNone/>
            </a:pPr>
            <a:r>
              <a:rPr lang="en-US" sz="2000" b="1" dirty="0" err="1">
                <a:solidFill>
                  <a:schemeClr val="tx2">
                    <a:lumMod val="75000"/>
                  </a:schemeClr>
                </a:solidFill>
              </a:rPr>
              <a:t>Ck</a:t>
            </a:r>
            <a:r>
              <a:rPr lang="fa-IR" sz="2000" dirty="0">
                <a:solidFill>
                  <a:schemeClr val="tx2">
                    <a:lumMod val="75000"/>
                  </a:schemeClr>
                </a:solidFill>
              </a:rPr>
              <a:t>  :  هزینه تولید تولید کننده</a:t>
            </a:r>
            <a:r>
              <a:rPr lang="en-US" sz="2000" dirty="0">
                <a:solidFill>
                  <a:schemeClr val="tx2">
                    <a:lumMod val="75000"/>
                  </a:schemeClr>
                </a:solidFill>
              </a:rPr>
              <a:t> k </a:t>
            </a:r>
            <a:r>
              <a:rPr lang="fa-IR" sz="2000" dirty="0">
                <a:solidFill>
                  <a:schemeClr val="tx2">
                    <a:lumMod val="75000"/>
                  </a:schemeClr>
                </a:solidFill>
              </a:rPr>
              <a:t>برای یک محصول منفرد</a:t>
            </a:r>
            <a:endParaRPr lang="en-US" sz="2000" dirty="0">
              <a:solidFill>
                <a:schemeClr val="tx2">
                  <a:lumMod val="75000"/>
                </a:schemeClr>
              </a:solidFill>
            </a:endParaRPr>
          </a:p>
          <a:p>
            <a:pPr marL="0" indent="0" algn="just">
              <a:buNone/>
            </a:pPr>
            <a:r>
              <a:rPr lang="en-US" sz="2000" dirty="0">
                <a:solidFill>
                  <a:schemeClr val="tx2">
                    <a:lumMod val="75000"/>
                  </a:schemeClr>
                </a:solidFill>
              </a:rPr>
              <a:t> : </a:t>
            </a:r>
            <a:r>
              <a:rPr lang="en-US" sz="2000" b="1" dirty="0" err="1">
                <a:solidFill>
                  <a:schemeClr val="tx2">
                    <a:lumMod val="75000"/>
                  </a:schemeClr>
                </a:solidFill>
              </a:rPr>
              <a:t>Ckj</a:t>
            </a:r>
            <a:r>
              <a:rPr lang="fa-IR" sz="2000" dirty="0">
                <a:solidFill>
                  <a:schemeClr val="tx2">
                    <a:lumMod val="75000"/>
                  </a:schemeClr>
                </a:solidFill>
              </a:rPr>
              <a:t>هزینه حمل از تولید کننده</a:t>
            </a:r>
            <a:r>
              <a:rPr lang="en-US" sz="2000" dirty="0">
                <a:solidFill>
                  <a:schemeClr val="tx2">
                    <a:lumMod val="75000"/>
                  </a:schemeClr>
                </a:solidFill>
              </a:rPr>
              <a:t> k </a:t>
            </a:r>
            <a:r>
              <a:rPr lang="fa-IR" sz="2000" dirty="0">
                <a:solidFill>
                  <a:schemeClr val="tx2">
                    <a:lumMod val="75000"/>
                  </a:schemeClr>
                </a:solidFill>
              </a:rPr>
              <a:t>به مکان</a:t>
            </a:r>
            <a:r>
              <a:rPr lang="en-US" sz="2000" dirty="0">
                <a:solidFill>
                  <a:schemeClr val="tx2">
                    <a:lumMod val="75000"/>
                  </a:schemeClr>
                </a:solidFill>
              </a:rPr>
              <a:t>j </a:t>
            </a:r>
            <a:r>
              <a:rPr lang="fa-IR" sz="2000" dirty="0">
                <a:solidFill>
                  <a:schemeClr val="tx2">
                    <a:lumMod val="75000"/>
                  </a:schemeClr>
                </a:solidFill>
              </a:rPr>
              <a:t> برای هر واحد محصول. </a:t>
            </a:r>
          </a:p>
          <a:p>
            <a:pPr marL="0" indent="0" algn="just">
              <a:buNone/>
            </a:pPr>
            <a:r>
              <a:rPr lang="en-US" sz="2000" b="1" dirty="0" err="1">
                <a:solidFill>
                  <a:schemeClr val="tx2">
                    <a:lumMod val="75000"/>
                  </a:schemeClr>
                </a:solidFill>
              </a:rPr>
              <a:t>Cji</a:t>
            </a:r>
            <a:r>
              <a:rPr lang="fa-IR" sz="2000" dirty="0">
                <a:solidFill>
                  <a:schemeClr val="tx2">
                    <a:lumMod val="75000"/>
                  </a:schemeClr>
                </a:solidFill>
              </a:rPr>
              <a:t>  :  هزینه حمل و نقل از مکان</a:t>
            </a:r>
            <a:r>
              <a:rPr lang="en-US" sz="2000" dirty="0">
                <a:solidFill>
                  <a:schemeClr val="tx2">
                    <a:lumMod val="75000"/>
                  </a:schemeClr>
                </a:solidFill>
              </a:rPr>
              <a:t>j  </a:t>
            </a:r>
            <a:r>
              <a:rPr lang="fa-IR" sz="2000" dirty="0">
                <a:solidFill>
                  <a:schemeClr val="tx2">
                    <a:lumMod val="75000"/>
                  </a:schemeClr>
                </a:solidFill>
              </a:rPr>
              <a:t> به مشتری</a:t>
            </a:r>
            <a:r>
              <a:rPr lang="en-US" sz="2000" dirty="0" err="1">
                <a:solidFill>
                  <a:schemeClr val="tx2">
                    <a:lumMod val="75000"/>
                  </a:schemeClr>
                </a:solidFill>
              </a:rPr>
              <a:t>i</a:t>
            </a:r>
            <a:r>
              <a:rPr lang="en-US" sz="2000" dirty="0">
                <a:solidFill>
                  <a:schemeClr val="tx2">
                    <a:lumMod val="75000"/>
                  </a:schemeClr>
                </a:solidFill>
              </a:rPr>
              <a:t> </a:t>
            </a:r>
            <a:r>
              <a:rPr lang="fa-IR" sz="2000" dirty="0">
                <a:solidFill>
                  <a:schemeClr val="tx2">
                    <a:lumMod val="75000"/>
                  </a:schemeClr>
                </a:solidFill>
              </a:rPr>
              <a:t> به ازای یک واحد محصول</a:t>
            </a:r>
          </a:p>
        </p:txBody>
      </p:sp>
      <p:pic>
        <p:nvPicPr>
          <p:cNvPr id="5" name="Picture 4"/>
          <p:cNvPicPr>
            <a:picLocks noChangeAspect="1"/>
          </p:cNvPicPr>
          <p:nvPr/>
        </p:nvPicPr>
        <p:blipFill>
          <a:blip r:embed="rId3">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
        <p:nvSpPr>
          <p:cNvPr id="6" name="Rounded Rectangle 5"/>
          <p:cNvSpPr/>
          <p:nvPr/>
        </p:nvSpPr>
        <p:spPr>
          <a:xfrm>
            <a:off x="3005405" y="455842"/>
            <a:ext cx="6365631" cy="967154"/>
          </a:xfrm>
          <a:prstGeom prst="roundRect">
            <a:avLst/>
          </a:prstGeom>
          <a:ln>
            <a:noFill/>
          </a:ln>
          <a:effectLst/>
          <a:scene3d>
            <a:camera prst="orthographicFront">
              <a:rot lat="0" lon="0" rev="0"/>
            </a:camera>
            <a:lightRig rig="chilly" dir="t">
              <a:rot lat="0" lon="0" rev="18480000"/>
            </a:lightRig>
          </a:scene3d>
          <a:sp3d prstMaterial="clear">
            <a:bevelT h="63500" prst="coolSlan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4400" b="1" dirty="0">
                <a:solidFill>
                  <a:srgbClr val="1F497D">
                    <a:lumMod val="75000"/>
                  </a:srgbClr>
                </a:solidFill>
                <a:ea typeface="+mj-ea"/>
              </a:rPr>
              <a:t>مدل های مسائل مکان یابی :</a:t>
            </a:r>
            <a:endParaRPr lang="fa-IR" dirty="0"/>
          </a:p>
        </p:txBody>
      </p:sp>
      <mc:AlternateContent xmlns:mc="http://schemas.openxmlformats.org/markup-compatibility/2006" xmlns:p14="http://schemas.microsoft.com/office/powerpoint/2010/main">
        <mc:Choice Requires="p14">
          <p:contentPart p14:bwMode="auto" r:id="rId5">
            <p14:nvContentPartPr>
              <p14:cNvPr id="113" name="Ink 112"/>
              <p14:cNvContentPartPr/>
              <p14:nvPr/>
            </p14:nvContentPartPr>
            <p14:xfrm>
              <a:off x="2485912" y="3057367"/>
              <a:ext cx="2015280" cy="986400"/>
            </p14:xfrm>
          </p:contentPart>
        </mc:Choice>
        <mc:Fallback xmlns="">
          <p:pic>
            <p:nvPicPr>
              <p:cNvPr id="113" name="Ink 112"/>
              <p:cNvPicPr/>
              <p:nvPr/>
            </p:nvPicPr>
            <p:blipFill>
              <a:blip r:embed="rId6"/>
              <a:stretch>
                <a:fillRect/>
              </a:stretch>
            </p:blipFill>
            <p:spPr>
              <a:xfrm>
                <a:off x="-108248" y="2177527"/>
                <a:ext cx="6367681" cy="5447880"/>
              </a:xfrm>
              <a:prstGeom prst="rect">
                <a:avLst/>
              </a:prstGeom>
            </p:spPr>
          </p:pic>
        </mc:Fallback>
      </mc:AlternateContent>
    </p:spTree>
    <p:extLst>
      <p:ext uri="{BB962C8B-B14F-4D97-AF65-F5344CB8AC3E}">
        <p14:creationId xmlns:p14="http://schemas.microsoft.com/office/powerpoint/2010/main" val="15364503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22DAD9D-D59D-4411-8EA4-7EF2DC1AC386}" type="slidenum">
              <a:rPr lang="fa-IR" smtClean="0"/>
              <a:t>16</a:t>
            </a:fld>
            <a:endParaRPr lang="fa-IR"/>
          </a:p>
        </p:txBody>
      </p:sp>
      <p:sp>
        <p:nvSpPr>
          <p:cNvPr id="3" name="Content Placeholder 2"/>
          <p:cNvSpPr>
            <a:spLocks noGrp="1"/>
          </p:cNvSpPr>
          <p:nvPr>
            <p:ph idx="4294967295"/>
          </p:nvPr>
        </p:nvSpPr>
        <p:spPr>
          <a:xfrm>
            <a:off x="369276" y="1696915"/>
            <a:ext cx="10821463" cy="5161085"/>
          </a:xfrm>
        </p:spPr>
        <p:txBody>
          <a:bodyPr>
            <a:noAutofit/>
          </a:bodyPr>
          <a:lstStyle/>
          <a:p>
            <a:pPr marL="0" indent="0" algn="just">
              <a:buNone/>
            </a:pPr>
            <a:r>
              <a:rPr lang="fa-IR" sz="2800" b="1" dirty="0">
                <a:solidFill>
                  <a:schemeClr val="tx2">
                    <a:lumMod val="75000"/>
                  </a:schemeClr>
                </a:solidFill>
              </a:rPr>
              <a:t>متغیرهای تصمیم : </a:t>
            </a:r>
            <a:endParaRPr lang="fa-IR" sz="1500" b="1" dirty="0">
              <a:solidFill>
                <a:schemeClr val="tx2">
                  <a:lumMod val="75000"/>
                </a:schemeClr>
              </a:solidFill>
            </a:endParaRPr>
          </a:p>
          <a:p>
            <a:pPr marL="0" indent="0" algn="just">
              <a:buNone/>
            </a:pPr>
            <a:endParaRPr lang="fa-IR" sz="1500" dirty="0">
              <a:solidFill>
                <a:schemeClr val="tx2">
                  <a:lumMod val="75000"/>
                </a:schemeClr>
              </a:solidFill>
            </a:endParaRPr>
          </a:p>
          <a:p>
            <a:pPr marL="0" indent="0" algn="just">
              <a:buNone/>
            </a:pPr>
            <a:endParaRPr lang="fa-IR" sz="2600" dirty="0">
              <a:solidFill>
                <a:schemeClr val="tx2">
                  <a:lumMod val="75000"/>
                </a:schemeClr>
              </a:solidFill>
            </a:endParaRPr>
          </a:p>
          <a:p>
            <a:pPr marL="0" indent="0" algn="just">
              <a:buNone/>
            </a:pPr>
            <a:r>
              <a:rPr lang="en-US" sz="2600" b="1" dirty="0" err="1">
                <a:solidFill>
                  <a:schemeClr val="tx2">
                    <a:lumMod val="75000"/>
                  </a:schemeClr>
                </a:solidFill>
                <a:latin typeface="Georgia" panose="02040502050405020303" pitchFamily="18" charset="0"/>
              </a:rPr>
              <a:t>X</a:t>
            </a:r>
            <a:r>
              <a:rPr lang="en-US" sz="2000" b="1" dirty="0" err="1">
                <a:solidFill>
                  <a:schemeClr val="tx2">
                    <a:lumMod val="75000"/>
                  </a:schemeClr>
                </a:solidFill>
                <a:latin typeface="Georgia" panose="02040502050405020303" pitchFamily="18" charset="0"/>
              </a:rPr>
              <a:t>j</a:t>
            </a:r>
            <a:r>
              <a:rPr lang="en-US" sz="2600" dirty="0">
                <a:solidFill>
                  <a:schemeClr val="tx2">
                    <a:lumMod val="75000"/>
                  </a:schemeClr>
                </a:solidFill>
              </a:rPr>
              <a:t> </a:t>
            </a:r>
          </a:p>
          <a:p>
            <a:pPr marL="0" indent="0" algn="just">
              <a:buNone/>
            </a:pPr>
            <a:endParaRPr lang="fa-IR" sz="2600" dirty="0">
              <a:solidFill>
                <a:schemeClr val="tx2">
                  <a:lumMod val="75000"/>
                </a:schemeClr>
              </a:solidFill>
            </a:endParaRPr>
          </a:p>
          <a:p>
            <a:pPr marL="0" indent="0" algn="just">
              <a:buNone/>
            </a:pPr>
            <a:endParaRPr lang="en-US" sz="1500" dirty="0">
              <a:solidFill>
                <a:schemeClr val="tx2">
                  <a:lumMod val="75000"/>
                </a:schemeClr>
              </a:solidFill>
            </a:endParaRPr>
          </a:p>
          <a:p>
            <a:pPr marL="0" indent="0" algn="just">
              <a:buNone/>
            </a:pPr>
            <a:r>
              <a:rPr lang="en-US" sz="2600" b="1" dirty="0" smtClean="0">
                <a:solidFill>
                  <a:schemeClr val="tx2">
                    <a:lumMod val="75000"/>
                  </a:schemeClr>
                </a:solidFill>
              </a:rPr>
              <a:t>  </a:t>
            </a:r>
            <a:r>
              <a:rPr lang="en-US" sz="2600" b="1" dirty="0" err="1" smtClean="0">
                <a:solidFill>
                  <a:schemeClr val="tx2">
                    <a:lumMod val="75000"/>
                  </a:schemeClr>
                </a:solidFill>
                <a:latin typeface="Georgia" panose="02040502050405020303" pitchFamily="18" charset="0"/>
              </a:rPr>
              <a:t>Y</a:t>
            </a:r>
            <a:r>
              <a:rPr lang="en-US" b="1" dirty="0" err="1" smtClean="0">
                <a:solidFill>
                  <a:schemeClr val="tx2">
                    <a:lumMod val="75000"/>
                  </a:schemeClr>
                </a:solidFill>
                <a:latin typeface="Georgia" panose="02040502050405020303" pitchFamily="18" charset="0"/>
              </a:rPr>
              <a:t>ji</a:t>
            </a:r>
            <a:r>
              <a:rPr lang="fa-IR" sz="2600" b="1" dirty="0" smtClean="0">
                <a:solidFill>
                  <a:schemeClr val="tx2">
                    <a:lumMod val="75000"/>
                  </a:schemeClr>
                </a:solidFill>
              </a:rPr>
              <a:t>: </a:t>
            </a:r>
            <a:r>
              <a:rPr lang="fa-IR" sz="2600" dirty="0" smtClean="0">
                <a:solidFill>
                  <a:schemeClr val="tx2">
                    <a:lumMod val="75000"/>
                  </a:schemeClr>
                </a:solidFill>
              </a:rPr>
              <a:t> حجم محصول انتقالی از مرکز توزيع </a:t>
            </a:r>
            <a:r>
              <a:rPr lang="en-US" sz="2600" dirty="0">
                <a:solidFill>
                  <a:schemeClr val="tx2">
                    <a:lumMod val="75000"/>
                  </a:schemeClr>
                </a:solidFill>
                <a:latin typeface="Georgia" panose="02040502050405020303" pitchFamily="18" charset="0"/>
              </a:rPr>
              <a:t>j</a:t>
            </a:r>
            <a:r>
              <a:rPr lang="fa-IR" sz="2600" dirty="0" smtClean="0">
                <a:solidFill>
                  <a:schemeClr val="tx2">
                    <a:lumMod val="75000"/>
                  </a:schemeClr>
                </a:solidFill>
              </a:rPr>
              <a:t> به مشتري </a:t>
            </a:r>
            <a:r>
              <a:rPr lang="en-US" sz="2600" dirty="0" err="1" smtClean="0">
                <a:solidFill>
                  <a:schemeClr val="tx2">
                    <a:lumMod val="75000"/>
                  </a:schemeClr>
                </a:solidFill>
                <a:latin typeface="Georgia" panose="02040502050405020303" pitchFamily="18" charset="0"/>
              </a:rPr>
              <a:t>i</a:t>
            </a:r>
            <a:endParaRPr lang="en-US" sz="2600" dirty="0">
              <a:solidFill>
                <a:schemeClr val="tx2">
                  <a:lumMod val="75000"/>
                </a:schemeClr>
              </a:solidFill>
              <a:latin typeface="Georgia" panose="02040502050405020303" pitchFamily="18" charset="0"/>
            </a:endParaRPr>
          </a:p>
          <a:p>
            <a:pPr marL="0" indent="0" algn="just">
              <a:buNone/>
            </a:pPr>
            <a:r>
              <a:rPr lang="en-US" sz="2600" dirty="0">
                <a:solidFill>
                  <a:schemeClr val="tx2">
                    <a:lumMod val="75000"/>
                  </a:schemeClr>
                </a:solidFill>
              </a:rPr>
              <a:t>  </a:t>
            </a:r>
            <a:r>
              <a:rPr lang="en-US" sz="2600" b="1" dirty="0">
                <a:solidFill>
                  <a:schemeClr val="tx2">
                    <a:lumMod val="75000"/>
                  </a:schemeClr>
                </a:solidFill>
              </a:rPr>
              <a:t>: </a:t>
            </a:r>
            <a:r>
              <a:rPr lang="en-US" sz="2600" b="1" dirty="0" err="1" smtClean="0">
                <a:solidFill>
                  <a:schemeClr val="tx2">
                    <a:lumMod val="75000"/>
                  </a:schemeClr>
                </a:solidFill>
                <a:latin typeface="Georgia" panose="02040502050405020303" pitchFamily="18" charset="0"/>
              </a:rPr>
              <a:t>Z</a:t>
            </a:r>
            <a:r>
              <a:rPr lang="en-US" b="1" dirty="0" err="1" smtClean="0">
                <a:solidFill>
                  <a:schemeClr val="tx2">
                    <a:lumMod val="75000"/>
                  </a:schemeClr>
                </a:solidFill>
                <a:latin typeface="Georgia" panose="02040502050405020303" pitchFamily="18" charset="0"/>
              </a:rPr>
              <a:t>kj</a:t>
            </a:r>
            <a:r>
              <a:rPr lang="fa-IR" sz="2600" dirty="0" smtClean="0">
                <a:solidFill>
                  <a:schemeClr val="tx2">
                    <a:lumMod val="75000"/>
                  </a:schemeClr>
                </a:solidFill>
              </a:rPr>
              <a:t>حجم </a:t>
            </a:r>
            <a:r>
              <a:rPr lang="fa-IR" sz="2600" dirty="0">
                <a:solidFill>
                  <a:schemeClr val="tx2">
                    <a:lumMod val="75000"/>
                  </a:schemeClr>
                </a:solidFill>
              </a:rPr>
              <a:t>محصول انتقالی از </a:t>
            </a:r>
            <a:r>
              <a:rPr lang="fa-IR" sz="2600" dirty="0" smtClean="0">
                <a:solidFill>
                  <a:schemeClr val="tx2">
                    <a:lumMod val="75000"/>
                  </a:schemeClr>
                </a:solidFill>
              </a:rPr>
              <a:t>توليد كننده</a:t>
            </a:r>
            <a:r>
              <a:rPr lang="en-US" sz="2600" dirty="0" smtClean="0">
                <a:solidFill>
                  <a:schemeClr val="tx2">
                    <a:lumMod val="75000"/>
                  </a:schemeClr>
                </a:solidFill>
                <a:latin typeface="Georgia" panose="02040502050405020303" pitchFamily="18" charset="0"/>
              </a:rPr>
              <a:t>k</a:t>
            </a:r>
            <a:r>
              <a:rPr lang="en-US" sz="2600" dirty="0" smtClean="0">
                <a:solidFill>
                  <a:schemeClr val="tx2">
                    <a:lumMod val="75000"/>
                  </a:schemeClr>
                </a:solidFill>
              </a:rPr>
              <a:t> </a:t>
            </a:r>
            <a:r>
              <a:rPr lang="fa-IR" sz="2600" dirty="0" smtClean="0">
                <a:solidFill>
                  <a:schemeClr val="tx2">
                    <a:lumMod val="75000"/>
                  </a:schemeClr>
                </a:solidFill>
              </a:rPr>
              <a:t> </a:t>
            </a:r>
            <a:r>
              <a:rPr lang="fa-IR" sz="2600" dirty="0">
                <a:solidFill>
                  <a:schemeClr val="tx2">
                    <a:lumMod val="75000"/>
                  </a:schemeClr>
                </a:solidFill>
              </a:rPr>
              <a:t>به مرکز </a:t>
            </a:r>
            <a:r>
              <a:rPr lang="fa-IR" sz="2600" dirty="0" smtClean="0">
                <a:solidFill>
                  <a:schemeClr val="tx2">
                    <a:lumMod val="75000"/>
                  </a:schemeClr>
                </a:solidFill>
              </a:rPr>
              <a:t>توزيع</a:t>
            </a:r>
            <a:r>
              <a:rPr lang="fa-IR" sz="2600" dirty="0" smtClean="0">
                <a:solidFill>
                  <a:schemeClr val="tx2">
                    <a:lumMod val="75000"/>
                  </a:schemeClr>
                </a:solidFill>
                <a:latin typeface="Georgia" panose="02040502050405020303" pitchFamily="18" charset="0"/>
              </a:rPr>
              <a:t> </a:t>
            </a:r>
            <a:r>
              <a:rPr lang="en-US" sz="2600" dirty="0" smtClean="0">
                <a:solidFill>
                  <a:schemeClr val="tx2">
                    <a:lumMod val="75000"/>
                  </a:schemeClr>
                </a:solidFill>
                <a:latin typeface="Georgia" panose="02040502050405020303" pitchFamily="18" charset="0"/>
              </a:rPr>
              <a:t>j</a:t>
            </a:r>
          </a:p>
          <a:p>
            <a:pPr marL="0" indent="0" algn="just">
              <a:buNone/>
            </a:pPr>
            <a:r>
              <a:rPr lang="en-US" sz="2600" dirty="0" smtClean="0">
                <a:solidFill>
                  <a:schemeClr val="tx2">
                    <a:lumMod val="75000"/>
                  </a:schemeClr>
                </a:solidFill>
                <a:latin typeface="Georgia" panose="02040502050405020303" pitchFamily="18" charset="0"/>
              </a:rPr>
              <a:t>K</a:t>
            </a:r>
            <a:r>
              <a:rPr lang="fa-IR" sz="2600" dirty="0" smtClean="0">
                <a:solidFill>
                  <a:schemeClr val="tx2">
                    <a:lumMod val="75000"/>
                  </a:schemeClr>
                </a:solidFill>
                <a:latin typeface="Georgia" panose="02040502050405020303" pitchFamily="18" charset="0"/>
              </a:rPr>
              <a:t>: توليدكننده                       </a:t>
            </a:r>
            <a:r>
              <a:rPr lang="en-US" sz="2600" dirty="0" smtClean="0">
                <a:solidFill>
                  <a:schemeClr val="tx2">
                    <a:lumMod val="75000"/>
                  </a:schemeClr>
                </a:solidFill>
                <a:latin typeface="Georgia" panose="02040502050405020303" pitchFamily="18" charset="0"/>
              </a:rPr>
              <a:t>j</a:t>
            </a:r>
            <a:r>
              <a:rPr lang="fa-IR" sz="2600" dirty="0" smtClean="0">
                <a:solidFill>
                  <a:schemeClr val="tx2">
                    <a:lumMod val="75000"/>
                  </a:schemeClr>
                </a:solidFill>
                <a:latin typeface="Georgia" panose="02040502050405020303" pitchFamily="18" charset="0"/>
              </a:rPr>
              <a:t>: توزيع كننده                </a:t>
            </a:r>
            <a:r>
              <a:rPr lang="en-US" sz="2600" dirty="0" err="1" smtClean="0">
                <a:solidFill>
                  <a:schemeClr val="tx2">
                    <a:lumMod val="75000"/>
                  </a:schemeClr>
                </a:solidFill>
                <a:latin typeface="Georgia" panose="02040502050405020303" pitchFamily="18" charset="0"/>
              </a:rPr>
              <a:t>i</a:t>
            </a:r>
            <a:r>
              <a:rPr lang="fa-IR" sz="2600" dirty="0" smtClean="0">
                <a:solidFill>
                  <a:schemeClr val="tx2">
                    <a:lumMod val="75000"/>
                  </a:schemeClr>
                </a:solidFill>
                <a:latin typeface="Georgia" panose="02040502050405020303" pitchFamily="18" charset="0"/>
              </a:rPr>
              <a:t>: مشتري</a:t>
            </a:r>
            <a:endParaRPr lang="en-US" sz="2600" dirty="0">
              <a:solidFill>
                <a:schemeClr val="tx2">
                  <a:lumMod val="75000"/>
                </a:schemeClr>
              </a:solidFill>
              <a:latin typeface="Georgia" panose="02040502050405020303" pitchFamily="18" charset="0"/>
            </a:endParaRPr>
          </a:p>
        </p:txBody>
      </p:sp>
      <p:pic>
        <p:nvPicPr>
          <p:cNvPr id="5" name="Picture 4"/>
          <p:cNvPicPr>
            <a:picLocks noChangeAspect="1"/>
          </p:cNvPicPr>
          <p:nvPr/>
        </p:nvPicPr>
        <p:blipFill>
          <a:blip r:embed="rId3">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
        <p:nvSpPr>
          <p:cNvPr id="6" name="Rounded Rectangle 5"/>
          <p:cNvSpPr/>
          <p:nvPr/>
        </p:nvSpPr>
        <p:spPr>
          <a:xfrm>
            <a:off x="3005405" y="455842"/>
            <a:ext cx="6365631" cy="967154"/>
          </a:xfrm>
          <a:prstGeom prst="roundRect">
            <a:avLst/>
          </a:prstGeom>
          <a:ln>
            <a:noFill/>
          </a:ln>
          <a:effectLst/>
          <a:scene3d>
            <a:camera prst="orthographicFront">
              <a:rot lat="0" lon="0" rev="0"/>
            </a:camera>
            <a:lightRig rig="chilly" dir="t">
              <a:rot lat="0" lon="0" rev="18480000"/>
            </a:lightRig>
          </a:scene3d>
          <a:sp3d prstMaterial="clear">
            <a:bevelT h="63500" prst="coolSlan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4400" b="1" dirty="0">
                <a:solidFill>
                  <a:srgbClr val="1F497D">
                    <a:lumMod val="75000"/>
                  </a:srgbClr>
                </a:solidFill>
                <a:ea typeface="+mj-ea"/>
              </a:rPr>
              <a:t>مدل های مسائل مکان یابی :</a:t>
            </a:r>
            <a:endParaRPr lang="fa-IR" dirty="0"/>
          </a:p>
        </p:txBody>
      </p:sp>
      <p:sp>
        <p:nvSpPr>
          <p:cNvPr id="7" name="Right Brace 6"/>
          <p:cNvSpPr/>
          <p:nvPr/>
        </p:nvSpPr>
        <p:spPr>
          <a:xfrm>
            <a:off x="10360517" y="2839502"/>
            <a:ext cx="288032" cy="1196089"/>
          </a:xfrm>
          <a:prstGeom prst="righ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8" name="Rectangle 7"/>
          <p:cNvSpPr/>
          <p:nvPr/>
        </p:nvSpPr>
        <p:spPr>
          <a:xfrm>
            <a:off x="5076504" y="3006856"/>
            <a:ext cx="5401653" cy="360040"/>
          </a:xfrm>
          <a:prstGeom prst="rect">
            <a:avLst/>
          </a:prstGeom>
          <a:noFill/>
          <a:ln w="19050" cap="flat" cmpd="sng" algn="ctr">
            <a:noFill/>
            <a:prstDash val="solid"/>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fa-IR" sz="2600" i="0" u="none" strike="noStrike" kern="0" cap="none" spc="0" normalizeH="0" baseline="0" noProof="0" dirty="0">
                <a:ln>
                  <a:noFill/>
                </a:ln>
                <a:solidFill>
                  <a:prstClr val="black"/>
                </a:solidFill>
                <a:effectLst/>
                <a:uLnTx/>
                <a:uFillTx/>
                <a:latin typeface="Georgia"/>
                <a:ea typeface="+mn-ea"/>
              </a:rPr>
              <a:t>1 ؛ اگر مرکز توزیع در مکان </a:t>
            </a:r>
            <a:r>
              <a:rPr kumimoji="0" lang="en-US" sz="2600" i="0" u="none" strike="noStrike" kern="0" cap="none" spc="0" normalizeH="0" baseline="0" noProof="0" dirty="0">
                <a:ln>
                  <a:noFill/>
                </a:ln>
                <a:solidFill>
                  <a:prstClr val="black"/>
                </a:solidFill>
                <a:effectLst/>
                <a:uLnTx/>
                <a:uFillTx/>
                <a:latin typeface="Georgia"/>
                <a:ea typeface="+mn-ea"/>
              </a:rPr>
              <a:t>j</a:t>
            </a:r>
            <a:r>
              <a:rPr kumimoji="0" lang="fa-IR" sz="2600" i="0" u="none" strike="noStrike" kern="0" cap="none" spc="0" normalizeH="0" baseline="0" noProof="0" dirty="0">
                <a:ln>
                  <a:noFill/>
                </a:ln>
                <a:solidFill>
                  <a:prstClr val="black"/>
                </a:solidFill>
                <a:effectLst/>
                <a:uLnTx/>
                <a:uFillTx/>
                <a:latin typeface="Georgia"/>
                <a:ea typeface="+mn-ea"/>
              </a:rPr>
              <a:t> تأسیس شود</a:t>
            </a:r>
          </a:p>
        </p:txBody>
      </p:sp>
      <p:sp>
        <p:nvSpPr>
          <p:cNvPr id="9" name="Rectangle 8"/>
          <p:cNvSpPr/>
          <p:nvPr/>
        </p:nvSpPr>
        <p:spPr>
          <a:xfrm>
            <a:off x="5815221" y="3640355"/>
            <a:ext cx="4680520"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fa-IR" sz="2600" dirty="0">
                <a:solidFill>
                  <a:prstClr val="black"/>
                </a:solidFill>
              </a:rPr>
              <a:t>0 ؛ در غیر اینصورت</a:t>
            </a:r>
          </a:p>
        </p:txBody>
      </p:sp>
    </p:spTree>
    <p:extLst>
      <p:ext uri="{BB962C8B-B14F-4D97-AF65-F5344CB8AC3E}">
        <p14:creationId xmlns:p14="http://schemas.microsoft.com/office/powerpoint/2010/main" val="28302631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1196975"/>
            <a:ext cx="7920038" cy="5376863"/>
          </a:xfrm>
        </p:spPr>
        <p:txBody>
          <a:bodyPr>
            <a:normAutofit/>
          </a:bodyPr>
          <a:lstStyle/>
          <a:p>
            <a:pPr marL="411480" lvl="1" indent="0" algn="just">
              <a:lnSpc>
                <a:spcPct val="150000"/>
              </a:lnSpc>
              <a:spcAft>
                <a:spcPts val="1200"/>
              </a:spcAft>
              <a:buNone/>
            </a:pPr>
            <a:endParaRPr lang="fa-IR" sz="1800" b="1" dirty="0">
              <a:cs typeface="B Zar" pitchFamily="2" charset="-78"/>
            </a:endParaRPr>
          </a:p>
          <a:p>
            <a:pPr marL="411480" lvl="1" indent="0" algn="just">
              <a:lnSpc>
                <a:spcPct val="150000"/>
              </a:lnSpc>
              <a:spcAft>
                <a:spcPts val="1200"/>
              </a:spcAft>
              <a:buNone/>
            </a:pPr>
            <a:endParaRPr lang="fa-IR" sz="1800" b="1" dirty="0">
              <a:cs typeface="B Zar" pitchFamily="2" charset="-78"/>
            </a:endParaRPr>
          </a:p>
          <a:p>
            <a:pPr marL="411480" lvl="1" indent="0" algn="just">
              <a:lnSpc>
                <a:spcPct val="150000"/>
              </a:lnSpc>
              <a:spcAft>
                <a:spcPts val="1200"/>
              </a:spcAft>
              <a:buNone/>
            </a:pPr>
            <a:endParaRPr lang="fa-IR" sz="1800" b="1" dirty="0">
              <a:cs typeface="B Zar" pitchFamily="2" charset="-78"/>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5679" y="2420888"/>
            <a:ext cx="6700322"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3762479" y="1556792"/>
            <a:ext cx="1008112" cy="648072"/>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cs typeface="B Zar" pitchFamily="2" charset="-78"/>
              </a:rPr>
              <a:t>قیمت هر محصول</a:t>
            </a:r>
          </a:p>
        </p:txBody>
      </p:sp>
      <p:sp>
        <p:nvSpPr>
          <p:cNvPr id="9" name="Rectangle 8"/>
          <p:cNvSpPr/>
          <p:nvPr/>
        </p:nvSpPr>
        <p:spPr>
          <a:xfrm>
            <a:off x="4799856" y="1531919"/>
            <a:ext cx="1008112" cy="648072"/>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cs typeface="B Zar" pitchFamily="2" charset="-78"/>
              </a:rPr>
              <a:t>هزینه حمل از </a:t>
            </a:r>
            <a:r>
              <a:rPr lang="en-US" sz="1600" b="1" dirty="0" err="1">
                <a:cs typeface="B Zar" pitchFamily="2" charset="-78"/>
              </a:rPr>
              <a:t>i</a:t>
            </a:r>
            <a:r>
              <a:rPr lang="fa-IR" sz="1600" b="1" dirty="0">
                <a:cs typeface="B Zar" pitchFamily="2" charset="-78"/>
              </a:rPr>
              <a:t>به</a:t>
            </a:r>
            <a:r>
              <a:rPr lang="en-US" sz="1600" b="1" dirty="0">
                <a:cs typeface="B Zar" pitchFamily="2" charset="-78"/>
              </a:rPr>
              <a:t>j</a:t>
            </a:r>
            <a:endParaRPr lang="fa-IR" sz="1600" b="1" dirty="0">
              <a:cs typeface="B Zar" pitchFamily="2" charset="-78"/>
            </a:endParaRPr>
          </a:p>
        </p:txBody>
      </p:sp>
      <p:sp>
        <p:nvSpPr>
          <p:cNvPr id="10" name="Rectangle 9"/>
          <p:cNvSpPr/>
          <p:nvPr/>
        </p:nvSpPr>
        <p:spPr>
          <a:xfrm>
            <a:off x="5724863" y="1556792"/>
            <a:ext cx="1008112" cy="648072"/>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cs typeface="B Zar" pitchFamily="2" charset="-78"/>
              </a:rPr>
              <a:t>تعداد حمل از </a:t>
            </a:r>
            <a:r>
              <a:rPr lang="en-US" sz="1600" b="1" dirty="0" err="1">
                <a:cs typeface="B Zar" pitchFamily="2" charset="-78"/>
              </a:rPr>
              <a:t>i</a:t>
            </a:r>
            <a:r>
              <a:rPr lang="fa-IR" sz="1600" b="1" dirty="0">
                <a:cs typeface="B Zar" pitchFamily="2" charset="-78"/>
              </a:rPr>
              <a:t> به </a:t>
            </a:r>
            <a:r>
              <a:rPr lang="en-US" sz="1600" b="1" dirty="0">
                <a:cs typeface="B Zar" pitchFamily="2" charset="-78"/>
              </a:rPr>
              <a:t>j</a:t>
            </a:r>
            <a:endParaRPr lang="fa-IR" sz="1600" b="1" dirty="0">
              <a:cs typeface="B Zar" pitchFamily="2" charset="-78"/>
            </a:endParaRPr>
          </a:p>
        </p:txBody>
      </p:sp>
      <p:cxnSp>
        <p:nvCxnSpPr>
          <p:cNvPr id="11" name="Straight Arrow Connector 10"/>
          <p:cNvCxnSpPr>
            <a:endCxn id="7" idx="2"/>
          </p:cNvCxnSpPr>
          <p:nvPr/>
        </p:nvCxnSpPr>
        <p:spPr>
          <a:xfrm flipH="1" flipV="1">
            <a:off x="4266535" y="2204864"/>
            <a:ext cx="792088" cy="360040"/>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cxnSp>
        <p:nvCxnSpPr>
          <p:cNvPr id="15" name="Straight Arrow Connector 14"/>
          <p:cNvCxnSpPr>
            <a:endCxn id="9" idx="2"/>
          </p:cNvCxnSpPr>
          <p:nvPr/>
        </p:nvCxnSpPr>
        <p:spPr>
          <a:xfrm flipH="1" flipV="1">
            <a:off x="5303912" y="2179992"/>
            <a:ext cx="332420" cy="420917"/>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cxnSp>
        <p:nvCxnSpPr>
          <p:cNvPr id="17" name="Straight Arrow Connector 16"/>
          <p:cNvCxnSpPr>
            <a:endCxn id="10" idx="2"/>
          </p:cNvCxnSpPr>
          <p:nvPr/>
        </p:nvCxnSpPr>
        <p:spPr>
          <a:xfrm flipV="1">
            <a:off x="6062709" y="2204864"/>
            <a:ext cx="166210" cy="396044"/>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20" name="Rectangle 19"/>
          <p:cNvSpPr/>
          <p:nvPr/>
        </p:nvSpPr>
        <p:spPr>
          <a:xfrm>
            <a:off x="6732975" y="1531919"/>
            <a:ext cx="1235233" cy="615703"/>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cs typeface="B Zar" pitchFamily="2" charset="-78"/>
              </a:rPr>
              <a:t>هزینه تأسیس مرکز توزیع </a:t>
            </a:r>
            <a:r>
              <a:rPr lang="en-US" sz="1600" b="1" dirty="0">
                <a:cs typeface="B Zar" pitchFamily="2" charset="-78"/>
              </a:rPr>
              <a:t>j</a:t>
            </a:r>
            <a:endParaRPr lang="fa-IR" sz="1600" b="1" dirty="0">
              <a:cs typeface="B Zar" pitchFamily="2" charset="-78"/>
            </a:endParaRPr>
          </a:p>
        </p:txBody>
      </p:sp>
      <p:cxnSp>
        <p:nvCxnSpPr>
          <p:cNvPr id="21" name="Straight Arrow Connector 20"/>
          <p:cNvCxnSpPr>
            <a:endCxn id="20" idx="2"/>
          </p:cNvCxnSpPr>
          <p:nvPr/>
        </p:nvCxnSpPr>
        <p:spPr>
          <a:xfrm flipV="1">
            <a:off x="7184381" y="2147622"/>
            <a:ext cx="166211" cy="390743"/>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23" name="Rectangle 22"/>
          <p:cNvSpPr/>
          <p:nvPr/>
        </p:nvSpPr>
        <p:spPr>
          <a:xfrm>
            <a:off x="7968208" y="1443319"/>
            <a:ext cx="1008113" cy="615703"/>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cs typeface="B Zar" pitchFamily="2" charset="-78"/>
              </a:rPr>
              <a:t>هزینه حمل از </a:t>
            </a:r>
            <a:r>
              <a:rPr lang="en-US" sz="1600" b="1" dirty="0">
                <a:cs typeface="B Zar" pitchFamily="2" charset="-78"/>
              </a:rPr>
              <a:t>j </a:t>
            </a:r>
            <a:r>
              <a:rPr lang="fa-IR" sz="1600" b="1" dirty="0">
                <a:cs typeface="B Zar" pitchFamily="2" charset="-78"/>
              </a:rPr>
              <a:t> به </a:t>
            </a:r>
            <a:r>
              <a:rPr lang="en-US" sz="1600" b="1" dirty="0">
                <a:cs typeface="B Zar" pitchFamily="2" charset="-78"/>
              </a:rPr>
              <a:t>k</a:t>
            </a:r>
            <a:endParaRPr lang="fa-IR" sz="1600" b="1" dirty="0">
              <a:cs typeface="B Zar" pitchFamily="2" charset="-78"/>
            </a:endParaRPr>
          </a:p>
        </p:txBody>
      </p:sp>
      <p:cxnSp>
        <p:nvCxnSpPr>
          <p:cNvPr id="24" name="Straight Arrow Connector 23"/>
          <p:cNvCxnSpPr>
            <a:endCxn id="23" idx="2"/>
          </p:cNvCxnSpPr>
          <p:nvPr/>
        </p:nvCxnSpPr>
        <p:spPr>
          <a:xfrm flipV="1">
            <a:off x="8419614" y="2059022"/>
            <a:ext cx="52651" cy="541887"/>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28" name="Rectangle 27"/>
          <p:cNvSpPr/>
          <p:nvPr/>
        </p:nvSpPr>
        <p:spPr>
          <a:xfrm>
            <a:off x="8907888" y="1548104"/>
            <a:ext cx="1008113" cy="615703"/>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cs typeface="B Zar" pitchFamily="2" charset="-78"/>
              </a:rPr>
              <a:t>هزینه تولید برای </a:t>
            </a:r>
            <a:r>
              <a:rPr lang="en-US" sz="1600" b="1" dirty="0">
                <a:cs typeface="B Zar" pitchFamily="2" charset="-78"/>
              </a:rPr>
              <a:t>k</a:t>
            </a:r>
            <a:endParaRPr lang="fa-IR" sz="1600" b="1" dirty="0">
              <a:cs typeface="B Zar" pitchFamily="2" charset="-78"/>
            </a:endParaRPr>
          </a:p>
        </p:txBody>
      </p:sp>
      <p:cxnSp>
        <p:nvCxnSpPr>
          <p:cNvPr id="29" name="Straight Arrow Connector 28"/>
          <p:cNvCxnSpPr>
            <a:endCxn id="28" idx="2"/>
          </p:cNvCxnSpPr>
          <p:nvPr/>
        </p:nvCxnSpPr>
        <p:spPr>
          <a:xfrm flipV="1">
            <a:off x="9192344" y="2163807"/>
            <a:ext cx="219600" cy="374559"/>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34" name="Rectangle 33"/>
          <p:cNvSpPr/>
          <p:nvPr/>
        </p:nvSpPr>
        <p:spPr>
          <a:xfrm>
            <a:off x="9659888" y="2043234"/>
            <a:ext cx="1056282" cy="615703"/>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cs typeface="B Zar" pitchFamily="2" charset="-78"/>
              </a:rPr>
              <a:t>حجم انتقال از </a:t>
            </a:r>
            <a:r>
              <a:rPr lang="en-US" sz="1600" b="1" dirty="0">
                <a:cs typeface="B Zar" pitchFamily="2" charset="-78"/>
              </a:rPr>
              <a:t>j</a:t>
            </a:r>
            <a:r>
              <a:rPr lang="fa-IR" sz="1600" b="1" dirty="0">
                <a:cs typeface="B Zar" pitchFamily="2" charset="-78"/>
              </a:rPr>
              <a:t> به </a:t>
            </a:r>
            <a:r>
              <a:rPr lang="en-US" sz="1600" b="1" dirty="0">
                <a:cs typeface="B Zar" pitchFamily="2" charset="-78"/>
              </a:rPr>
              <a:t>k</a:t>
            </a:r>
            <a:endParaRPr lang="fa-IR" sz="1600" b="1" dirty="0">
              <a:cs typeface="B Zar" pitchFamily="2" charset="-78"/>
            </a:endParaRPr>
          </a:p>
        </p:txBody>
      </p:sp>
      <p:cxnSp>
        <p:nvCxnSpPr>
          <p:cNvPr id="35" name="Straight Arrow Connector 34"/>
          <p:cNvCxnSpPr/>
          <p:nvPr/>
        </p:nvCxnSpPr>
        <p:spPr>
          <a:xfrm flipV="1">
            <a:off x="9659887" y="2538364"/>
            <a:ext cx="252028" cy="120572"/>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39" name="Rectangle 38"/>
          <p:cNvSpPr/>
          <p:nvPr/>
        </p:nvSpPr>
        <p:spPr>
          <a:xfrm>
            <a:off x="1545979" y="2583529"/>
            <a:ext cx="1728191" cy="792088"/>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solidFill>
                  <a:srgbClr val="002060"/>
                </a:solidFill>
                <a:cs typeface="B Zar" pitchFamily="2" charset="-78"/>
              </a:rPr>
              <a:t>تعداد حمل از </a:t>
            </a:r>
            <a:r>
              <a:rPr lang="en-US" sz="1600" b="1" dirty="0" err="1">
                <a:solidFill>
                  <a:srgbClr val="002060"/>
                </a:solidFill>
                <a:cs typeface="B Zar" pitchFamily="2" charset="-78"/>
              </a:rPr>
              <a:t>i</a:t>
            </a:r>
            <a:r>
              <a:rPr lang="fa-IR" sz="1600" b="1" dirty="0">
                <a:solidFill>
                  <a:srgbClr val="002060"/>
                </a:solidFill>
                <a:cs typeface="B Zar" pitchFamily="2" charset="-78"/>
              </a:rPr>
              <a:t>به</a:t>
            </a:r>
            <a:r>
              <a:rPr lang="en-US" sz="1600" b="1">
                <a:solidFill>
                  <a:srgbClr val="002060"/>
                </a:solidFill>
                <a:cs typeface="B Zar" pitchFamily="2" charset="-78"/>
              </a:rPr>
              <a:t>j</a:t>
            </a:r>
            <a:r>
              <a:rPr lang="fa-IR" sz="1600" b="1">
                <a:solidFill>
                  <a:srgbClr val="002060"/>
                </a:solidFill>
                <a:cs typeface="B Zar" pitchFamily="2" charset="-78"/>
              </a:rPr>
              <a:t> </a:t>
            </a:r>
            <a:r>
              <a:rPr lang="fa-IR" sz="1600" b="1" dirty="0">
                <a:solidFill>
                  <a:srgbClr val="002060"/>
                </a:solidFill>
                <a:cs typeface="B Zar" pitchFamily="2" charset="-78"/>
              </a:rPr>
              <a:t>با تعداد مورد نیاز مشتری برابر باشد</a:t>
            </a:r>
            <a:endParaRPr lang="en-US" sz="1600" b="1" dirty="0">
              <a:solidFill>
                <a:srgbClr val="002060"/>
              </a:solidFill>
              <a:cs typeface="B Zar" pitchFamily="2" charset="-78"/>
            </a:endParaRPr>
          </a:p>
        </p:txBody>
      </p:sp>
      <p:cxnSp>
        <p:nvCxnSpPr>
          <p:cNvPr id="40" name="Straight Arrow Connector 39"/>
          <p:cNvCxnSpPr>
            <a:endCxn id="39" idx="3"/>
          </p:cNvCxnSpPr>
          <p:nvPr/>
        </p:nvCxnSpPr>
        <p:spPr>
          <a:xfrm flipH="1" flipV="1">
            <a:off x="3274169" y="2979573"/>
            <a:ext cx="488310" cy="396044"/>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48" name="Rectangle 47"/>
          <p:cNvSpPr/>
          <p:nvPr/>
        </p:nvSpPr>
        <p:spPr>
          <a:xfrm>
            <a:off x="1545979" y="3871067"/>
            <a:ext cx="2101750" cy="792088"/>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500" b="1" dirty="0">
                <a:solidFill>
                  <a:srgbClr val="002060"/>
                </a:solidFill>
                <a:cs typeface="B Zar" pitchFamily="2" charset="-78"/>
              </a:rPr>
              <a:t>کمبود مجاز نیست:  عرضه به مرکز توزیع </a:t>
            </a:r>
            <a:r>
              <a:rPr lang="en-US" sz="1500" b="1" dirty="0">
                <a:solidFill>
                  <a:srgbClr val="002060"/>
                </a:solidFill>
                <a:cs typeface="B Zar" pitchFamily="2" charset="-78"/>
              </a:rPr>
              <a:t>j</a:t>
            </a:r>
            <a:r>
              <a:rPr lang="fa-IR" sz="1500" b="1" dirty="0">
                <a:solidFill>
                  <a:srgbClr val="002060"/>
                </a:solidFill>
                <a:cs typeface="B Zar" pitchFamily="2" charset="-78"/>
              </a:rPr>
              <a:t> بیشتر  یا مساوی تقاضای محصول به مرکز </a:t>
            </a:r>
            <a:r>
              <a:rPr lang="en-US" sz="1500" b="1" dirty="0">
                <a:solidFill>
                  <a:srgbClr val="002060"/>
                </a:solidFill>
                <a:cs typeface="B Zar" pitchFamily="2" charset="-78"/>
              </a:rPr>
              <a:t>j</a:t>
            </a:r>
            <a:r>
              <a:rPr lang="fa-IR" sz="1500" b="1" dirty="0">
                <a:solidFill>
                  <a:srgbClr val="002060"/>
                </a:solidFill>
                <a:cs typeface="B Zar" pitchFamily="2" charset="-78"/>
              </a:rPr>
              <a:t> باشد</a:t>
            </a:r>
            <a:endParaRPr lang="en-US" sz="1500" b="1" dirty="0">
              <a:solidFill>
                <a:srgbClr val="002060"/>
              </a:solidFill>
              <a:cs typeface="B Zar" pitchFamily="2" charset="-78"/>
            </a:endParaRPr>
          </a:p>
        </p:txBody>
      </p:sp>
      <p:cxnSp>
        <p:nvCxnSpPr>
          <p:cNvPr id="49" name="Straight Arrow Connector 48"/>
          <p:cNvCxnSpPr>
            <a:endCxn id="48" idx="3"/>
          </p:cNvCxnSpPr>
          <p:nvPr/>
        </p:nvCxnSpPr>
        <p:spPr>
          <a:xfrm flipH="1" flipV="1">
            <a:off x="3647729" y="4267111"/>
            <a:ext cx="237394" cy="81010"/>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69" name="Rectangle 68"/>
          <p:cNvSpPr/>
          <p:nvPr/>
        </p:nvSpPr>
        <p:spPr>
          <a:xfrm>
            <a:off x="1556048" y="5049180"/>
            <a:ext cx="2101750" cy="792088"/>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500" b="1" dirty="0">
                <a:solidFill>
                  <a:srgbClr val="002060"/>
                </a:solidFill>
                <a:cs typeface="B Zar" pitchFamily="2" charset="-78"/>
              </a:rPr>
              <a:t>تعداد  موجودی مرکز توزیع </a:t>
            </a:r>
            <a:r>
              <a:rPr lang="en-US" sz="1500" b="1" dirty="0">
                <a:solidFill>
                  <a:srgbClr val="002060"/>
                </a:solidFill>
                <a:cs typeface="B Zar" pitchFamily="2" charset="-78"/>
              </a:rPr>
              <a:t>j </a:t>
            </a:r>
            <a:r>
              <a:rPr lang="fa-IR" sz="1500" b="1" dirty="0">
                <a:solidFill>
                  <a:srgbClr val="002060"/>
                </a:solidFill>
                <a:cs typeface="B Zar" pitchFamily="2" charset="-78"/>
              </a:rPr>
              <a:t> بیشتر یا مساوی با تعداد حمل از </a:t>
            </a:r>
            <a:r>
              <a:rPr lang="en-US" sz="1500" b="1" dirty="0">
                <a:solidFill>
                  <a:srgbClr val="002060"/>
                </a:solidFill>
                <a:cs typeface="B Zar" pitchFamily="2" charset="-78"/>
              </a:rPr>
              <a:t>j</a:t>
            </a:r>
            <a:r>
              <a:rPr lang="fa-IR" sz="1500" b="1" dirty="0">
                <a:solidFill>
                  <a:srgbClr val="002060"/>
                </a:solidFill>
                <a:cs typeface="B Zar" pitchFamily="2" charset="-78"/>
              </a:rPr>
              <a:t> به </a:t>
            </a:r>
            <a:r>
              <a:rPr lang="en-US" sz="1500" b="1" dirty="0">
                <a:solidFill>
                  <a:srgbClr val="002060"/>
                </a:solidFill>
                <a:cs typeface="B Zar" pitchFamily="2" charset="-78"/>
              </a:rPr>
              <a:t>i</a:t>
            </a:r>
            <a:r>
              <a:rPr lang="fa-IR" sz="1500" b="1" dirty="0">
                <a:solidFill>
                  <a:srgbClr val="002060"/>
                </a:solidFill>
                <a:cs typeface="B Zar" pitchFamily="2" charset="-78"/>
              </a:rPr>
              <a:t> </a:t>
            </a:r>
            <a:endParaRPr lang="en-US" sz="1500" b="1" dirty="0">
              <a:solidFill>
                <a:srgbClr val="002060"/>
              </a:solidFill>
              <a:cs typeface="B Zar" pitchFamily="2" charset="-78"/>
            </a:endParaRPr>
          </a:p>
        </p:txBody>
      </p:sp>
      <p:cxnSp>
        <p:nvCxnSpPr>
          <p:cNvPr id="70" name="Straight Arrow Connector 69"/>
          <p:cNvCxnSpPr>
            <a:endCxn id="69" idx="3"/>
          </p:cNvCxnSpPr>
          <p:nvPr/>
        </p:nvCxnSpPr>
        <p:spPr>
          <a:xfrm flipH="1">
            <a:off x="3657798" y="5319210"/>
            <a:ext cx="185854" cy="126014"/>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73" name="Rectangle 72"/>
          <p:cNvSpPr/>
          <p:nvPr/>
        </p:nvSpPr>
        <p:spPr>
          <a:xfrm>
            <a:off x="3617559" y="6236300"/>
            <a:ext cx="1669700" cy="594066"/>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500" b="1" dirty="0">
                <a:solidFill>
                  <a:srgbClr val="002060"/>
                </a:solidFill>
                <a:cs typeface="B Zar" pitchFamily="2" charset="-78"/>
              </a:rPr>
              <a:t>مکان توزیع </a:t>
            </a:r>
            <a:r>
              <a:rPr lang="en-US" sz="1500" b="1" dirty="0">
                <a:solidFill>
                  <a:srgbClr val="002060"/>
                </a:solidFill>
                <a:cs typeface="B Zar" pitchFamily="2" charset="-78"/>
              </a:rPr>
              <a:t>j</a:t>
            </a:r>
            <a:r>
              <a:rPr lang="fa-IR" sz="1500" b="1" dirty="0">
                <a:solidFill>
                  <a:srgbClr val="002060"/>
                </a:solidFill>
                <a:cs typeface="B Zar" pitchFamily="2" charset="-78"/>
              </a:rPr>
              <a:t> راه اندازی شود یا خیر</a:t>
            </a:r>
            <a:endParaRPr lang="en-US" sz="1500" b="1" dirty="0">
              <a:solidFill>
                <a:srgbClr val="002060"/>
              </a:solidFill>
              <a:cs typeface="B Zar" pitchFamily="2" charset="-78"/>
            </a:endParaRPr>
          </a:p>
        </p:txBody>
      </p:sp>
      <p:cxnSp>
        <p:nvCxnSpPr>
          <p:cNvPr id="74" name="Straight Arrow Connector 73"/>
          <p:cNvCxnSpPr>
            <a:endCxn id="73" idx="0"/>
          </p:cNvCxnSpPr>
          <p:nvPr/>
        </p:nvCxnSpPr>
        <p:spPr>
          <a:xfrm>
            <a:off x="4452409" y="6044328"/>
            <a:ext cx="0" cy="191972"/>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27" name="Rounded Rectangle 26"/>
          <p:cNvSpPr/>
          <p:nvPr/>
        </p:nvSpPr>
        <p:spPr>
          <a:xfrm>
            <a:off x="3005405" y="455842"/>
            <a:ext cx="6365631" cy="967154"/>
          </a:xfrm>
          <a:prstGeom prst="roundRect">
            <a:avLst/>
          </a:prstGeom>
          <a:ln>
            <a:noFill/>
          </a:ln>
          <a:effectLst/>
          <a:scene3d>
            <a:camera prst="orthographicFront">
              <a:rot lat="0" lon="0" rev="0"/>
            </a:camera>
            <a:lightRig rig="chilly" dir="t">
              <a:rot lat="0" lon="0" rev="18480000"/>
            </a:lightRig>
          </a:scene3d>
          <a:sp3d prstMaterial="clear">
            <a:bevelT h="63500" prst="coolSlan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4400" b="1" dirty="0">
                <a:solidFill>
                  <a:srgbClr val="1F497D">
                    <a:lumMod val="75000"/>
                  </a:srgbClr>
                </a:solidFill>
                <a:ea typeface="+mj-ea"/>
              </a:rPr>
              <a:t>مدل های مسائل مکان یابی :</a:t>
            </a:r>
            <a:endParaRPr lang="fa-IR" dirty="0"/>
          </a:p>
        </p:txBody>
      </p:sp>
      <p:pic>
        <p:nvPicPr>
          <p:cNvPr id="30" name="Picture 29"/>
          <p:cNvPicPr>
            <a:picLocks noChangeAspect="1"/>
          </p:cNvPicPr>
          <p:nvPr/>
        </p:nvPicPr>
        <p:blipFill>
          <a:blip r:embed="rId4">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
        <p:nvSpPr>
          <p:cNvPr id="4" name="Slide Number Placeholder 3"/>
          <p:cNvSpPr>
            <a:spLocks noGrp="1"/>
          </p:cNvSpPr>
          <p:nvPr>
            <p:ph type="sldNum" sz="quarter" idx="12"/>
          </p:nvPr>
        </p:nvSpPr>
        <p:spPr/>
        <p:txBody>
          <a:bodyPr/>
          <a:lstStyle/>
          <a:p>
            <a:fld id="{022DAD9D-D59D-4411-8EA4-7EF2DC1AC386}" type="slidenum">
              <a:rPr lang="fa-IR" smtClean="0"/>
              <a:t>17</a:t>
            </a:fld>
            <a:endParaRPr lang="fa-IR"/>
          </a:p>
        </p:txBody>
      </p:sp>
      <p:sp>
        <p:nvSpPr>
          <p:cNvPr id="5" name="TextBox 4"/>
          <p:cNvSpPr txBox="1"/>
          <p:nvPr/>
        </p:nvSpPr>
        <p:spPr>
          <a:xfrm>
            <a:off x="9192344" y="3786188"/>
            <a:ext cx="2869163" cy="369332"/>
          </a:xfrm>
          <a:prstGeom prst="rect">
            <a:avLst/>
          </a:prstGeom>
          <a:noFill/>
        </p:spPr>
        <p:txBody>
          <a:bodyPr wrap="square" rtlCol="0">
            <a:spAutoFit/>
          </a:bodyPr>
          <a:lstStyle/>
          <a:p>
            <a:r>
              <a:rPr lang="fa-IR" dirty="0" smtClean="0"/>
              <a:t>انديسها جابجا مطالعه شوند</a:t>
            </a:r>
            <a:endParaRPr lang="en-US" dirty="0"/>
          </a:p>
        </p:txBody>
      </p:sp>
      <mc:AlternateContent xmlns:mc="http://schemas.openxmlformats.org/markup-compatibility/2006" xmlns:p14="http://schemas.microsoft.com/office/powerpoint/2010/main">
        <mc:Choice Requires="p14">
          <p:contentPart p14:bwMode="auto" r:id="rId6">
            <p14:nvContentPartPr>
              <p14:cNvPr id="19" name="Ink 18"/>
              <p14:cNvContentPartPr/>
              <p14:nvPr/>
            </p14:nvContentPartPr>
            <p14:xfrm>
              <a:off x="1357380" y="971527"/>
              <a:ext cx="300240" cy="57600"/>
            </p14:xfrm>
          </p:contentPart>
        </mc:Choice>
        <mc:Fallback xmlns="">
          <p:pic>
            <p:nvPicPr>
              <p:cNvPr id="19" name="Ink 18"/>
              <p:cNvPicPr/>
              <p:nvPr/>
            </p:nvPicPr>
            <p:blipFill>
              <a:blip r:embed="rId11"/>
              <a:stretch>
                <a:fillRect/>
              </a:stretch>
            </p:blipFill>
            <p:spPr>
              <a:xfrm>
                <a:off x="274860" y="146407"/>
                <a:ext cx="5964840" cy="9496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64" name="Ink 63"/>
              <p14:cNvContentPartPr/>
              <p14:nvPr/>
            </p14:nvContentPartPr>
            <p14:xfrm>
              <a:off x="619020" y="3413047"/>
              <a:ext cx="467280" cy="3002400"/>
            </p14:xfrm>
          </p:contentPart>
        </mc:Choice>
        <mc:Fallback xmlns="">
          <p:pic>
            <p:nvPicPr>
              <p:cNvPr id="64" name="Ink 63"/>
              <p:cNvPicPr/>
              <p:nvPr/>
            </p:nvPicPr>
            <p:blipFill>
              <a:blip r:embed="rId17"/>
              <a:stretch>
                <a:fillRect/>
              </a:stretch>
            </p:blipFill>
            <p:spPr>
              <a:xfrm>
                <a:off x="594900" y="3388927"/>
                <a:ext cx="515520" cy="30506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66" name="Ink 65"/>
              <p14:cNvContentPartPr/>
              <p14:nvPr/>
            </p14:nvContentPartPr>
            <p14:xfrm>
              <a:off x="157140" y="4272007"/>
              <a:ext cx="600480" cy="857520"/>
            </p14:xfrm>
          </p:contentPart>
        </mc:Choice>
        <mc:Fallback xmlns="">
          <p:pic>
            <p:nvPicPr>
              <p:cNvPr id="66" name="Ink 65"/>
              <p:cNvPicPr/>
              <p:nvPr/>
            </p:nvPicPr>
            <p:blipFill>
              <a:blip r:embed="rId19"/>
              <a:stretch>
                <a:fillRect/>
              </a:stretch>
            </p:blipFill>
            <p:spPr>
              <a:xfrm>
                <a:off x="133020" y="4247887"/>
                <a:ext cx="648720" cy="9057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84" name="Ink 83"/>
              <p14:cNvContentPartPr/>
              <p14:nvPr/>
            </p14:nvContentPartPr>
            <p14:xfrm>
              <a:off x="4643460" y="5272087"/>
              <a:ext cx="360" cy="360"/>
            </p14:xfrm>
          </p:contentPart>
        </mc:Choice>
        <mc:Fallback xmlns="">
          <p:pic>
            <p:nvPicPr>
              <p:cNvPr id="84" name="Ink 83"/>
              <p:cNvPicPr/>
              <p:nvPr/>
            </p:nvPicPr>
            <p:blipFill>
              <a:blip r:embed="rId27"/>
              <a:stretch>
                <a:fillRect/>
              </a:stretch>
            </p:blipFill>
            <p:spPr>
              <a:xfrm>
                <a:off x="4019220" y="3360127"/>
                <a:ext cx="3437280" cy="2393640"/>
              </a:xfrm>
              <a:prstGeom prst="rect">
                <a:avLst/>
              </a:prstGeom>
            </p:spPr>
          </p:pic>
        </mc:Fallback>
      </mc:AlternateContent>
    </p:spTree>
    <p:extLst>
      <p:ext uri="{BB962C8B-B14F-4D97-AF65-F5344CB8AC3E}">
        <p14:creationId xmlns:p14="http://schemas.microsoft.com/office/powerpoint/2010/main" val="23726364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down)">
                                      <p:cBhvr>
                                        <p:cTn id="34" dur="500"/>
                                        <p:tgtEl>
                                          <p:spTgt spid="21"/>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down)">
                                      <p:cBhvr>
                                        <p:cTn id="43" dur="500"/>
                                        <p:tgtEl>
                                          <p:spTgt spid="24"/>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down)">
                                      <p:cBhvr>
                                        <p:cTn id="52" dur="500"/>
                                        <p:tgtEl>
                                          <p:spTgt spid="29"/>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wipe(down)">
                                      <p:cBhvr>
                                        <p:cTn id="61" dur="500"/>
                                        <p:tgtEl>
                                          <p:spTgt spid="35"/>
                                        </p:tgtEl>
                                      </p:cBhvr>
                                    </p:animEffect>
                                  </p:childTnLst>
                                </p:cTn>
                              </p:par>
                            </p:childTnLst>
                          </p:cTn>
                        </p:par>
                        <p:par>
                          <p:cTn id="62" fill="hold">
                            <p:stCondLst>
                              <p:cond delay="500"/>
                            </p:stCondLst>
                            <p:childTnLst>
                              <p:par>
                                <p:cTn id="63" presetID="10"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500"/>
                                        <p:tgtEl>
                                          <p:spTgt spid="34"/>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wipe(down)">
                                      <p:cBhvr>
                                        <p:cTn id="70" dur="500"/>
                                        <p:tgtEl>
                                          <p:spTgt spid="40"/>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500"/>
                                        <p:tgtEl>
                                          <p:spTgt spid="39"/>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nodeType="click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down)">
                                      <p:cBhvr>
                                        <p:cTn id="79" dur="500"/>
                                        <p:tgtEl>
                                          <p:spTgt spid="49"/>
                                        </p:tgtEl>
                                      </p:cBhvr>
                                    </p:animEffect>
                                  </p:childTnLst>
                                </p:cTn>
                              </p:par>
                            </p:childTnLst>
                          </p:cTn>
                        </p:par>
                        <p:par>
                          <p:cTn id="80" fill="hold">
                            <p:stCondLst>
                              <p:cond delay="500"/>
                            </p:stCondLst>
                            <p:childTnLst>
                              <p:par>
                                <p:cTn id="81" presetID="10" presetClass="entr" presetSubtype="0" fill="hold" grpId="0" nodeType="after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fade">
                                      <p:cBhvr>
                                        <p:cTn id="83" dur="500"/>
                                        <p:tgtEl>
                                          <p:spTgt spid="48"/>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nodeType="clickEffect">
                                  <p:stCondLst>
                                    <p:cond delay="0"/>
                                  </p:stCondLst>
                                  <p:childTnLst>
                                    <p:set>
                                      <p:cBhvr>
                                        <p:cTn id="87" dur="1" fill="hold">
                                          <p:stCondLst>
                                            <p:cond delay="0"/>
                                          </p:stCondLst>
                                        </p:cTn>
                                        <p:tgtEl>
                                          <p:spTgt spid="70"/>
                                        </p:tgtEl>
                                        <p:attrNameLst>
                                          <p:attrName>style.visibility</p:attrName>
                                        </p:attrNameLst>
                                      </p:cBhvr>
                                      <p:to>
                                        <p:strVal val="visible"/>
                                      </p:to>
                                    </p:set>
                                    <p:animEffect transition="in" filter="wipe(down)">
                                      <p:cBhvr>
                                        <p:cTn id="88" dur="500"/>
                                        <p:tgtEl>
                                          <p:spTgt spid="70"/>
                                        </p:tgtEl>
                                      </p:cBhvr>
                                    </p:animEffect>
                                  </p:childTnLst>
                                </p:cTn>
                              </p:par>
                            </p:childTnLst>
                          </p:cTn>
                        </p:par>
                        <p:par>
                          <p:cTn id="89" fill="hold">
                            <p:stCondLst>
                              <p:cond delay="500"/>
                            </p:stCondLst>
                            <p:childTnLst>
                              <p:par>
                                <p:cTn id="90" presetID="10" presetClass="entr" presetSubtype="0"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fade">
                                      <p:cBhvr>
                                        <p:cTn id="92" dur="500"/>
                                        <p:tgtEl>
                                          <p:spTgt spid="69"/>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wipe(down)">
                                      <p:cBhvr>
                                        <p:cTn id="97" dur="500"/>
                                        <p:tgtEl>
                                          <p:spTgt spid="74"/>
                                        </p:tgtEl>
                                      </p:cBhvr>
                                    </p:animEffect>
                                  </p:childTnLst>
                                </p:cTn>
                              </p:par>
                            </p:childTnLst>
                          </p:cTn>
                        </p:par>
                        <p:par>
                          <p:cTn id="98" fill="hold">
                            <p:stCondLst>
                              <p:cond delay="500"/>
                            </p:stCondLst>
                            <p:childTnLst>
                              <p:par>
                                <p:cTn id="99" presetID="10" presetClass="entr" presetSubtype="0" fill="hold" grpId="0" nodeType="afterEffect">
                                  <p:stCondLst>
                                    <p:cond delay="0"/>
                                  </p:stCondLst>
                                  <p:childTnLst>
                                    <p:set>
                                      <p:cBhvr>
                                        <p:cTn id="100" dur="1" fill="hold">
                                          <p:stCondLst>
                                            <p:cond delay="0"/>
                                          </p:stCondLst>
                                        </p:cTn>
                                        <p:tgtEl>
                                          <p:spTgt spid="73"/>
                                        </p:tgtEl>
                                        <p:attrNameLst>
                                          <p:attrName>style.visibility</p:attrName>
                                        </p:attrNameLst>
                                      </p:cBhvr>
                                      <p:to>
                                        <p:strVal val="visible"/>
                                      </p:to>
                                    </p:set>
                                    <p:animEffect transition="in" filter="fade">
                                      <p:cBhvr>
                                        <p:cTn id="101"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20" grpId="0"/>
      <p:bldP spid="23" grpId="0"/>
      <p:bldP spid="28" grpId="0"/>
      <p:bldP spid="34" grpId="0"/>
      <p:bldP spid="39" grpId="0"/>
      <p:bldP spid="48" grpId="0"/>
      <p:bldP spid="69" grpId="0"/>
      <p:bldP spid="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443624" y="696875"/>
            <a:ext cx="9747115" cy="1225686"/>
          </a:xfrm>
        </p:spPr>
        <p:txBody>
          <a:bodyPr/>
          <a:lstStyle/>
          <a:p>
            <a:pPr algn="ctr"/>
            <a:r>
              <a:rPr lang="fa-IR" sz="4400" b="1" dirty="0">
                <a:cs typeface="+mn-cs"/>
              </a:rPr>
              <a:t>مکان یابی مراکز توزیع زنجیره تامین سبز :</a:t>
            </a:r>
          </a:p>
        </p:txBody>
      </p:sp>
      <p:sp>
        <p:nvSpPr>
          <p:cNvPr id="6" name="Content Placeholder 2"/>
          <p:cNvSpPr>
            <a:spLocks noGrp="1"/>
          </p:cNvSpPr>
          <p:nvPr>
            <p:ph idx="1"/>
          </p:nvPr>
        </p:nvSpPr>
        <p:spPr>
          <a:xfrm>
            <a:off x="331702" y="2328769"/>
            <a:ext cx="11446628" cy="4397346"/>
          </a:xfrm>
        </p:spPr>
        <p:txBody>
          <a:bodyPr>
            <a:noAutofit/>
          </a:bodyPr>
          <a:lstStyle/>
          <a:p>
            <a:pPr algn="just">
              <a:buFont typeface="Wingdings" panose="05000000000000000000" pitchFamily="2" charset="2"/>
              <a:buChar char="q"/>
            </a:pPr>
            <a:r>
              <a:rPr lang="fa-IR" sz="2480" dirty="0">
                <a:solidFill>
                  <a:schemeClr val="tx2">
                    <a:lumMod val="75000"/>
                  </a:schemeClr>
                </a:solidFill>
              </a:rPr>
              <a:t>مفهوم زنجیره تامین سبز از سال 1996 مطرح شد و هدف آن فقط در نظر گرفتن اثرات محیطی و بکارگیری مواد در زنجیره تامین ساخت نیست بلکه بهبود کسب و کار و دستیابی به سود بالاتر نیز می باشد.</a:t>
            </a:r>
          </a:p>
          <a:p>
            <a:pPr algn="just">
              <a:buFont typeface="Wingdings" panose="05000000000000000000" pitchFamily="2" charset="2"/>
              <a:buChar char="q"/>
            </a:pPr>
            <a:r>
              <a:rPr lang="fa-IR" sz="2480" dirty="0">
                <a:solidFill>
                  <a:schemeClr val="tx2">
                    <a:lumMod val="75000"/>
                  </a:schemeClr>
                </a:solidFill>
              </a:rPr>
              <a:t>زنجیره تامین سبز شامل </a:t>
            </a:r>
            <a:r>
              <a:rPr lang="fa-IR" sz="2480" b="1" dirty="0">
                <a:solidFill>
                  <a:schemeClr val="tx2">
                    <a:lumMod val="75000"/>
                  </a:schemeClr>
                </a:solidFill>
              </a:rPr>
              <a:t>تفکر دوباره </a:t>
            </a:r>
            <a:r>
              <a:rPr lang="fa-IR" sz="2480" dirty="0">
                <a:solidFill>
                  <a:schemeClr val="tx2">
                    <a:lumMod val="75000"/>
                  </a:schemeClr>
                </a:solidFill>
              </a:rPr>
              <a:t>در مورد اقدمات مدیریت زنجیره تامین می باشد و اینکه چگونه میتوان  این اقدامات را با استراتژی های محیطی شرکت ادغام کرد از جمله انتشار کربن و مصرف انرژی و غیره.</a:t>
            </a:r>
          </a:p>
          <a:p>
            <a:pPr algn="just">
              <a:buFont typeface="Wingdings" panose="05000000000000000000" pitchFamily="2" charset="2"/>
              <a:buChar char="q"/>
            </a:pPr>
            <a:r>
              <a:rPr lang="fa-IR" sz="2480" dirty="0">
                <a:solidFill>
                  <a:schemeClr val="tx2">
                    <a:lumMod val="75000"/>
                  </a:schemeClr>
                </a:solidFill>
              </a:rPr>
              <a:t>مراکز توزیع یکی از بخش های اصلی برای زنجیره تامین می باشند.</a:t>
            </a:r>
          </a:p>
          <a:p>
            <a:pPr algn="just">
              <a:buFont typeface="Wingdings" panose="05000000000000000000" pitchFamily="2" charset="2"/>
              <a:buChar char="q"/>
            </a:pPr>
            <a:r>
              <a:rPr lang="fa-IR" sz="2480" dirty="0">
                <a:solidFill>
                  <a:schemeClr val="tx2">
                    <a:lumMod val="75000"/>
                  </a:schemeClr>
                </a:solidFill>
              </a:rPr>
              <a:t>مکان یابی یک مرکز توزیع مناسب به ما در کاهش هزینه حمل و نقل، هزینه عملیات زنجیره تامین و بهبود کارایی عملیات و عملکرد لجستیک کمک می کند.</a:t>
            </a:r>
          </a:p>
          <a:p>
            <a:pPr algn="just">
              <a:buFont typeface="Wingdings" panose="05000000000000000000" pitchFamily="2" charset="2"/>
              <a:buChar char="q"/>
            </a:pPr>
            <a:r>
              <a:rPr lang="fa-IR" sz="2480" dirty="0">
                <a:solidFill>
                  <a:schemeClr val="tx2">
                    <a:lumMod val="75000"/>
                  </a:schemeClr>
                </a:solidFill>
              </a:rPr>
              <a:t>از طرفی با افزایش نگرانی ها در مورد گرم شدن و چالش های محیطی، تصمیمات در مورد کاهش دادن انتشار کربن برای تمامی کشورها بسیار جدی شده است. </a:t>
            </a:r>
          </a:p>
        </p:txBody>
      </p:sp>
      <p:sp>
        <p:nvSpPr>
          <p:cNvPr id="4" name="Slide Number Placeholder 3"/>
          <p:cNvSpPr>
            <a:spLocks noGrp="1"/>
          </p:cNvSpPr>
          <p:nvPr>
            <p:ph type="sldNum" sz="quarter" idx="12"/>
          </p:nvPr>
        </p:nvSpPr>
        <p:spPr/>
        <p:txBody>
          <a:bodyPr/>
          <a:lstStyle/>
          <a:p>
            <a:fld id="{022DAD9D-D59D-4411-8EA4-7EF2DC1AC386}" type="slidenum">
              <a:rPr lang="fa-IR" smtClean="0"/>
              <a:t>18</a:t>
            </a:fld>
            <a:endParaRPr lang="fa-IR"/>
          </a:p>
        </p:txBody>
      </p:sp>
      <p:pic>
        <p:nvPicPr>
          <p:cNvPr id="7" name="Picture 6"/>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Tree>
    <p:extLst>
      <p:ext uri="{BB962C8B-B14F-4D97-AF65-F5344CB8AC3E}">
        <p14:creationId xmlns:p14="http://schemas.microsoft.com/office/powerpoint/2010/main" val="450820080"/>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443624" y="696875"/>
            <a:ext cx="9747115" cy="1225686"/>
          </a:xfrm>
        </p:spPr>
        <p:txBody>
          <a:bodyPr/>
          <a:lstStyle/>
          <a:p>
            <a:pPr algn="ctr"/>
            <a:r>
              <a:rPr lang="fa-IR" sz="4400" b="1" dirty="0">
                <a:cs typeface="+mn-cs"/>
              </a:rPr>
              <a:t>مکان یابی مراکز توزیع زنجیره تامین سبز :</a:t>
            </a:r>
          </a:p>
        </p:txBody>
      </p:sp>
      <p:sp>
        <p:nvSpPr>
          <p:cNvPr id="3" name="Content Placeholder 2"/>
          <p:cNvSpPr>
            <a:spLocks noGrp="1"/>
          </p:cNvSpPr>
          <p:nvPr>
            <p:ph idx="1"/>
          </p:nvPr>
        </p:nvSpPr>
        <p:spPr>
          <a:xfrm>
            <a:off x="350874" y="2385970"/>
            <a:ext cx="11433878" cy="4312541"/>
          </a:xfrm>
        </p:spPr>
        <p:txBody>
          <a:bodyPr>
            <a:normAutofit/>
          </a:bodyPr>
          <a:lstStyle/>
          <a:p>
            <a:pPr marL="0" indent="0" algn="just">
              <a:buNone/>
            </a:pPr>
            <a:r>
              <a:rPr lang="fa-IR" sz="2800" dirty="0">
                <a:solidFill>
                  <a:schemeClr val="tx2">
                    <a:lumMod val="75000"/>
                  </a:schemeClr>
                </a:solidFill>
              </a:rPr>
              <a:t>مدل صفحه بعد برای </a:t>
            </a:r>
            <a:r>
              <a:rPr lang="fa-IR" sz="2800" b="1" dirty="0">
                <a:solidFill>
                  <a:schemeClr val="tx2">
                    <a:lumMod val="75000"/>
                  </a:schemeClr>
                </a:solidFill>
              </a:rPr>
              <a:t>مساله مکان یابی مراکز توزیع </a:t>
            </a:r>
            <a:r>
              <a:rPr lang="fa-IR" sz="2800" dirty="0">
                <a:solidFill>
                  <a:schemeClr val="tx2">
                    <a:lumMod val="75000"/>
                  </a:schemeClr>
                </a:solidFill>
              </a:rPr>
              <a:t>است که سود را ماکزیمم می کند و هزینه های عملیاتی با در نظر گرفتن محدودیت های موجودی و تقاضای مشتریان حداقل می کند. در حالیکه در سایر مدل های مکان یابی </a:t>
            </a:r>
            <a:r>
              <a:rPr lang="fa-IR" sz="2800" b="1" dirty="0">
                <a:solidFill>
                  <a:schemeClr val="tx2">
                    <a:lumMod val="75000"/>
                  </a:schemeClr>
                </a:solidFill>
              </a:rPr>
              <a:t>انتشار کربن</a:t>
            </a:r>
            <a:r>
              <a:rPr lang="fa-IR" sz="2800" dirty="0">
                <a:solidFill>
                  <a:schemeClr val="tx2">
                    <a:lumMod val="75000"/>
                  </a:schemeClr>
                </a:solidFill>
              </a:rPr>
              <a:t> که یکی از فاکتورهای مهم زنجیره تامین سبز است نادیده گرفته شده است. دی اکسید کربن در طی تولید و فرایند حمل و نقل ایجاد می شود و انرژی در طی این فرایندها مصرف می شود. </a:t>
            </a:r>
          </a:p>
          <a:p>
            <a:pPr marL="0" indent="0" algn="just">
              <a:buNone/>
            </a:pPr>
            <a:endParaRPr lang="fa-IR" sz="2800" dirty="0">
              <a:solidFill>
                <a:schemeClr val="tx2">
                  <a:lumMod val="75000"/>
                </a:schemeClr>
              </a:solidFill>
            </a:endParaRPr>
          </a:p>
        </p:txBody>
      </p:sp>
      <p:sp>
        <p:nvSpPr>
          <p:cNvPr id="4" name="Slide Number Placeholder 3"/>
          <p:cNvSpPr>
            <a:spLocks noGrp="1"/>
          </p:cNvSpPr>
          <p:nvPr>
            <p:ph type="sldNum" sz="quarter" idx="12"/>
          </p:nvPr>
        </p:nvSpPr>
        <p:spPr/>
        <p:txBody>
          <a:bodyPr/>
          <a:lstStyle/>
          <a:p>
            <a:fld id="{022DAD9D-D59D-4411-8EA4-7EF2DC1AC386}" type="slidenum">
              <a:rPr lang="fa-IR" smtClean="0"/>
              <a:t>19</a:t>
            </a:fld>
            <a:endParaRPr lang="fa-IR"/>
          </a:p>
        </p:txBody>
      </p:sp>
      <p:pic>
        <p:nvPicPr>
          <p:cNvPr id="5" name="Picture 4"/>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Tree>
    <p:extLst>
      <p:ext uri="{BB962C8B-B14F-4D97-AF65-F5344CB8AC3E}">
        <p14:creationId xmlns:p14="http://schemas.microsoft.com/office/powerpoint/2010/main" val="3372379971"/>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22DAD9D-D59D-4411-8EA4-7EF2DC1AC386}" type="slidenum">
              <a:rPr lang="fa-IR" smtClean="0"/>
              <a:t>2</a:t>
            </a:fld>
            <a:endParaRPr lang="fa-IR"/>
          </a:p>
        </p:txBody>
      </p:sp>
      <p:sp>
        <p:nvSpPr>
          <p:cNvPr id="3" name="Rounded Rectangle 2"/>
          <p:cNvSpPr/>
          <p:nvPr/>
        </p:nvSpPr>
        <p:spPr>
          <a:xfrm>
            <a:off x="2173044" y="2259104"/>
            <a:ext cx="7885355" cy="2549564"/>
          </a:xfrm>
          <a:prstGeom prst="roundRect">
            <a:avLst/>
          </a:prstGeom>
          <a:ln>
            <a:noFill/>
          </a:ln>
          <a:effectLst>
            <a:outerShdw blurRad="152400" dist="317500" dir="5400000" sx="90000" sy="-19000" rotWithShape="0">
              <a:prstClr val="black">
                <a:alpha val="15000"/>
              </a:prstClr>
            </a:outerShdw>
          </a:effectLst>
          <a:scene3d>
            <a:camera prst="perspectiveFront"/>
            <a:lightRig rig="chilly" dir="tl">
              <a:rot lat="0" lon="0" rev="18480000"/>
            </a:lightRig>
          </a:scene3d>
          <a:sp3d prstMaterial="clear">
            <a:bevelT h="63500" prst="angle"/>
          </a:sp3d>
        </p:spPr>
        <p:style>
          <a:lnRef idx="0">
            <a:schemeClr val="accent1"/>
          </a:lnRef>
          <a:fillRef idx="3">
            <a:schemeClr val="accent1"/>
          </a:fillRef>
          <a:effectRef idx="3">
            <a:schemeClr val="accent1"/>
          </a:effectRef>
          <a:fontRef idx="minor">
            <a:schemeClr val="lt1"/>
          </a:fontRef>
        </p:style>
        <p:txBody>
          <a:bodyPr rtlCol="1" anchor="ctr"/>
          <a:lstStyle/>
          <a:p>
            <a:pPr algn="ctr"/>
            <a:r>
              <a:rPr lang="fa-IR" sz="4800" b="1" dirty="0"/>
              <a:t>مسائل مکان یابی در زنجیره تامین</a:t>
            </a:r>
          </a:p>
        </p:txBody>
      </p:sp>
      <p:pic>
        <p:nvPicPr>
          <p:cNvPr id="5" name="Picture 4"/>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Tree>
    <p:extLst>
      <p:ext uri="{BB962C8B-B14F-4D97-AF65-F5344CB8AC3E}">
        <p14:creationId xmlns:p14="http://schemas.microsoft.com/office/powerpoint/2010/main" val="3543120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2000"/>
                                        <p:tgtEl>
                                          <p:spTgt spid="5"/>
                                        </p:tgtEl>
                                      </p:cBhvr>
                                    </p:animEffect>
                                    <p:anim calcmode="lin" valueType="num">
                                      <p:cBhvr>
                                        <p:cTn id="26" dur="2000" fill="hold"/>
                                        <p:tgtEl>
                                          <p:spTgt spid="5"/>
                                        </p:tgtEl>
                                        <p:attrNameLst>
                                          <p:attrName>ppt_w</p:attrName>
                                        </p:attrNameLst>
                                      </p:cBhvr>
                                      <p:tavLst>
                                        <p:tav tm="0" fmla="#ppt_w*sin(2.5*pi*$)">
                                          <p:val>
                                            <p:fltVal val="0"/>
                                          </p:val>
                                        </p:tav>
                                        <p:tav tm="100000">
                                          <p:val>
                                            <p:fltVal val="1"/>
                                          </p:val>
                                        </p:tav>
                                      </p:tavLst>
                                    </p:anim>
                                    <p:anim calcmode="lin" valueType="num">
                                      <p:cBhvr>
                                        <p:cTn id="27"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0352540" y="275851"/>
            <a:ext cx="838199" cy="767687"/>
          </a:xfrm>
        </p:spPr>
        <p:txBody>
          <a:bodyPr/>
          <a:lstStyle/>
          <a:p>
            <a:fld id="{022DAD9D-D59D-4411-8EA4-7EF2DC1AC386}" type="slidenum">
              <a:rPr lang="fa-IR" smtClean="0"/>
              <a:t>20</a:t>
            </a:fld>
            <a:endParaRPr lang="fa-IR"/>
          </a:p>
        </p:txBody>
      </p:sp>
      <p:pic>
        <p:nvPicPr>
          <p:cNvPr id="5" name="Picture 4"/>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02093" y="347660"/>
            <a:ext cx="1591991" cy="1685580"/>
          </a:xfrm>
          <a:prstGeom prst="rect">
            <a:avLst/>
          </a:prstGeom>
        </p:spPr>
      </p:pic>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7084"/>
          <a:stretch/>
        </p:blipFill>
        <p:spPr bwMode="auto">
          <a:xfrm>
            <a:off x="2023901" y="2869303"/>
            <a:ext cx="7992888"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Left Brace 8"/>
          <p:cNvSpPr/>
          <p:nvPr/>
        </p:nvSpPr>
        <p:spPr>
          <a:xfrm rot="5400000">
            <a:off x="6011217" y="-776229"/>
            <a:ext cx="594320" cy="6984776"/>
          </a:xfrm>
          <a:prstGeom prst="leftBrace">
            <a:avLst/>
          </a:prstGeom>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a:p>
        </p:txBody>
      </p:sp>
      <p:sp>
        <p:nvSpPr>
          <p:cNvPr id="10" name="Left Brace 9"/>
          <p:cNvSpPr/>
          <p:nvPr/>
        </p:nvSpPr>
        <p:spPr>
          <a:xfrm rot="16200000">
            <a:off x="4891131" y="2892831"/>
            <a:ext cx="717649" cy="4752528"/>
          </a:xfrm>
          <a:prstGeom prst="leftBrace">
            <a:avLst/>
          </a:prstGeom>
        </p:spPr>
        <p:style>
          <a:lnRef idx="3">
            <a:schemeClr val="accent4"/>
          </a:lnRef>
          <a:fillRef idx="0">
            <a:schemeClr val="accent4"/>
          </a:fillRef>
          <a:effectRef idx="2">
            <a:schemeClr val="accent4"/>
          </a:effectRef>
          <a:fontRef idx="minor">
            <a:schemeClr val="tx1"/>
          </a:fontRef>
        </p:style>
        <p:txBody>
          <a:bodyPr rtlCol="0" anchor="ctr"/>
          <a:lstStyle/>
          <a:p>
            <a:pPr algn="ctr"/>
            <a:endParaRPr lang="en-US"/>
          </a:p>
        </p:txBody>
      </p:sp>
      <p:sp>
        <p:nvSpPr>
          <p:cNvPr id="11" name="TextBox 10"/>
          <p:cNvSpPr txBox="1"/>
          <p:nvPr/>
        </p:nvSpPr>
        <p:spPr>
          <a:xfrm>
            <a:off x="3608077" y="2067923"/>
            <a:ext cx="5443996" cy="369332"/>
          </a:xfrm>
          <a:prstGeom prst="rect">
            <a:avLst/>
          </a:prstGeom>
          <a:noFill/>
        </p:spPr>
        <p:txBody>
          <a:bodyPr wrap="square" rtlCol="0">
            <a:spAutoFit/>
          </a:bodyPr>
          <a:lstStyle/>
          <a:p>
            <a:pPr algn="ctr"/>
            <a:r>
              <a:rPr lang="fa-IR" b="1" dirty="0">
                <a:cs typeface="B Zar" pitchFamily="2" charset="-78"/>
              </a:rPr>
              <a:t>ماکزیمم کردن سود زنجیره تامین</a:t>
            </a:r>
            <a:endParaRPr lang="en-US" b="1" dirty="0">
              <a:cs typeface="B Zar" pitchFamily="2" charset="-78"/>
            </a:endParaRPr>
          </a:p>
        </p:txBody>
      </p:sp>
      <p:sp>
        <p:nvSpPr>
          <p:cNvPr id="12" name="TextBox 11"/>
          <p:cNvSpPr txBox="1"/>
          <p:nvPr/>
        </p:nvSpPr>
        <p:spPr>
          <a:xfrm>
            <a:off x="2527957" y="5558347"/>
            <a:ext cx="5443996" cy="369332"/>
          </a:xfrm>
          <a:prstGeom prst="rect">
            <a:avLst/>
          </a:prstGeom>
          <a:noFill/>
        </p:spPr>
        <p:txBody>
          <a:bodyPr wrap="square" rtlCol="0">
            <a:spAutoFit/>
          </a:bodyPr>
          <a:lstStyle/>
          <a:p>
            <a:pPr algn="ctr"/>
            <a:r>
              <a:rPr lang="fa-IR" b="1" dirty="0">
                <a:cs typeface="B Zar" pitchFamily="2" charset="-78"/>
              </a:rPr>
              <a:t>مینیمم کردن انتشار کربن زنجیره تامین</a:t>
            </a:r>
            <a:endParaRPr lang="en-US" b="1" dirty="0">
              <a:cs typeface="B Zar" pitchFamily="2" charset="-78"/>
            </a:endParaRPr>
          </a:p>
        </p:txBody>
      </p:sp>
      <p:sp>
        <p:nvSpPr>
          <p:cNvPr id="13" name="Rectangle 12"/>
          <p:cNvSpPr/>
          <p:nvPr/>
        </p:nvSpPr>
        <p:spPr>
          <a:xfrm>
            <a:off x="3104021" y="2049667"/>
            <a:ext cx="1008112" cy="648072"/>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قیمت هر محصول</a:t>
            </a:r>
          </a:p>
        </p:txBody>
      </p:sp>
      <p:cxnSp>
        <p:nvCxnSpPr>
          <p:cNvPr id="14" name="Straight Arrow Connector 13"/>
          <p:cNvCxnSpPr/>
          <p:nvPr/>
        </p:nvCxnSpPr>
        <p:spPr>
          <a:xfrm flipH="1" flipV="1">
            <a:off x="3675185" y="2590563"/>
            <a:ext cx="519712" cy="736390"/>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17" name="Rectangle 16"/>
          <p:cNvSpPr/>
          <p:nvPr/>
        </p:nvSpPr>
        <p:spPr>
          <a:xfrm>
            <a:off x="3982423" y="2049667"/>
            <a:ext cx="1008112" cy="648072"/>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solidFill>
                  <a:schemeClr val="tx2">
                    <a:lumMod val="60000"/>
                    <a:lumOff val="40000"/>
                  </a:schemeClr>
                </a:solidFill>
                <a:cs typeface="B Zar" pitchFamily="2" charset="-78"/>
              </a:rPr>
              <a:t>تعداد حمل از </a:t>
            </a:r>
            <a:r>
              <a:rPr lang="en-US" sz="1600" b="1" dirty="0">
                <a:solidFill>
                  <a:schemeClr val="tx2">
                    <a:lumMod val="60000"/>
                    <a:lumOff val="40000"/>
                  </a:schemeClr>
                </a:solidFill>
                <a:cs typeface="B Zar" pitchFamily="2" charset="-78"/>
              </a:rPr>
              <a:t>j</a:t>
            </a:r>
            <a:r>
              <a:rPr lang="fa-IR" sz="1600" b="1" dirty="0">
                <a:solidFill>
                  <a:schemeClr val="tx2">
                    <a:lumMod val="60000"/>
                    <a:lumOff val="40000"/>
                  </a:schemeClr>
                </a:solidFill>
                <a:cs typeface="B Zar" pitchFamily="2" charset="-78"/>
              </a:rPr>
              <a:t> به </a:t>
            </a:r>
            <a:r>
              <a:rPr lang="en-US" sz="1600" b="1" dirty="0">
                <a:solidFill>
                  <a:schemeClr val="tx2">
                    <a:lumMod val="60000"/>
                    <a:lumOff val="40000"/>
                  </a:schemeClr>
                </a:solidFill>
                <a:cs typeface="B Zar" pitchFamily="2" charset="-78"/>
              </a:rPr>
              <a:t>i</a:t>
            </a:r>
            <a:endParaRPr lang="fa-IR" sz="1600" b="1" dirty="0">
              <a:solidFill>
                <a:schemeClr val="tx2">
                  <a:lumMod val="60000"/>
                  <a:lumOff val="40000"/>
                </a:schemeClr>
              </a:solidFill>
              <a:cs typeface="B Zar" pitchFamily="2" charset="-78"/>
            </a:endParaRPr>
          </a:p>
        </p:txBody>
      </p:sp>
      <p:cxnSp>
        <p:nvCxnSpPr>
          <p:cNvPr id="18" name="Straight Arrow Connector 17"/>
          <p:cNvCxnSpPr/>
          <p:nvPr/>
        </p:nvCxnSpPr>
        <p:spPr>
          <a:xfrm flipH="1" flipV="1">
            <a:off x="4486479" y="2590563"/>
            <a:ext cx="196818" cy="792088"/>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22" name="Rectangle 21"/>
          <p:cNvSpPr/>
          <p:nvPr/>
        </p:nvSpPr>
        <p:spPr>
          <a:xfrm>
            <a:off x="4486479" y="271860"/>
            <a:ext cx="2905117" cy="648072"/>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solidFill>
                  <a:schemeClr val="tx2">
                    <a:lumMod val="60000"/>
                    <a:lumOff val="40000"/>
                  </a:schemeClr>
                </a:solidFill>
                <a:cs typeface="B Zar" pitchFamily="2" charset="-78"/>
              </a:rPr>
              <a:t>زمان هر دورحمل و نقل در حالت </a:t>
            </a:r>
            <a:r>
              <a:rPr lang="en-US" sz="1600" b="1" dirty="0">
                <a:solidFill>
                  <a:schemeClr val="tx2">
                    <a:lumMod val="60000"/>
                    <a:lumOff val="40000"/>
                  </a:schemeClr>
                </a:solidFill>
                <a:cs typeface="B Zar" pitchFamily="2" charset="-78"/>
              </a:rPr>
              <a:t>m</a:t>
            </a:r>
            <a:r>
              <a:rPr lang="fa-IR" sz="1600" b="1" dirty="0">
                <a:solidFill>
                  <a:schemeClr val="tx2">
                    <a:lumMod val="60000"/>
                    <a:lumOff val="40000"/>
                  </a:schemeClr>
                </a:solidFill>
                <a:cs typeface="B Zar" pitchFamily="2" charset="-78"/>
              </a:rPr>
              <a:t> از مرکز توزیع </a:t>
            </a:r>
            <a:r>
              <a:rPr lang="en-US" sz="1600" b="1" dirty="0">
                <a:solidFill>
                  <a:schemeClr val="tx2">
                    <a:lumMod val="60000"/>
                    <a:lumOff val="40000"/>
                  </a:schemeClr>
                </a:solidFill>
                <a:cs typeface="B Zar" pitchFamily="2" charset="-78"/>
              </a:rPr>
              <a:t>j</a:t>
            </a:r>
            <a:r>
              <a:rPr lang="fa-IR" sz="1600" b="1" dirty="0">
                <a:solidFill>
                  <a:schemeClr val="tx2">
                    <a:lumMod val="60000"/>
                    <a:lumOff val="40000"/>
                  </a:schemeClr>
                </a:solidFill>
                <a:cs typeface="B Zar" pitchFamily="2" charset="-78"/>
              </a:rPr>
              <a:t> به مشتری </a:t>
            </a:r>
            <a:r>
              <a:rPr lang="en-US" sz="1600" b="1" dirty="0">
                <a:solidFill>
                  <a:schemeClr val="tx2">
                    <a:lumMod val="60000"/>
                    <a:lumOff val="40000"/>
                  </a:schemeClr>
                </a:solidFill>
                <a:cs typeface="B Zar" pitchFamily="2" charset="-78"/>
              </a:rPr>
              <a:t>i</a:t>
            </a:r>
            <a:endParaRPr lang="fa-IR" sz="1600" b="1" dirty="0">
              <a:solidFill>
                <a:schemeClr val="tx2">
                  <a:lumMod val="60000"/>
                  <a:lumOff val="40000"/>
                </a:schemeClr>
              </a:solidFill>
              <a:cs typeface="B Zar" pitchFamily="2" charset="-78"/>
            </a:endParaRPr>
          </a:p>
        </p:txBody>
      </p:sp>
      <p:cxnSp>
        <p:nvCxnSpPr>
          <p:cNvPr id="23" name="Straight Arrow Connector 22"/>
          <p:cNvCxnSpPr>
            <a:endCxn id="22" idx="2"/>
          </p:cNvCxnSpPr>
          <p:nvPr/>
        </p:nvCxnSpPr>
        <p:spPr>
          <a:xfrm flipH="1" flipV="1">
            <a:off x="5939038" y="919932"/>
            <a:ext cx="142254" cy="2357598"/>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31" name="Rectangle 30"/>
          <p:cNvSpPr/>
          <p:nvPr/>
        </p:nvSpPr>
        <p:spPr>
          <a:xfrm>
            <a:off x="3134264" y="1162433"/>
            <a:ext cx="2837129" cy="648072"/>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solidFill>
                  <a:schemeClr val="tx2">
                    <a:lumMod val="60000"/>
                    <a:lumOff val="40000"/>
                  </a:schemeClr>
                </a:solidFill>
                <a:cs typeface="B Zar" pitchFamily="2" charset="-78"/>
              </a:rPr>
              <a:t>هزینه هربار حمل و نقل در حالت </a:t>
            </a:r>
            <a:r>
              <a:rPr lang="en-US" sz="1600" b="1" dirty="0">
                <a:solidFill>
                  <a:schemeClr val="tx2">
                    <a:lumMod val="60000"/>
                    <a:lumOff val="40000"/>
                  </a:schemeClr>
                </a:solidFill>
                <a:cs typeface="B Zar" pitchFamily="2" charset="-78"/>
              </a:rPr>
              <a:t>m</a:t>
            </a:r>
            <a:r>
              <a:rPr lang="fa-IR" sz="1600" b="1" dirty="0">
                <a:solidFill>
                  <a:schemeClr val="tx2">
                    <a:lumMod val="60000"/>
                    <a:lumOff val="40000"/>
                  </a:schemeClr>
                </a:solidFill>
                <a:cs typeface="B Zar" pitchFamily="2" charset="-78"/>
              </a:rPr>
              <a:t> از مرکز توزیع </a:t>
            </a:r>
            <a:r>
              <a:rPr lang="en-US" sz="1600" b="1" dirty="0">
                <a:solidFill>
                  <a:schemeClr val="tx2">
                    <a:lumMod val="60000"/>
                    <a:lumOff val="40000"/>
                  </a:schemeClr>
                </a:solidFill>
                <a:cs typeface="B Zar" pitchFamily="2" charset="-78"/>
              </a:rPr>
              <a:t>j</a:t>
            </a:r>
            <a:r>
              <a:rPr lang="fa-IR" sz="1600" b="1" dirty="0">
                <a:solidFill>
                  <a:schemeClr val="tx2">
                    <a:lumMod val="60000"/>
                    <a:lumOff val="40000"/>
                  </a:schemeClr>
                </a:solidFill>
                <a:cs typeface="B Zar" pitchFamily="2" charset="-78"/>
              </a:rPr>
              <a:t> به مشتری </a:t>
            </a:r>
            <a:r>
              <a:rPr lang="en-US" sz="1600" b="1" dirty="0">
                <a:solidFill>
                  <a:schemeClr val="tx2">
                    <a:lumMod val="60000"/>
                    <a:lumOff val="40000"/>
                  </a:schemeClr>
                </a:solidFill>
                <a:cs typeface="B Zar" pitchFamily="2" charset="-78"/>
              </a:rPr>
              <a:t>i</a:t>
            </a:r>
            <a:endParaRPr lang="fa-IR" sz="1600" b="1" dirty="0">
              <a:solidFill>
                <a:schemeClr val="tx2">
                  <a:lumMod val="60000"/>
                  <a:lumOff val="40000"/>
                </a:schemeClr>
              </a:solidFill>
              <a:cs typeface="B Zar" pitchFamily="2" charset="-78"/>
            </a:endParaRPr>
          </a:p>
        </p:txBody>
      </p:sp>
      <p:cxnSp>
        <p:nvCxnSpPr>
          <p:cNvPr id="32" name="Straight Arrow Connector 31"/>
          <p:cNvCxnSpPr/>
          <p:nvPr/>
        </p:nvCxnSpPr>
        <p:spPr>
          <a:xfrm flipH="1" flipV="1">
            <a:off x="4999431" y="1810506"/>
            <a:ext cx="437273" cy="1467023"/>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35" name="Rectangle 34"/>
          <p:cNvSpPr/>
          <p:nvPr/>
        </p:nvSpPr>
        <p:spPr>
          <a:xfrm>
            <a:off x="6309530" y="2407391"/>
            <a:ext cx="1235233" cy="615703"/>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solidFill>
                  <a:schemeClr val="tx2">
                    <a:lumMod val="60000"/>
                    <a:lumOff val="40000"/>
                  </a:schemeClr>
                </a:solidFill>
                <a:cs typeface="B Zar" pitchFamily="2" charset="-78"/>
              </a:rPr>
              <a:t>هزینه تأسیس مرکز توزیع </a:t>
            </a:r>
            <a:r>
              <a:rPr lang="en-US" sz="1600" b="1" dirty="0">
                <a:solidFill>
                  <a:schemeClr val="tx2">
                    <a:lumMod val="60000"/>
                    <a:lumOff val="40000"/>
                  </a:schemeClr>
                </a:solidFill>
                <a:cs typeface="B Zar" pitchFamily="2" charset="-78"/>
              </a:rPr>
              <a:t>j</a:t>
            </a:r>
            <a:endParaRPr lang="fa-IR" sz="1600" b="1" dirty="0">
              <a:solidFill>
                <a:schemeClr val="tx2">
                  <a:lumMod val="60000"/>
                  <a:lumOff val="40000"/>
                </a:schemeClr>
              </a:solidFill>
              <a:cs typeface="B Zar" pitchFamily="2" charset="-78"/>
            </a:endParaRPr>
          </a:p>
        </p:txBody>
      </p:sp>
      <p:cxnSp>
        <p:nvCxnSpPr>
          <p:cNvPr id="36" name="Straight Arrow Connector 35"/>
          <p:cNvCxnSpPr/>
          <p:nvPr/>
        </p:nvCxnSpPr>
        <p:spPr>
          <a:xfrm flipV="1">
            <a:off x="6760936" y="3023094"/>
            <a:ext cx="63525" cy="324721"/>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41" name="Rectangle 40"/>
          <p:cNvSpPr/>
          <p:nvPr/>
        </p:nvSpPr>
        <p:spPr>
          <a:xfrm>
            <a:off x="7462008" y="2298196"/>
            <a:ext cx="1008113" cy="417046"/>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solidFill>
                  <a:schemeClr val="tx2">
                    <a:lumMod val="60000"/>
                    <a:lumOff val="40000"/>
                  </a:schemeClr>
                </a:solidFill>
                <a:cs typeface="B Zar" pitchFamily="2" charset="-78"/>
              </a:rPr>
              <a:t>هزینه تولید برای </a:t>
            </a:r>
            <a:r>
              <a:rPr lang="en-US" sz="1600" b="1" dirty="0">
                <a:solidFill>
                  <a:schemeClr val="tx2">
                    <a:lumMod val="60000"/>
                    <a:lumOff val="40000"/>
                  </a:schemeClr>
                </a:solidFill>
                <a:cs typeface="B Zar" pitchFamily="2" charset="-78"/>
              </a:rPr>
              <a:t>k</a:t>
            </a:r>
            <a:endParaRPr lang="fa-IR" sz="1600" b="1" dirty="0">
              <a:solidFill>
                <a:schemeClr val="tx2">
                  <a:lumMod val="60000"/>
                  <a:lumOff val="40000"/>
                </a:schemeClr>
              </a:solidFill>
              <a:cs typeface="B Zar" pitchFamily="2" charset="-78"/>
            </a:endParaRPr>
          </a:p>
        </p:txBody>
      </p:sp>
      <p:cxnSp>
        <p:nvCxnSpPr>
          <p:cNvPr id="42" name="Straight Arrow Connector 41"/>
          <p:cNvCxnSpPr>
            <a:endCxn id="41" idx="2"/>
          </p:cNvCxnSpPr>
          <p:nvPr/>
        </p:nvCxnSpPr>
        <p:spPr>
          <a:xfrm flipV="1">
            <a:off x="7897642" y="2715242"/>
            <a:ext cx="68423" cy="469642"/>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43" name="Rectangle 42"/>
          <p:cNvSpPr/>
          <p:nvPr/>
        </p:nvSpPr>
        <p:spPr>
          <a:xfrm>
            <a:off x="7897641" y="1468028"/>
            <a:ext cx="1140681" cy="615703"/>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solidFill>
                  <a:schemeClr val="tx2">
                    <a:lumMod val="60000"/>
                    <a:lumOff val="40000"/>
                  </a:schemeClr>
                </a:solidFill>
                <a:cs typeface="B Zar" pitchFamily="2" charset="-78"/>
              </a:rPr>
              <a:t>حجم انتقال از </a:t>
            </a:r>
            <a:r>
              <a:rPr lang="en-US" sz="1600" b="1" dirty="0">
                <a:solidFill>
                  <a:schemeClr val="tx2">
                    <a:lumMod val="60000"/>
                    <a:lumOff val="40000"/>
                  </a:schemeClr>
                </a:solidFill>
                <a:cs typeface="B Zar" pitchFamily="2" charset="-78"/>
              </a:rPr>
              <a:t> k</a:t>
            </a:r>
            <a:r>
              <a:rPr lang="fa-IR" sz="1600" b="1" dirty="0">
                <a:solidFill>
                  <a:schemeClr val="tx2">
                    <a:lumMod val="60000"/>
                    <a:lumOff val="40000"/>
                  </a:schemeClr>
                </a:solidFill>
                <a:cs typeface="B Zar" pitchFamily="2" charset="-78"/>
              </a:rPr>
              <a:t>به </a:t>
            </a:r>
            <a:r>
              <a:rPr lang="en-US" sz="1600" b="1" dirty="0">
                <a:solidFill>
                  <a:schemeClr val="tx2">
                    <a:lumMod val="60000"/>
                    <a:lumOff val="40000"/>
                  </a:schemeClr>
                </a:solidFill>
                <a:cs typeface="B Zar" pitchFamily="2" charset="-78"/>
              </a:rPr>
              <a:t>j</a:t>
            </a:r>
            <a:endParaRPr lang="fa-IR" sz="1600" b="1" dirty="0">
              <a:solidFill>
                <a:schemeClr val="tx2">
                  <a:lumMod val="60000"/>
                  <a:lumOff val="40000"/>
                </a:schemeClr>
              </a:solidFill>
              <a:cs typeface="B Zar" pitchFamily="2" charset="-78"/>
            </a:endParaRPr>
          </a:p>
        </p:txBody>
      </p:sp>
      <p:cxnSp>
        <p:nvCxnSpPr>
          <p:cNvPr id="44" name="Straight Arrow Connector 43"/>
          <p:cNvCxnSpPr/>
          <p:nvPr/>
        </p:nvCxnSpPr>
        <p:spPr>
          <a:xfrm flipV="1">
            <a:off x="8282238" y="2083731"/>
            <a:ext cx="187883" cy="1267347"/>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47" name="Rectangle 46"/>
          <p:cNvSpPr/>
          <p:nvPr/>
        </p:nvSpPr>
        <p:spPr>
          <a:xfrm>
            <a:off x="7391596" y="690085"/>
            <a:ext cx="2818647" cy="648072"/>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solidFill>
                  <a:schemeClr val="tx2">
                    <a:lumMod val="60000"/>
                    <a:lumOff val="40000"/>
                  </a:schemeClr>
                </a:solidFill>
                <a:cs typeface="B Zar" pitchFamily="2" charset="-78"/>
              </a:rPr>
              <a:t>هزینه هربار حمل و نقل در حالت </a:t>
            </a:r>
            <a:r>
              <a:rPr lang="en-US" sz="1600" b="1" dirty="0">
                <a:solidFill>
                  <a:schemeClr val="tx2">
                    <a:lumMod val="60000"/>
                    <a:lumOff val="40000"/>
                  </a:schemeClr>
                </a:solidFill>
                <a:cs typeface="B Zar" pitchFamily="2" charset="-78"/>
              </a:rPr>
              <a:t>m</a:t>
            </a:r>
            <a:r>
              <a:rPr lang="fa-IR" sz="1600" b="1" dirty="0">
                <a:solidFill>
                  <a:schemeClr val="tx2">
                    <a:lumMod val="60000"/>
                    <a:lumOff val="40000"/>
                  </a:schemeClr>
                </a:solidFill>
                <a:cs typeface="B Zar" pitchFamily="2" charset="-78"/>
              </a:rPr>
              <a:t> از تولیدکننده </a:t>
            </a:r>
            <a:r>
              <a:rPr lang="en-US" sz="1600" b="1" dirty="0">
                <a:solidFill>
                  <a:schemeClr val="tx2">
                    <a:lumMod val="60000"/>
                    <a:lumOff val="40000"/>
                  </a:schemeClr>
                </a:solidFill>
                <a:cs typeface="B Zar" pitchFamily="2" charset="-78"/>
              </a:rPr>
              <a:t>k</a:t>
            </a:r>
            <a:r>
              <a:rPr lang="fa-IR" sz="1600" b="1" dirty="0">
                <a:solidFill>
                  <a:schemeClr val="tx2">
                    <a:lumMod val="60000"/>
                    <a:lumOff val="40000"/>
                  </a:schemeClr>
                </a:solidFill>
                <a:cs typeface="B Zar" pitchFamily="2" charset="-78"/>
              </a:rPr>
              <a:t> به توزیع کننده </a:t>
            </a:r>
            <a:r>
              <a:rPr lang="en-US" sz="1600" b="1" dirty="0">
                <a:solidFill>
                  <a:schemeClr val="tx2">
                    <a:lumMod val="60000"/>
                    <a:lumOff val="40000"/>
                  </a:schemeClr>
                </a:solidFill>
                <a:cs typeface="B Zar" pitchFamily="2" charset="-78"/>
              </a:rPr>
              <a:t>j</a:t>
            </a:r>
            <a:endParaRPr lang="fa-IR" sz="1600" b="1" dirty="0">
              <a:solidFill>
                <a:schemeClr val="tx2">
                  <a:lumMod val="60000"/>
                  <a:lumOff val="40000"/>
                </a:schemeClr>
              </a:solidFill>
              <a:cs typeface="B Zar" pitchFamily="2" charset="-78"/>
            </a:endParaRPr>
          </a:p>
        </p:txBody>
      </p:sp>
      <p:cxnSp>
        <p:nvCxnSpPr>
          <p:cNvPr id="48" name="Straight Arrow Connector 47"/>
          <p:cNvCxnSpPr/>
          <p:nvPr/>
        </p:nvCxnSpPr>
        <p:spPr>
          <a:xfrm flipH="1" flipV="1">
            <a:off x="9028319" y="1353965"/>
            <a:ext cx="7326" cy="1899166"/>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51" name="Rectangle 50"/>
          <p:cNvSpPr/>
          <p:nvPr/>
        </p:nvSpPr>
        <p:spPr>
          <a:xfrm>
            <a:off x="9207596" y="1687581"/>
            <a:ext cx="2873380" cy="648072"/>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solidFill>
                  <a:schemeClr val="tx2">
                    <a:lumMod val="60000"/>
                    <a:lumOff val="40000"/>
                  </a:schemeClr>
                </a:solidFill>
                <a:cs typeface="B Zar" pitchFamily="2" charset="-78"/>
              </a:rPr>
              <a:t>زمان هر دورحمل و نقل در حالت </a:t>
            </a:r>
            <a:r>
              <a:rPr lang="en-US" sz="1600" b="1" dirty="0">
                <a:solidFill>
                  <a:schemeClr val="tx2">
                    <a:lumMod val="60000"/>
                    <a:lumOff val="40000"/>
                  </a:schemeClr>
                </a:solidFill>
                <a:cs typeface="B Zar" pitchFamily="2" charset="-78"/>
              </a:rPr>
              <a:t>m</a:t>
            </a:r>
            <a:r>
              <a:rPr lang="fa-IR" sz="1600" b="1" dirty="0">
                <a:solidFill>
                  <a:schemeClr val="tx2">
                    <a:lumMod val="60000"/>
                    <a:lumOff val="40000"/>
                  </a:schemeClr>
                </a:solidFill>
                <a:cs typeface="B Zar" pitchFamily="2" charset="-78"/>
              </a:rPr>
              <a:t> از تولیدکننده </a:t>
            </a:r>
            <a:r>
              <a:rPr lang="en-US" sz="1600" b="1" dirty="0">
                <a:solidFill>
                  <a:schemeClr val="tx2">
                    <a:lumMod val="60000"/>
                    <a:lumOff val="40000"/>
                  </a:schemeClr>
                </a:solidFill>
                <a:cs typeface="B Zar" pitchFamily="2" charset="-78"/>
              </a:rPr>
              <a:t>k</a:t>
            </a:r>
            <a:r>
              <a:rPr lang="fa-IR" sz="1600" b="1" dirty="0">
                <a:solidFill>
                  <a:schemeClr val="tx2">
                    <a:lumMod val="60000"/>
                    <a:lumOff val="40000"/>
                  </a:schemeClr>
                </a:solidFill>
                <a:cs typeface="B Zar" pitchFamily="2" charset="-78"/>
              </a:rPr>
              <a:t> به توزیع کننده </a:t>
            </a:r>
            <a:r>
              <a:rPr lang="en-US" sz="1600" b="1" dirty="0">
                <a:solidFill>
                  <a:schemeClr val="tx2">
                    <a:lumMod val="60000"/>
                    <a:lumOff val="40000"/>
                  </a:schemeClr>
                </a:solidFill>
                <a:cs typeface="B Zar" pitchFamily="2" charset="-78"/>
              </a:rPr>
              <a:t>j</a:t>
            </a:r>
            <a:endParaRPr lang="fa-IR" sz="1600" b="1" dirty="0">
              <a:solidFill>
                <a:schemeClr val="tx2">
                  <a:lumMod val="60000"/>
                  <a:lumOff val="40000"/>
                </a:schemeClr>
              </a:solidFill>
              <a:cs typeface="B Zar" pitchFamily="2" charset="-78"/>
            </a:endParaRPr>
          </a:p>
        </p:txBody>
      </p:sp>
      <p:cxnSp>
        <p:nvCxnSpPr>
          <p:cNvPr id="52" name="Straight Arrow Connector 51"/>
          <p:cNvCxnSpPr/>
          <p:nvPr/>
        </p:nvCxnSpPr>
        <p:spPr>
          <a:xfrm flipV="1">
            <a:off x="9593843" y="2335653"/>
            <a:ext cx="1027152" cy="917479"/>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55" name="Rectangle 54"/>
          <p:cNvSpPr/>
          <p:nvPr/>
        </p:nvSpPr>
        <p:spPr>
          <a:xfrm>
            <a:off x="959653" y="5567790"/>
            <a:ext cx="2878609" cy="648072"/>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solidFill>
                  <a:schemeClr val="tx2">
                    <a:lumMod val="60000"/>
                    <a:lumOff val="40000"/>
                  </a:schemeClr>
                </a:solidFill>
                <a:cs typeface="B Zar" pitchFamily="2" charset="-78"/>
              </a:rPr>
              <a:t>زمان هر دورحمل و نقل در حالت </a:t>
            </a:r>
            <a:r>
              <a:rPr lang="en-US" sz="1600" b="1" dirty="0">
                <a:solidFill>
                  <a:schemeClr val="tx2">
                    <a:lumMod val="60000"/>
                    <a:lumOff val="40000"/>
                  </a:schemeClr>
                </a:solidFill>
                <a:cs typeface="B Zar" pitchFamily="2" charset="-78"/>
              </a:rPr>
              <a:t>m</a:t>
            </a:r>
            <a:r>
              <a:rPr lang="fa-IR" sz="1600" b="1" dirty="0">
                <a:solidFill>
                  <a:schemeClr val="tx2">
                    <a:lumMod val="60000"/>
                    <a:lumOff val="40000"/>
                  </a:schemeClr>
                </a:solidFill>
                <a:cs typeface="B Zar" pitchFamily="2" charset="-78"/>
              </a:rPr>
              <a:t> از تولیدکننده </a:t>
            </a:r>
            <a:r>
              <a:rPr lang="en-US" sz="1600" b="1" dirty="0">
                <a:solidFill>
                  <a:schemeClr val="tx2">
                    <a:lumMod val="60000"/>
                    <a:lumOff val="40000"/>
                  </a:schemeClr>
                </a:solidFill>
                <a:cs typeface="B Zar" pitchFamily="2" charset="-78"/>
              </a:rPr>
              <a:t>k</a:t>
            </a:r>
            <a:r>
              <a:rPr lang="fa-IR" sz="1600" b="1" dirty="0">
                <a:solidFill>
                  <a:schemeClr val="tx2">
                    <a:lumMod val="60000"/>
                    <a:lumOff val="40000"/>
                  </a:schemeClr>
                </a:solidFill>
                <a:cs typeface="B Zar" pitchFamily="2" charset="-78"/>
              </a:rPr>
              <a:t> به توزیع کننده </a:t>
            </a:r>
            <a:r>
              <a:rPr lang="en-US" sz="1600" b="1" dirty="0">
                <a:solidFill>
                  <a:schemeClr val="tx2">
                    <a:lumMod val="60000"/>
                    <a:lumOff val="40000"/>
                  </a:schemeClr>
                </a:solidFill>
                <a:cs typeface="B Zar" pitchFamily="2" charset="-78"/>
              </a:rPr>
              <a:t>j</a:t>
            </a:r>
            <a:endParaRPr lang="fa-IR" sz="1600" b="1" dirty="0">
              <a:solidFill>
                <a:schemeClr val="tx2">
                  <a:lumMod val="60000"/>
                  <a:lumOff val="40000"/>
                </a:schemeClr>
              </a:solidFill>
              <a:cs typeface="B Zar" pitchFamily="2" charset="-78"/>
            </a:endParaRPr>
          </a:p>
        </p:txBody>
      </p:sp>
      <p:cxnSp>
        <p:nvCxnSpPr>
          <p:cNvPr id="56" name="Straight Arrow Connector 55"/>
          <p:cNvCxnSpPr/>
          <p:nvPr/>
        </p:nvCxnSpPr>
        <p:spPr>
          <a:xfrm flipH="1">
            <a:off x="2527957" y="4904267"/>
            <a:ext cx="1835322" cy="683752"/>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62" name="Rectangle 61"/>
          <p:cNvSpPr/>
          <p:nvPr/>
        </p:nvSpPr>
        <p:spPr>
          <a:xfrm>
            <a:off x="3587264" y="6117055"/>
            <a:ext cx="2784235" cy="648072"/>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solidFill>
                  <a:schemeClr val="tx2">
                    <a:lumMod val="60000"/>
                    <a:lumOff val="40000"/>
                  </a:schemeClr>
                </a:solidFill>
                <a:cs typeface="B Zar" pitchFamily="2" charset="-78"/>
              </a:rPr>
              <a:t>انتشار کربن درهر دورحمل و نقل در حالت </a:t>
            </a:r>
            <a:r>
              <a:rPr lang="en-US" sz="1600" b="1" dirty="0">
                <a:solidFill>
                  <a:schemeClr val="tx2">
                    <a:lumMod val="60000"/>
                    <a:lumOff val="40000"/>
                  </a:schemeClr>
                </a:solidFill>
                <a:cs typeface="B Zar" pitchFamily="2" charset="-78"/>
              </a:rPr>
              <a:t>m</a:t>
            </a:r>
            <a:r>
              <a:rPr lang="fa-IR" sz="1600" b="1" dirty="0">
                <a:solidFill>
                  <a:schemeClr val="tx2">
                    <a:lumMod val="60000"/>
                    <a:lumOff val="40000"/>
                  </a:schemeClr>
                </a:solidFill>
                <a:cs typeface="B Zar" pitchFamily="2" charset="-78"/>
              </a:rPr>
              <a:t> از تولیدکننده </a:t>
            </a:r>
            <a:r>
              <a:rPr lang="en-US" sz="1600" b="1" dirty="0">
                <a:solidFill>
                  <a:schemeClr val="tx2">
                    <a:lumMod val="60000"/>
                    <a:lumOff val="40000"/>
                  </a:schemeClr>
                </a:solidFill>
                <a:cs typeface="B Zar" pitchFamily="2" charset="-78"/>
              </a:rPr>
              <a:t>k</a:t>
            </a:r>
            <a:r>
              <a:rPr lang="fa-IR" sz="1600" b="1" dirty="0">
                <a:solidFill>
                  <a:schemeClr val="tx2">
                    <a:lumMod val="60000"/>
                    <a:lumOff val="40000"/>
                  </a:schemeClr>
                </a:solidFill>
                <a:cs typeface="B Zar" pitchFamily="2" charset="-78"/>
              </a:rPr>
              <a:t> به توزیع کننده </a:t>
            </a:r>
            <a:r>
              <a:rPr lang="en-US" sz="1600" b="1" dirty="0">
                <a:solidFill>
                  <a:schemeClr val="tx2">
                    <a:lumMod val="60000"/>
                    <a:lumOff val="40000"/>
                  </a:schemeClr>
                </a:solidFill>
                <a:cs typeface="B Zar" pitchFamily="2" charset="-78"/>
              </a:rPr>
              <a:t>j</a:t>
            </a:r>
            <a:endParaRPr lang="fa-IR" sz="1600" b="1" dirty="0">
              <a:solidFill>
                <a:schemeClr val="tx2">
                  <a:lumMod val="60000"/>
                  <a:lumOff val="40000"/>
                </a:schemeClr>
              </a:solidFill>
              <a:cs typeface="B Zar" pitchFamily="2" charset="-78"/>
            </a:endParaRPr>
          </a:p>
        </p:txBody>
      </p:sp>
      <p:cxnSp>
        <p:nvCxnSpPr>
          <p:cNvPr id="63" name="Straight Arrow Connector 62"/>
          <p:cNvCxnSpPr/>
          <p:nvPr/>
        </p:nvCxnSpPr>
        <p:spPr>
          <a:xfrm flipH="1">
            <a:off x="4795673" y="4805617"/>
            <a:ext cx="95442" cy="1287070"/>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66" name="Rectangle 65"/>
          <p:cNvSpPr/>
          <p:nvPr/>
        </p:nvSpPr>
        <p:spPr>
          <a:xfrm>
            <a:off x="4949736" y="5044684"/>
            <a:ext cx="1509684" cy="480496"/>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solidFill>
                  <a:schemeClr val="tx2">
                    <a:lumMod val="60000"/>
                    <a:lumOff val="40000"/>
                  </a:schemeClr>
                </a:solidFill>
                <a:cs typeface="B Zar" pitchFamily="2" charset="-78"/>
              </a:rPr>
              <a:t>حجم هر بار حمل و نقل در حالت </a:t>
            </a:r>
            <a:r>
              <a:rPr lang="en-US" sz="1600" b="1" dirty="0">
                <a:solidFill>
                  <a:schemeClr val="tx2">
                    <a:lumMod val="60000"/>
                    <a:lumOff val="40000"/>
                  </a:schemeClr>
                </a:solidFill>
                <a:cs typeface="B Zar" pitchFamily="2" charset="-78"/>
              </a:rPr>
              <a:t>m</a:t>
            </a:r>
            <a:endParaRPr lang="fa-IR" sz="1600" b="1" dirty="0">
              <a:solidFill>
                <a:schemeClr val="tx2">
                  <a:lumMod val="60000"/>
                  <a:lumOff val="40000"/>
                </a:schemeClr>
              </a:solidFill>
              <a:cs typeface="B Zar" pitchFamily="2" charset="-78"/>
            </a:endParaRPr>
          </a:p>
        </p:txBody>
      </p:sp>
      <p:cxnSp>
        <p:nvCxnSpPr>
          <p:cNvPr id="67" name="Straight Arrow Connector 66"/>
          <p:cNvCxnSpPr/>
          <p:nvPr/>
        </p:nvCxnSpPr>
        <p:spPr>
          <a:xfrm>
            <a:off x="5581509" y="4846494"/>
            <a:ext cx="92075" cy="239193"/>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72" name="Rectangle 71"/>
          <p:cNvSpPr/>
          <p:nvPr/>
        </p:nvSpPr>
        <p:spPr>
          <a:xfrm>
            <a:off x="4999431" y="3851348"/>
            <a:ext cx="2259956" cy="480496"/>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solidFill>
                  <a:schemeClr val="tx2">
                    <a:lumMod val="60000"/>
                    <a:lumOff val="40000"/>
                  </a:schemeClr>
                </a:solidFill>
                <a:cs typeface="B Zar" pitchFamily="2" charset="-78"/>
              </a:rPr>
              <a:t>انتشار کربن برای تولید یک محصول در تولید کننده </a:t>
            </a:r>
            <a:r>
              <a:rPr lang="en-US" sz="1600" b="1" dirty="0">
                <a:solidFill>
                  <a:schemeClr val="tx2">
                    <a:lumMod val="60000"/>
                    <a:lumOff val="40000"/>
                  </a:schemeClr>
                </a:solidFill>
                <a:cs typeface="B Zar" pitchFamily="2" charset="-78"/>
              </a:rPr>
              <a:t>k</a:t>
            </a:r>
            <a:endParaRPr lang="fa-IR" sz="1600" b="1" dirty="0">
              <a:solidFill>
                <a:schemeClr val="tx2">
                  <a:lumMod val="60000"/>
                  <a:lumOff val="40000"/>
                </a:schemeClr>
              </a:solidFill>
              <a:cs typeface="B Zar" pitchFamily="2" charset="-78"/>
            </a:endParaRPr>
          </a:p>
        </p:txBody>
      </p:sp>
      <p:cxnSp>
        <p:nvCxnSpPr>
          <p:cNvPr id="73" name="Straight Arrow Connector 72"/>
          <p:cNvCxnSpPr/>
          <p:nvPr/>
        </p:nvCxnSpPr>
        <p:spPr>
          <a:xfrm flipV="1">
            <a:off x="6068875" y="4342386"/>
            <a:ext cx="24832" cy="194866"/>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75" name="Rectangle 74"/>
          <p:cNvSpPr/>
          <p:nvPr/>
        </p:nvSpPr>
        <p:spPr>
          <a:xfrm>
            <a:off x="6373377" y="6186734"/>
            <a:ext cx="2920092" cy="648072"/>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solidFill>
                  <a:schemeClr val="tx2">
                    <a:lumMod val="60000"/>
                    <a:lumOff val="40000"/>
                  </a:schemeClr>
                </a:solidFill>
                <a:cs typeface="B Zar" pitchFamily="2" charset="-78"/>
              </a:rPr>
              <a:t>زمان هر دورحمل و نقل در حالت </a:t>
            </a:r>
            <a:r>
              <a:rPr lang="en-US" sz="1600" b="1" dirty="0">
                <a:solidFill>
                  <a:schemeClr val="tx2">
                    <a:lumMod val="60000"/>
                    <a:lumOff val="40000"/>
                  </a:schemeClr>
                </a:solidFill>
                <a:cs typeface="B Zar" pitchFamily="2" charset="-78"/>
              </a:rPr>
              <a:t>m</a:t>
            </a:r>
            <a:r>
              <a:rPr lang="fa-IR" sz="1600" b="1" dirty="0">
                <a:solidFill>
                  <a:schemeClr val="tx2">
                    <a:lumMod val="60000"/>
                    <a:lumOff val="40000"/>
                  </a:schemeClr>
                </a:solidFill>
                <a:cs typeface="B Zar" pitchFamily="2" charset="-78"/>
              </a:rPr>
              <a:t> از مرکز توزیع </a:t>
            </a:r>
            <a:r>
              <a:rPr lang="en-US" sz="1600" b="1" dirty="0">
                <a:solidFill>
                  <a:schemeClr val="tx2">
                    <a:lumMod val="60000"/>
                    <a:lumOff val="40000"/>
                  </a:schemeClr>
                </a:solidFill>
                <a:cs typeface="B Zar" pitchFamily="2" charset="-78"/>
              </a:rPr>
              <a:t>j</a:t>
            </a:r>
            <a:r>
              <a:rPr lang="fa-IR" sz="1600" b="1" dirty="0">
                <a:solidFill>
                  <a:schemeClr val="tx2">
                    <a:lumMod val="60000"/>
                    <a:lumOff val="40000"/>
                  </a:schemeClr>
                </a:solidFill>
                <a:cs typeface="B Zar" pitchFamily="2" charset="-78"/>
              </a:rPr>
              <a:t> به مشتری </a:t>
            </a:r>
            <a:r>
              <a:rPr lang="en-US" sz="1600" b="1" dirty="0">
                <a:solidFill>
                  <a:schemeClr val="tx2">
                    <a:lumMod val="60000"/>
                    <a:lumOff val="40000"/>
                  </a:schemeClr>
                </a:solidFill>
                <a:cs typeface="B Zar" pitchFamily="2" charset="-78"/>
              </a:rPr>
              <a:t>i</a:t>
            </a:r>
            <a:endParaRPr lang="fa-IR" sz="1600" b="1" dirty="0">
              <a:solidFill>
                <a:schemeClr val="tx2">
                  <a:lumMod val="60000"/>
                  <a:lumOff val="40000"/>
                </a:schemeClr>
              </a:solidFill>
              <a:cs typeface="B Zar" pitchFamily="2" charset="-78"/>
            </a:endParaRPr>
          </a:p>
        </p:txBody>
      </p:sp>
      <p:cxnSp>
        <p:nvCxnSpPr>
          <p:cNvPr id="76" name="Straight Arrow Connector 75"/>
          <p:cNvCxnSpPr/>
          <p:nvPr/>
        </p:nvCxnSpPr>
        <p:spPr>
          <a:xfrm>
            <a:off x="6889994" y="4960177"/>
            <a:ext cx="591987" cy="1255685"/>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81" name="Rectangle 80"/>
          <p:cNvSpPr/>
          <p:nvPr/>
        </p:nvSpPr>
        <p:spPr>
          <a:xfrm>
            <a:off x="8000385" y="5429542"/>
            <a:ext cx="2936824" cy="648072"/>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rtl="1"/>
            <a:r>
              <a:rPr lang="fa-IR" sz="1600" b="1" dirty="0">
                <a:solidFill>
                  <a:schemeClr val="tx2">
                    <a:lumMod val="60000"/>
                    <a:lumOff val="40000"/>
                  </a:schemeClr>
                </a:solidFill>
                <a:cs typeface="B Zar" pitchFamily="2" charset="-78"/>
              </a:rPr>
              <a:t>انتشار کربن در هر دورحمل و نقل در حالت </a:t>
            </a:r>
            <a:r>
              <a:rPr lang="en-US" sz="1600" b="1" dirty="0">
                <a:solidFill>
                  <a:schemeClr val="tx2">
                    <a:lumMod val="60000"/>
                    <a:lumOff val="40000"/>
                  </a:schemeClr>
                </a:solidFill>
                <a:cs typeface="B Zar" pitchFamily="2" charset="-78"/>
              </a:rPr>
              <a:t>m</a:t>
            </a:r>
            <a:r>
              <a:rPr lang="fa-IR" sz="1600" b="1" dirty="0">
                <a:solidFill>
                  <a:schemeClr val="tx2">
                    <a:lumMod val="60000"/>
                    <a:lumOff val="40000"/>
                  </a:schemeClr>
                </a:solidFill>
                <a:cs typeface="B Zar" pitchFamily="2" charset="-78"/>
              </a:rPr>
              <a:t> از مرکز توزیع </a:t>
            </a:r>
            <a:r>
              <a:rPr lang="en-US" sz="1600" b="1" dirty="0">
                <a:solidFill>
                  <a:schemeClr val="tx2">
                    <a:lumMod val="60000"/>
                    <a:lumOff val="40000"/>
                  </a:schemeClr>
                </a:solidFill>
                <a:cs typeface="B Zar" pitchFamily="2" charset="-78"/>
              </a:rPr>
              <a:t>j</a:t>
            </a:r>
            <a:r>
              <a:rPr lang="fa-IR" sz="1600" b="1" dirty="0">
                <a:solidFill>
                  <a:schemeClr val="tx2">
                    <a:lumMod val="60000"/>
                    <a:lumOff val="40000"/>
                  </a:schemeClr>
                </a:solidFill>
                <a:cs typeface="B Zar" pitchFamily="2" charset="-78"/>
              </a:rPr>
              <a:t> به مشتری </a:t>
            </a:r>
            <a:r>
              <a:rPr lang="en-US" sz="1600" b="1" dirty="0">
                <a:solidFill>
                  <a:schemeClr val="tx2">
                    <a:lumMod val="60000"/>
                    <a:lumOff val="40000"/>
                  </a:schemeClr>
                </a:solidFill>
                <a:cs typeface="B Zar" pitchFamily="2" charset="-78"/>
              </a:rPr>
              <a:t>i</a:t>
            </a:r>
            <a:endParaRPr lang="fa-IR" sz="1600" b="1" dirty="0">
              <a:solidFill>
                <a:schemeClr val="tx2">
                  <a:lumMod val="60000"/>
                  <a:lumOff val="40000"/>
                </a:schemeClr>
              </a:solidFill>
              <a:cs typeface="B Zar" pitchFamily="2" charset="-78"/>
            </a:endParaRPr>
          </a:p>
        </p:txBody>
      </p:sp>
      <p:cxnSp>
        <p:nvCxnSpPr>
          <p:cNvPr id="82" name="Straight Arrow Connector 81"/>
          <p:cNvCxnSpPr/>
          <p:nvPr/>
        </p:nvCxnSpPr>
        <p:spPr>
          <a:xfrm>
            <a:off x="7438222" y="4747074"/>
            <a:ext cx="1734349" cy="702078"/>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mc:AlternateContent xmlns:mc="http://schemas.openxmlformats.org/markup-compatibility/2006" xmlns:p14="http://schemas.microsoft.com/office/powerpoint/2010/main">
        <mc:Choice Requires="p14">
          <p:contentPart p14:bwMode="auto" r:id="rId5">
            <p14:nvContentPartPr>
              <p14:cNvPr id="28" name="Ink 27"/>
              <p14:cNvContentPartPr/>
              <p14:nvPr/>
            </p14:nvContentPartPr>
            <p14:xfrm>
              <a:off x="4157752" y="3843247"/>
              <a:ext cx="543240" cy="100440"/>
            </p14:xfrm>
          </p:contentPart>
        </mc:Choice>
        <mc:Fallback xmlns="">
          <p:pic>
            <p:nvPicPr>
              <p:cNvPr id="28" name="Ink 27"/>
              <p:cNvPicPr/>
              <p:nvPr/>
            </p:nvPicPr>
            <p:blipFill>
              <a:blip r:embed="rId12"/>
              <a:stretch>
                <a:fillRect/>
              </a:stretch>
            </p:blipFill>
            <p:spPr>
              <a:xfrm>
                <a:off x="4133632" y="3819127"/>
                <a:ext cx="59148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5" name="Ink 44"/>
              <p14:cNvContentPartPr/>
              <p14:nvPr/>
            </p14:nvContentPartPr>
            <p14:xfrm>
              <a:off x="8786632" y="4443367"/>
              <a:ext cx="360" cy="360"/>
            </p14:xfrm>
          </p:contentPart>
        </mc:Choice>
        <mc:Fallback xmlns="">
          <p:pic>
            <p:nvPicPr>
              <p:cNvPr id="45" name="Ink 44"/>
              <p:cNvPicPr/>
              <p:nvPr/>
            </p:nvPicPr>
            <p:blipFill>
              <a:blip r:embed="rId16"/>
              <a:stretch>
                <a:fillRect/>
              </a:stretch>
            </p:blipFill>
            <p:spPr>
              <a:xfrm>
                <a:off x="7548232" y="3847927"/>
                <a:ext cx="2106000" cy="7772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57" name="Ink 56"/>
              <p14:cNvContentPartPr/>
              <p14:nvPr/>
            </p14:nvContentPartPr>
            <p14:xfrm>
              <a:off x="2114392" y="3343207"/>
              <a:ext cx="557640" cy="401400"/>
            </p14:xfrm>
          </p:contentPart>
        </mc:Choice>
        <mc:Fallback xmlns="">
          <p:pic>
            <p:nvPicPr>
              <p:cNvPr id="57" name="Ink 56"/>
              <p:cNvPicPr/>
              <p:nvPr/>
            </p:nvPicPr>
            <p:blipFill>
              <a:blip r:embed="rId20"/>
              <a:stretch>
                <a:fillRect/>
              </a:stretch>
            </p:blipFill>
            <p:spPr>
              <a:xfrm>
                <a:off x="1135912" y="2804647"/>
                <a:ext cx="1989000" cy="964080"/>
              </a:xfrm>
              <a:prstGeom prst="rect">
                <a:avLst/>
              </a:prstGeom>
            </p:spPr>
          </p:pic>
        </mc:Fallback>
      </mc:AlternateContent>
    </p:spTree>
    <p:extLst>
      <p:ext uri="{BB962C8B-B14F-4D97-AF65-F5344CB8AC3E}">
        <p14:creationId xmlns:p14="http://schemas.microsoft.com/office/powerpoint/2010/main" val="3082140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down)">
                                      <p:cBhvr>
                                        <p:cTn id="25" dur="500"/>
                                        <p:tgtEl>
                                          <p:spTgt spid="32"/>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down)">
                                      <p:cBhvr>
                                        <p:cTn id="34" dur="500"/>
                                        <p:tgtEl>
                                          <p:spTgt spid="2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down)">
                                      <p:cBhvr>
                                        <p:cTn id="43" dur="500"/>
                                        <p:tgtEl>
                                          <p:spTgt spid="36"/>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down)">
                                      <p:cBhvr>
                                        <p:cTn id="52" dur="500"/>
                                        <p:tgtEl>
                                          <p:spTgt spid="42"/>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down)">
                                      <p:cBhvr>
                                        <p:cTn id="61" dur="500"/>
                                        <p:tgtEl>
                                          <p:spTgt spid="44"/>
                                        </p:tgtEl>
                                      </p:cBhvr>
                                    </p:animEffect>
                                  </p:childTnLst>
                                </p:cTn>
                              </p:par>
                            </p:childTnLst>
                          </p:cTn>
                        </p:par>
                        <p:par>
                          <p:cTn id="62" fill="hold">
                            <p:stCondLst>
                              <p:cond delay="500"/>
                            </p:stCondLst>
                            <p:childTnLst>
                              <p:par>
                                <p:cTn id="63" presetID="10" presetClass="entr" presetSubtype="0"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wipe(down)">
                                      <p:cBhvr>
                                        <p:cTn id="70" dur="500"/>
                                        <p:tgtEl>
                                          <p:spTgt spid="48"/>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500"/>
                                        <p:tgtEl>
                                          <p:spTgt spid="47"/>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nodeType="click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ipe(down)">
                                      <p:cBhvr>
                                        <p:cTn id="79" dur="500"/>
                                        <p:tgtEl>
                                          <p:spTgt spid="52"/>
                                        </p:tgtEl>
                                      </p:cBhvr>
                                    </p:animEffect>
                                  </p:childTnLst>
                                </p:cTn>
                              </p:par>
                            </p:childTnLst>
                          </p:cTn>
                        </p:par>
                        <p:par>
                          <p:cTn id="80" fill="hold">
                            <p:stCondLst>
                              <p:cond delay="500"/>
                            </p:stCondLst>
                            <p:childTnLst>
                              <p:par>
                                <p:cTn id="81" presetID="10" presetClass="entr" presetSubtype="0"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fade">
                                      <p:cBhvr>
                                        <p:cTn id="83" dur="500"/>
                                        <p:tgtEl>
                                          <p:spTgt spid="51"/>
                                        </p:tgtEl>
                                      </p:cBhvr>
                                    </p:animEffect>
                                  </p:childTnLst>
                                </p:cTn>
                              </p:par>
                            </p:childTnLst>
                          </p:cTn>
                        </p:par>
                      </p:childTnLst>
                    </p:cTn>
                  </p:par>
                  <p:par>
                    <p:cTn id="84" fill="hold">
                      <p:stCondLst>
                        <p:cond delay="indefinite"/>
                      </p:stCondLst>
                      <p:childTnLst>
                        <p:par>
                          <p:cTn id="85" fill="hold">
                            <p:stCondLst>
                              <p:cond delay="0"/>
                            </p:stCondLst>
                            <p:childTnLst>
                              <p:par>
                                <p:cTn id="86" presetID="16" presetClass="entr" presetSubtype="21" fill="hold" nodeType="clickEffect">
                                  <p:stCondLst>
                                    <p:cond delay="0"/>
                                  </p:stCondLst>
                                  <p:childTnLst>
                                    <p:set>
                                      <p:cBhvr>
                                        <p:cTn id="87" dur="1" fill="hold">
                                          <p:stCondLst>
                                            <p:cond delay="0"/>
                                          </p:stCondLst>
                                        </p:cTn>
                                        <p:tgtEl>
                                          <p:spTgt spid="56"/>
                                        </p:tgtEl>
                                        <p:attrNameLst>
                                          <p:attrName>style.visibility</p:attrName>
                                        </p:attrNameLst>
                                      </p:cBhvr>
                                      <p:to>
                                        <p:strVal val="visible"/>
                                      </p:to>
                                    </p:set>
                                    <p:animEffect transition="in" filter="barn(inVertical)">
                                      <p:cBhvr>
                                        <p:cTn id="88" dur="500"/>
                                        <p:tgtEl>
                                          <p:spTgt spid="56"/>
                                        </p:tgtEl>
                                      </p:cBhvr>
                                    </p:animEffect>
                                  </p:childTnLst>
                                </p:cTn>
                              </p:par>
                            </p:childTnLst>
                          </p:cTn>
                        </p:par>
                        <p:par>
                          <p:cTn id="89" fill="hold">
                            <p:stCondLst>
                              <p:cond delay="500"/>
                            </p:stCondLst>
                            <p:childTnLst>
                              <p:par>
                                <p:cTn id="90" presetID="10" presetClass="entr" presetSubtype="0" fill="hold" grpId="0" nodeType="afterEffect">
                                  <p:stCondLst>
                                    <p:cond delay="0"/>
                                  </p:stCondLst>
                                  <p:childTnLst>
                                    <p:set>
                                      <p:cBhvr>
                                        <p:cTn id="91" dur="1" fill="hold">
                                          <p:stCondLst>
                                            <p:cond delay="0"/>
                                          </p:stCondLst>
                                        </p:cTn>
                                        <p:tgtEl>
                                          <p:spTgt spid="55"/>
                                        </p:tgtEl>
                                        <p:attrNameLst>
                                          <p:attrName>style.visibility</p:attrName>
                                        </p:attrNameLst>
                                      </p:cBhvr>
                                      <p:to>
                                        <p:strVal val="visible"/>
                                      </p:to>
                                    </p:set>
                                    <p:animEffect transition="in" filter="fade">
                                      <p:cBhvr>
                                        <p:cTn id="92" dur="500"/>
                                        <p:tgtEl>
                                          <p:spTgt spid="55"/>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21" fill="hold" nodeType="clickEffect">
                                  <p:stCondLst>
                                    <p:cond delay="0"/>
                                  </p:stCondLst>
                                  <p:childTnLst>
                                    <p:set>
                                      <p:cBhvr>
                                        <p:cTn id="96" dur="1" fill="hold">
                                          <p:stCondLst>
                                            <p:cond delay="0"/>
                                          </p:stCondLst>
                                        </p:cTn>
                                        <p:tgtEl>
                                          <p:spTgt spid="63"/>
                                        </p:tgtEl>
                                        <p:attrNameLst>
                                          <p:attrName>style.visibility</p:attrName>
                                        </p:attrNameLst>
                                      </p:cBhvr>
                                      <p:to>
                                        <p:strVal val="visible"/>
                                      </p:to>
                                    </p:set>
                                    <p:animEffect transition="in" filter="barn(inVertical)">
                                      <p:cBhvr>
                                        <p:cTn id="97" dur="500"/>
                                        <p:tgtEl>
                                          <p:spTgt spid="63"/>
                                        </p:tgtEl>
                                      </p:cBhvr>
                                    </p:animEffect>
                                  </p:childTnLst>
                                </p:cTn>
                              </p:par>
                            </p:childTnLst>
                          </p:cTn>
                        </p:par>
                        <p:par>
                          <p:cTn id="98" fill="hold">
                            <p:stCondLst>
                              <p:cond delay="500"/>
                            </p:stCondLst>
                            <p:childTnLst>
                              <p:par>
                                <p:cTn id="99" presetID="10" presetClass="entr" presetSubtype="0" fill="hold" grpId="0" nodeType="afterEffect">
                                  <p:stCondLst>
                                    <p:cond delay="0"/>
                                  </p:stCondLst>
                                  <p:childTnLst>
                                    <p:set>
                                      <p:cBhvr>
                                        <p:cTn id="100" dur="1" fill="hold">
                                          <p:stCondLst>
                                            <p:cond delay="0"/>
                                          </p:stCondLst>
                                        </p:cTn>
                                        <p:tgtEl>
                                          <p:spTgt spid="62"/>
                                        </p:tgtEl>
                                        <p:attrNameLst>
                                          <p:attrName>style.visibility</p:attrName>
                                        </p:attrNameLst>
                                      </p:cBhvr>
                                      <p:to>
                                        <p:strVal val="visible"/>
                                      </p:to>
                                    </p:set>
                                    <p:animEffect transition="in" filter="fade">
                                      <p:cBhvr>
                                        <p:cTn id="101" dur="500"/>
                                        <p:tgtEl>
                                          <p:spTgt spid="62"/>
                                        </p:tgtEl>
                                      </p:cBhvr>
                                    </p:animEffect>
                                  </p:childTnLst>
                                </p:cTn>
                              </p:par>
                            </p:childTnLst>
                          </p:cTn>
                        </p:par>
                      </p:childTnLst>
                    </p:cTn>
                  </p:par>
                  <p:par>
                    <p:cTn id="102" fill="hold">
                      <p:stCondLst>
                        <p:cond delay="indefinite"/>
                      </p:stCondLst>
                      <p:childTnLst>
                        <p:par>
                          <p:cTn id="103" fill="hold">
                            <p:stCondLst>
                              <p:cond delay="0"/>
                            </p:stCondLst>
                            <p:childTnLst>
                              <p:par>
                                <p:cTn id="104" presetID="16" presetClass="entr" presetSubtype="21" fill="hold" nodeType="clickEffect">
                                  <p:stCondLst>
                                    <p:cond delay="0"/>
                                  </p:stCondLst>
                                  <p:childTnLst>
                                    <p:set>
                                      <p:cBhvr>
                                        <p:cTn id="105" dur="1" fill="hold">
                                          <p:stCondLst>
                                            <p:cond delay="0"/>
                                          </p:stCondLst>
                                        </p:cTn>
                                        <p:tgtEl>
                                          <p:spTgt spid="67"/>
                                        </p:tgtEl>
                                        <p:attrNameLst>
                                          <p:attrName>style.visibility</p:attrName>
                                        </p:attrNameLst>
                                      </p:cBhvr>
                                      <p:to>
                                        <p:strVal val="visible"/>
                                      </p:to>
                                    </p:set>
                                    <p:animEffect transition="in" filter="barn(inVertical)">
                                      <p:cBhvr>
                                        <p:cTn id="106" dur="500"/>
                                        <p:tgtEl>
                                          <p:spTgt spid="67"/>
                                        </p:tgtEl>
                                      </p:cBhvr>
                                    </p:animEffect>
                                  </p:childTnLst>
                                </p:cTn>
                              </p:par>
                            </p:childTnLst>
                          </p:cTn>
                        </p:par>
                        <p:par>
                          <p:cTn id="107" fill="hold">
                            <p:stCondLst>
                              <p:cond delay="500"/>
                            </p:stCondLst>
                            <p:childTnLst>
                              <p:par>
                                <p:cTn id="108" presetID="10" presetClass="entr" presetSubtype="0" fill="hold" grpId="0" nodeType="afterEffect">
                                  <p:stCondLst>
                                    <p:cond delay="0"/>
                                  </p:stCondLst>
                                  <p:childTnLst>
                                    <p:set>
                                      <p:cBhvr>
                                        <p:cTn id="109" dur="1" fill="hold">
                                          <p:stCondLst>
                                            <p:cond delay="0"/>
                                          </p:stCondLst>
                                        </p:cTn>
                                        <p:tgtEl>
                                          <p:spTgt spid="66"/>
                                        </p:tgtEl>
                                        <p:attrNameLst>
                                          <p:attrName>style.visibility</p:attrName>
                                        </p:attrNameLst>
                                      </p:cBhvr>
                                      <p:to>
                                        <p:strVal val="visible"/>
                                      </p:to>
                                    </p:set>
                                    <p:animEffect transition="in" filter="fade">
                                      <p:cBhvr>
                                        <p:cTn id="110" dur="500"/>
                                        <p:tgtEl>
                                          <p:spTgt spid="66"/>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nodeType="clickEffect">
                                  <p:stCondLst>
                                    <p:cond delay="0"/>
                                  </p:stCondLst>
                                  <p:childTnLst>
                                    <p:set>
                                      <p:cBhvr>
                                        <p:cTn id="114" dur="1" fill="hold">
                                          <p:stCondLst>
                                            <p:cond delay="0"/>
                                          </p:stCondLst>
                                        </p:cTn>
                                        <p:tgtEl>
                                          <p:spTgt spid="73"/>
                                        </p:tgtEl>
                                        <p:attrNameLst>
                                          <p:attrName>style.visibility</p:attrName>
                                        </p:attrNameLst>
                                      </p:cBhvr>
                                      <p:to>
                                        <p:strVal val="visible"/>
                                      </p:to>
                                    </p:set>
                                    <p:animEffect transition="in" filter="wipe(down)">
                                      <p:cBhvr>
                                        <p:cTn id="115" dur="500"/>
                                        <p:tgtEl>
                                          <p:spTgt spid="73"/>
                                        </p:tgtEl>
                                      </p:cBhvr>
                                    </p:animEffect>
                                  </p:childTnLst>
                                </p:cTn>
                              </p:par>
                            </p:childTnLst>
                          </p:cTn>
                        </p:par>
                        <p:par>
                          <p:cTn id="116" fill="hold">
                            <p:stCondLst>
                              <p:cond delay="500"/>
                            </p:stCondLst>
                            <p:childTnLst>
                              <p:par>
                                <p:cTn id="117" presetID="10" presetClass="entr" presetSubtype="0" fill="hold" grpId="0" nodeType="afterEffect">
                                  <p:stCondLst>
                                    <p:cond delay="0"/>
                                  </p:stCondLst>
                                  <p:childTnLst>
                                    <p:set>
                                      <p:cBhvr>
                                        <p:cTn id="118" dur="1" fill="hold">
                                          <p:stCondLst>
                                            <p:cond delay="0"/>
                                          </p:stCondLst>
                                        </p:cTn>
                                        <p:tgtEl>
                                          <p:spTgt spid="72"/>
                                        </p:tgtEl>
                                        <p:attrNameLst>
                                          <p:attrName>style.visibility</p:attrName>
                                        </p:attrNameLst>
                                      </p:cBhvr>
                                      <p:to>
                                        <p:strVal val="visible"/>
                                      </p:to>
                                    </p:set>
                                    <p:animEffect transition="in" filter="fade">
                                      <p:cBhvr>
                                        <p:cTn id="119" dur="500"/>
                                        <p:tgtEl>
                                          <p:spTgt spid="72"/>
                                        </p:tgtEl>
                                      </p:cBhvr>
                                    </p:animEffect>
                                  </p:childTnLst>
                                </p:cTn>
                              </p:par>
                            </p:childTnLst>
                          </p:cTn>
                        </p:par>
                      </p:childTnLst>
                    </p:cTn>
                  </p:par>
                  <p:par>
                    <p:cTn id="120" fill="hold">
                      <p:stCondLst>
                        <p:cond delay="indefinite"/>
                      </p:stCondLst>
                      <p:childTnLst>
                        <p:par>
                          <p:cTn id="121" fill="hold">
                            <p:stCondLst>
                              <p:cond delay="0"/>
                            </p:stCondLst>
                            <p:childTnLst>
                              <p:par>
                                <p:cTn id="122" presetID="16" presetClass="entr" presetSubtype="21" fill="hold" nodeType="clickEffect">
                                  <p:stCondLst>
                                    <p:cond delay="0"/>
                                  </p:stCondLst>
                                  <p:childTnLst>
                                    <p:set>
                                      <p:cBhvr>
                                        <p:cTn id="123" dur="1" fill="hold">
                                          <p:stCondLst>
                                            <p:cond delay="0"/>
                                          </p:stCondLst>
                                        </p:cTn>
                                        <p:tgtEl>
                                          <p:spTgt spid="76"/>
                                        </p:tgtEl>
                                        <p:attrNameLst>
                                          <p:attrName>style.visibility</p:attrName>
                                        </p:attrNameLst>
                                      </p:cBhvr>
                                      <p:to>
                                        <p:strVal val="visible"/>
                                      </p:to>
                                    </p:set>
                                    <p:animEffect transition="in" filter="barn(inVertical)">
                                      <p:cBhvr>
                                        <p:cTn id="124" dur="500"/>
                                        <p:tgtEl>
                                          <p:spTgt spid="76"/>
                                        </p:tgtEl>
                                      </p:cBhvr>
                                    </p:animEffect>
                                  </p:childTnLst>
                                </p:cTn>
                              </p:par>
                            </p:childTnLst>
                          </p:cTn>
                        </p:par>
                        <p:par>
                          <p:cTn id="125" fill="hold">
                            <p:stCondLst>
                              <p:cond delay="500"/>
                            </p:stCondLst>
                            <p:childTnLst>
                              <p:par>
                                <p:cTn id="126" presetID="10" presetClass="entr" presetSubtype="0" fill="hold" grpId="0" nodeType="afterEffect">
                                  <p:stCondLst>
                                    <p:cond delay="0"/>
                                  </p:stCondLst>
                                  <p:childTnLst>
                                    <p:set>
                                      <p:cBhvr>
                                        <p:cTn id="127" dur="1" fill="hold">
                                          <p:stCondLst>
                                            <p:cond delay="0"/>
                                          </p:stCondLst>
                                        </p:cTn>
                                        <p:tgtEl>
                                          <p:spTgt spid="75"/>
                                        </p:tgtEl>
                                        <p:attrNameLst>
                                          <p:attrName>style.visibility</p:attrName>
                                        </p:attrNameLst>
                                      </p:cBhvr>
                                      <p:to>
                                        <p:strVal val="visible"/>
                                      </p:to>
                                    </p:set>
                                    <p:animEffect transition="in" filter="fade">
                                      <p:cBhvr>
                                        <p:cTn id="128" dur="500"/>
                                        <p:tgtEl>
                                          <p:spTgt spid="75"/>
                                        </p:tgtEl>
                                      </p:cBhvr>
                                    </p:animEffect>
                                  </p:childTnLst>
                                </p:cTn>
                              </p:par>
                            </p:childTnLst>
                          </p:cTn>
                        </p:par>
                      </p:childTnLst>
                    </p:cTn>
                  </p:par>
                  <p:par>
                    <p:cTn id="129" fill="hold">
                      <p:stCondLst>
                        <p:cond delay="indefinite"/>
                      </p:stCondLst>
                      <p:childTnLst>
                        <p:par>
                          <p:cTn id="130" fill="hold">
                            <p:stCondLst>
                              <p:cond delay="0"/>
                            </p:stCondLst>
                            <p:childTnLst>
                              <p:par>
                                <p:cTn id="131" presetID="16" presetClass="entr" presetSubtype="21" fill="hold" nodeType="clickEffect">
                                  <p:stCondLst>
                                    <p:cond delay="0"/>
                                  </p:stCondLst>
                                  <p:childTnLst>
                                    <p:set>
                                      <p:cBhvr>
                                        <p:cTn id="132" dur="1" fill="hold">
                                          <p:stCondLst>
                                            <p:cond delay="0"/>
                                          </p:stCondLst>
                                        </p:cTn>
                                        <p:tgtEl>
                                          <p:spTgt spid="82"/>
                                        </p:tgtEl>
                                        <p:attrNameLst>
                                          <p:attrName>style.visibility</p:attrName>
                                        </p:attrNameLst>
                                      </p:cBhvr>
                                      <p:to>
                                        <p:strVal val="visible"/>
                                      </p:to>
                                    </p:set>
                                    <p:animEffect transition="in" filter="barn(inVertical)">
                                      <p:cBhvr>
                                        <p:cTn id="133" dur="500"/>
                                        <p:tgtEl>
                                          <p:spTgt spid="82"/>
                                        </p:tgtEl>
                                      </p:cBhvr>
                                    </p:animEffect>
                                  </p:childTnLst>
                                </p:cTn>
                              </p:par>
                            </p:childTnLst>
                          </p:cTn>
                        </p:par>
                        <p:par>
                          <p:cTn id="134" fill="hold">
                            <p:stCondLst>
                              <p:cond delay="500"/>
                            </p:stCondLst>
                            <p:childTnLst>
                              <p:par>
                                <p:cTn id="135" presetID="10" presetClass="entr" presetSubtype="0" fill="hold" grpId="0" nodeType="afterEffect">
                                  <p:stCondLst>
                                    <p:cond delay="0"/>
                                  </p:stCondLst>
                                  <p:childTnLst>
                                    <p:set>
                                      <p:cBhvr>
                                        <p:cTn id="136" dur="1" fill="hold">
                                          <p:stCondLst>
                                            <p:cond delay="0"/>
                                          </p:stCondLst>
                                        </p:cTn>
                                        <p:tgtEl>
                                          <p:spTgt spid="81"/>
                                        </p:tgtEl>
                                        <p:attrNameLst>
                                          <p:attrName>style.visibility</p:attrName>
                                        </p:attrNameLst>
                                      </p:cBhvr>
                                      <p:to>
                                        <p:strVal val="visible"/>
                                      </p:to>
                                    </p:set>
                                    <p:animEffect transition="in" filter="fade">
                                      <p:cBhvr>
                                        <p:cTn id="137"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22" grpId="0"/>
      <p:bldP spid="31" grpId="0"/>
      <p:bldP spid="35" grpId="0"/>
      <p:bldP spid="41" grpId="0"/>
      <p:bldP spid="43" grpId="0"/>
      <p:bldP spid="47" grpId="0"/>
      <p:bldP spid="51" grpId="0"/>
      <p:bldP spid="55" grpId="0"/>
      <p:bldP spid="62" grpId="0"/>
      <p:bldP spid="66" grpId="0"/>
      <p:bldP spid="72" grpId="0"/>
      <p:bldP spid="75" grpId="0"/>
      <p:bldP spid="8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376209" y="699160"/>
            <a:ext cx="9747115" cy="1225686"/>
          </a:xfrm>
        </p:spPr>
        <p:txBody>
          <a:bodyPr/>
          <a:lstStyle/>
          <a:p>
            <a:pPr algn="ctr"/>
            <a:r>
              <a:rPr lang="fa-IR" sz="4400" b="1" dirty="0">
                <a:cs typeface="+mn-cs"/>
              </a:rPr>
              <a:t>مسئله هزینه ثابت در مکان یابی تسهیلات :</a:t>
            </a:r>
          </a:p>
        </p:txBody>
      </p:sp>
      <p:sp>
        <p:nvSpPr>
          <p:cNvPr id="4" name="Slide Number Placeholder 3"/>
          <p:cNvSpPr>
            <a:spLocks noGrp="1"/>
          </p:cNvSpPr>
          <p:nvPr>
            <p:ph type="sldNum" sz="quarter" idx="12"/>
          </p:nvPr>
        </p:nvSpPr>
        <p:spPr/>
        <p:txBody>
          <a:bodyPr/>
          <a:lstStyle/>
          <a:p>
            <a:fld id="{022DAD9D-D59D-4411-8EA4-7EF2DC1AC386}" type="slidenum">
              <a:rPr lang="fa-IR" smtClean="0"/>
              <a:t>21</a:t>
            </a:fld>
            <a:endParaRPr lang="fa-IR"/>
          </a:p>
        </p:txBody>
      </p:sp>
      <p:pic>
        <p:nvPicPr>
          <p:cNvPr id="5" name="Picture 4"/>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
        <p:nvSpPr>
          <p:cNvPr id="8" name="Content Placeholder 2"/>
          <p:cNvSpPr>
            <a:spLocks noGrp="1"/>
          </p:cNvSpPr>
          <p:nvPr>
            <p:ph idx="1"/>
          </p:nvPr>
        </p:nvSpPr>
        <p:spPr>
          <a:xfrm>
            <a:off x="431910" y="2284232"/>
            <a:ext cx="11283985" cy="4168524"/>
          </a:xfrm>
        </p:spPr>
        <p:txBody>
          <a:bodyPr>
            <a:normAutofit lnSpcReduction="10000"/>
          </a:bodyPr>
          <a:lstStyle/>
          <a:p>
            <a:pPr marL="0" indent="0" algn="just">
              <a:buNone/>
            </a:pPr>
            <a:r>
              <a:rPr lang="fa-IR" sz="2700" dirty="0">
                <a:solidFill>
                  <a:schemeClr val="tx2">
                    <a:lumMod val="75000"/>
                  </a:schemeClr>
                </a:solidFill>
              </a:rPr>
              <a:t>مساله مکان یابی تسهیلات با هزینه ثابت یکی از مسائل مکان یابی کلاسیک می باشد که </a:t>
            </a:r>
            <a:r>
              <a:rPr lang="fa-IR" sz="2700" b="1" dirty="0">
                <a:solidFill>
                  <a:schemeClr val="tx2">
                    <a:lumMod val="75000"/>
                  </a:schemeClr>
                </a:solidFill>
              </a:rPr>
              <a:t>مبنای بسیاری از مدل های مکان یابی را که در زنجیره تامین</a:t>
            </a:r>
            <a:r>
              <a:rPr lang="fa-IR" sz="2700" dirty="0">
                <a:solidFill>
                  <a:schemeClr val="tx2">
                    <a:lumMod val="75000"/>
                  </a:schemeClr>
                </a:solidFill>
              </a:rPr>
              <a:t> مورد استفاده واقع شده است، تشکیل می دهد.</a:t>
            </a:r>
          </a:p>
          <a:p>
            <a:pPr marL="0" indent="0" algn="just">
              <a:buNone/>
            </a:pPr>
            <a:r>
              <a:rPr lang="fa-IR" sz="2700" dirty="0">
                <a:solidFill>
                  <a:schemeClr val="tx2">
                    <a:lumMod val="75000"/>
                  </a:schemeClr>
                </a:solidFill>
              </a:rPr>
              <a:t>در این مدل مجموعه ای از مکان یابی های مشتریان با تقاضای مشخص و مجموعه ای از کاندیدهای تسهیلات مکان یابی وجود دارد.</a:t>
            </a:r>
          </a:p>
          <a:p>
            <a:pPr marL="0" indent="0" algn="just">
              <a:buNone/>
            </a:pPr>
            <a:r>
              <a:rPr lang="fa-IR" sz="2700" dirty="0">
                <a:solidFill>
                  <a:schemeClr val="tx2">
                    <a:lumMod val="75000"/>
                  </a:schemeClr>
                </a:solidFill>
              </a:rPr>
              <a:t>اگر ما یکی از کاندیدهای سایت را برای مستقر کردن تسهیلات انتخاب کنیم، یک هزینه ثابت برای مکان یابی متحمل شده ایم و همیشه یک هزینه مشخص برای حمل محموله از سایت های کاندید به هر مشتری وجود دارد. مساله یافتن موقعیت تسهیلات و الگوی حمل و نقل بین  تسهیلات و مشتریان برای کاهش هزینه های حمل و مکان یابی تسهیلات می باشد با این محدودیت که تمام تقاضای مشتریان بایستی برآورده شود.</a:t>
            </a:r>
          </a:p>
        </p:txBody>
      </p:sp>
    </p:spTree>
    <p:extLst>
      <p:ext uri="{BB962C8B-B14F-4D97-AF65-F5344CB8AC3E}">
        <p14:creationId xmlns:p14="http://schemas.microsoft.com/office/powerpoint/2010/main" val="1438514767"/>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5296" y="1180939"/>
            <a:ext cx="7273463" cy="2124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Left Brace 3"/>
          <p:cNvSpPr/>
          <p:nvPr/>
        </p:nvSpPr>
        <p:spPr>
          <a:xfrm rot="5400000">
            <a:off x="5467739" y="-987575"/>
            <a:ext cx="720080" cy="5224197"/>
          </a:xfrm>
          <a:prstGeom prst="lef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p>
        </p:txBody>
      </p:sp>
      <p:sp>
        <p:nvSpPr>
          <p:cNvPr id="5" name="TextBox 4"/>
          <p:cNvSpPr txBox="1"/>
          <p:nvPr/>
        </p:nvSpPr>
        <p:spPr>
          <a:xfrm>
            <a:off x="2751246" y="347926"/>
            <a:ext cx="5688632" cy="830997"/>
          </a:xfrm>
          <a:prstGeom prst="rect">
            <a:avLst/>
          </a:prstGeom>
          <a:noFill/>
        </p:spPr>
        <p:txBody>
          <a:bodyPr wrap="square" rtlCol="0">
            <a:spAutoFit/>
          </a:bodyPr>
          <a:lstStyle/>
          <a:p>
            <a:pPr algn="ctr" rtl="1"/>
            <a:r>
              <a:rPr lang="fa-IR" sz="2400" dirty="0">
                <a:cs typeface="B Zar" pitchFamily="2" charset="-78"/>
              </a:rPr>
              <a:t>مینیمم کردن مجموع هزینه های ثابت مکان یابی تسهیلات و هزینه های حمل و نقل </a:t>
            </a:r>
            <a:endParaRPr lang="en-US" sz="2400" dirty="0">
              <a:cs typeface="B Zar" pitchFamily="2" charset="-78"/>
            </a:endParaRPr>
          </a:p>
        </p:txBody>
      </p:sp>
      <p:sp>
        <p:nvSpPr>
          <p:cNvPr id="2" name="Slide Number Placeholder 1"/>
          <p:cNvSpPr>
            <a:spLocks noGrp="1"/>
          </p:cNvSpPr>
          <p:nvPr>
            <p:ph type="sldNum" sz="quarter" idx="12"/>
          </p:nvPr>
        </p:nvSpPr>
        <p:spPr>
          <a:xfrm>
            <a:off x="10400311" y="330003"/>
            <a:ext cx="838199" cy="767687"/>
          </a:xfrm>
        </p:spPr>
        <p:txBody>
          <a:bodyPr/>
          <a:lstStyle/>
          <a:p>
            <a:fld id="{022DAD9D-D59D-4411-8EA4-7EF2DC1AC386}" type="slidenum">
              <a:rPr lang="fa-IR" smtClean="0"/>
              <a:t>22</a:t>
            </a:fld>
            <a:endParaRPr lang="fa-IR" dirty="0"/>
          </a:p>
        </p:txBody>
      </p:sp>
      <p:pic>
        <p:nvPicPr>
          <p:cNvPr id="6" name="Picture 5"/>
          <p:cNvPicPr>
            <a:picLocks noChangeAspect="1"/>
          </p:cNvPicPr>
          <p:nvPr/>
        </p:nvPicPr>
        <p:blipFill>
          <a:blip r:embed="rId4">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306696" y="329288"/>
            <a:ext cx="1591991" cy="1685580"/>
          </a:xfrm>
          <a:prstGeom prst="rect">
            <a:avLst/>
          </a:prstGeom>
        </p:spPr>
      </p:pic>
      <p:sp>
        <p:nvSpPr>
          <p:cNvPr id="7" name="Rectangle 6"/>
          <p:cNvSpPr/>
          <p:nvPr/>
        </p:nvSpPr>
        <p:spPr>
          <a:xfrm>
            <a:off x="2305765" y="725854"/>
            <a:ext cx="2391913" cy="715473"/>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هزینه ثابت مکان یابی تسهیلات در سایت کاندید شده</a:t>
            </a:r>
          </a:p>
        </p:txBody>
      </p:sp>
      <p:cxnSp>
        <p:nvCxnSpPr>
          <p:cNvPr id="8" name="Straight Arrow Connector 7"/>
          <p:cNvCxnSpPr/>
          <p:nvPr/>
        </p:nvCxnSpPr>
        <p:spPr>
          <a:xfrm flipH="1" flipV="1">
            <a:off x="3640015" y="1349787"/>
            <a:ext cx="1928106" cy="718322"/>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12" name="Rectangle 11"/>
          <p:cNvSpPr/>
          <p:nvPr/>
        </p:nvSpPr>
        <p:spPr>
          <a:xfrm>
            <a:off x="5731237" y="1071002"/>
            <a:ext cx="1745900" cy="55260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تقاضا در محل مشتری</a:t>
            </a:r>
          </a:p>
        </p:txBody>
      </p:sp>
      <p:cxnSp>
        <p:nvCxnSpPr>
          <p:cNvPr id="13" name="Straight Arrow Connector 12"/>
          <p:cNvCxnSpPr/>
          <p:nvPr/>
        </p:nvCxnSpPr>
        <p:spPr>
          <a:xfrm flipH="1" flipV="1">
            <a:off x="6672165" y="1459571"/>
            <a:ext cx="846669" cy="608537"/>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16" name="Rectangle 15"/>
          <p:cNvSpPr/>
          <p:nvPr/>
        </p:nvSpPr>
        <p:spPr>
          <a:xfrm>
            <a:off x="7477137" y="793661"/>
            <a:ext cx="2884426" cy="579860"/>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هزینه حمل و نقل هر واحد محصول بین سایت کاندید شده برای تسهیلات و محل مشتری</a:t>
            </a:r>
          </a:p>
        </p:txBody>
      </p:sp>
      <p:cxnSp>
        <p:nvCxnSpPr>
          <p:cNvPr id="17" name="Straight Arrow Connector 16"/>
          <p:cNvCxnSpPr/>
          <p:nvPr/>
        </p:nvCxnSpPr>
        <p:spPr>
          <a:xfrm flipV="1">
            <a:off x="8018435" y="1412937"/>
            <a:ext cx="786844" cy="689874"/>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23" name="Content Placeholder 2"/>
          <p:cNvSpPr txBox="1">
            <a:spLocks/>
          </p:cNvSpPr>
          <p:nvPr/>
        </p:nvSpPr>
        <p:spPr>
          <a:xfrm>
            <a:off x="417047" y="3120886"/>
            <a:ext cx="10821463" cy="3737113"/>
          </a:xfrm>
          <a:prstGeom prst="rect">
            <a:avLst/>
          </a:prstGeom>
        </p:spPr>
        <p:txBody>
          <a:bodyPr vert="horz" lIns="91440" tIns="45720" rIns="91440" bIns="45720" rtlCol="0">
            <a:noAutofit/>
          </a:bodyPr>
          <a:lst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0" indent="0" algn="just">
              <a:buFont typeface="Wingdings 3" charset="2"/>
              <a:buNone/>
            </a:pPr>
            <a:r>
              <a:rPr lang="fa-IR" sz="2800" b="1" dirty="0">
                <a:solidFill>
                  <a:schemeClr val="tx2">
                    <a:lumMod val="75000"/>
                  </a:schemeClr>
                </a:solidFill>
              </a:rPr>
              <a:t>متغیرهای تصمیم : </a:t>
            </a:r>
            <a:endParaRPr lang="fa-IR" sz="1500" b="1" dirty="0">
              <a:solidFill>
                <a:schemeClr val="tx2">
                  <a:lumMod val="75000"/>
                </a:schemeClr>
              </a:solidFill>
            </a:endParaRPr>
          </a:p>
          <a:p>
            <a:pPr marL="0" indent="0" algn="just">
              <a:buFont typeface="Wingdings 3" charset="2"/>
              <a:buNone/>
            </a:pPr>
            <a:endParaRPr lang="fa-IR" sz="2600" dirty="0">
              <a:solidFill>
                <a:schemeClr val="tx2">
                  <a:lumMod val="75000"/>
                </a:schemeClr>
              </a:solidFill>
            </a:endParaRPr>
          </a:p>
          <a:p>
            <a:pPr marL="0" indent="0" algn="just">
              <a:buFont typeface="Wingdings 3" charset="2"/>
              <a:buNone/>
            </a:pPr>
            <a:r>
              <a:rPr lang="en-US" sz="2600" b="1" dirty="0" err="1">
                <a:solidFill>
                  <a:schemeClr val="tx2">
                    <a:lumMod val="75000"/>
                  </a:schemeClr>
                </a:solidFill>
                <a:latin typeface="Georgia" panose="02040502050405020303" pitchFamily="18" charset="0"/>
              </a:rPr>
              <a:t>Xj</a:t>
            </a:r>
            <a:r>
              <a:rPr lang="en-US" sz="2600" dirty="0">
                <a:solidFill>
                  <a:schemeClr val="tx2">
                    <a:lumMod val="75000"/>
                  </a:schemeClr>
                </a:solidFill>
              </a:rPr>
              <a:t> </a:t>
            </a:r>
          </a:p>
          <a:p>
            <a:pPr marL="0" indent="0" algn="just">
              <a:buFont typeface="Wingdings 3" charset="2"/>
              <a:buNone/>
            </a:pPr>
            <a:endParaRPr lang="fa-IR" sz="2600" dirty="0">
              <a:solidFill>
                <a:schemeClr val="tx2">
                  <a:lumMod val="75000"/>
                </a:schemeClr>
              </a:solidFill>
            </a:endParaRPr>
          </a:p>
          <a:p>
            <a:pPr marL="0" indent="0" algn="just">
              <a:buFont typeface="Wingdings 3" charset="2"/>
              <a:buNone/>
            </a:pPr>
            <a:endParaRPr lang="en-US" sz="1500" dirty="0">
              <a:solidFill>
                <a:schemeClr val="tx2">
                  <a:lumMod val="75000"/>
                </a:schemeClr>
              </a:solidFill>
            </a:endParaRPr>
          </a:p>
          <a:p>
            <a:pPr marL="0" indent="0" algn="just">
              <a:buFont typeface="Wingdings 3" charset="2"/>
              <a:buNone/>
            </a:pPr>
            <a:r>
              <a:rPr lang="en-US" sz="2600" b="1" dirty="0">
                <a:solidFill>
                  <a:schemeClr val="tx2">
                    <a:lumMod val="75000"/>
                  </a:schemeClr>
                </a:solidFill>
              </a:rPr>
              <a:t>  </a:t>
            </a:r>
            <a:r>
              <a:rPr lang="en-US" sz="2600" b="1" dirty="0" err="1" smtClean="0">
                <a:solidFill>
                  <a:schemeClr val="tx2">
                    <a:lumMod val="75000"/>
                  </a:schemeClr>
                </a:solidFill>
                <a:latin typeface="Georgia" panose="02040502050405020303" pitchFamily="18" charset="0"/>
              </a:rPr>
              <a:t>Yji</a:t>
            </a:r>
            <a:r>
              <a:rPr lang="fa-IR" sz="2600" b="1" dirty="0" smtClean="0">
                <a:solidFill>
                  <a:schemeClr val="tx2">
                    <a:lumMod val="75000"/>
                  </a:schemeClr>
                </a:solidFill>
              </a:rPr>
              <a:t>: </a:t>
            </a:r>
            <a:r>
              <a:rPr lang="fa-IR" sz="2600" dirty="0" smtClean="0">
                <a:solidFill>
                  <a:schemeClr val="tx2">
                    <a:lumMod val="75000"/>
                  </a:schemeClr>
                </a:solidFill>
              </a:rPr>
              <a:t> </a:t>
            </a:r>
            <a:r>
              <a:rPr lang="fa-IR" sz="2600" dirty="0">
                <a:solidFill>
                  <a:schemeClr val="tx2">
                    <a:lumMod val="75000"/>
                  </a:schemeClr>
                </a:solidFill>
              </a:rPr>
              <a:t>کسری از تقاضا در محل مشتری </a:t>
            </a:r>
            <a:r>
              <a:rPr lang="en-US" sz="2600" dirty="0" err="1">
                <a:solidFill>
                  <a:schemeClr val="tx2">
                    <a:lumMod val="75000"/>
                  </a:schemeClr>
                </a:solidFill>
              </a:rPr>
              <a:t>i</a:t>
            </a:r>
            <a:r>
              <a:rPr lang="fa-IR" sz="2600" dirty="0">
                <a:solidFill>
                  <a:schemeClr val="tx2">
                    <a:lumMod val="75000"/>
                  </a:schemeClr>
                </a:solidFill>
              </a:rPr>
              <a:t> که به وسیله تسهیلات در سایت </a:t>
            </a:r>
            <a:r>
              <a:rPr lang="en-US" sz="2600" dirty="0">
                <a:solidFill>
                  <a:schemeClr val="tx2">
                    <a:lumMod val="75000"/>
                  </a:schemeClr>
                </a:solidFill>
              </a:rPr>
              <a:t>j</a:t>
            </a:r>
            <a:r>
              <a:rPr lang="fa-IR" sz="2600" dirty="0">
                <a:solidFill>
                  <a:schemeClr val="tx2">
                    <a:lumMod val="75000"/>
                  </a:schemeClr>
                </a:solidFill>
              </a:rPr>
              <a:t> ارائه می شود. </a:t>
            </a:r>
            <a:endParaRPr lang="en-US" sz="2600" dirty="0">
              <a:solidFill>
                <a:schemeClr val="tx2">
                  <a:lumMod val="75000"/>
                </a:schemeClr>
              </a:solidFill>
              <a:latin typeface="Georgia" panose="02040502050405020303" pitchFamily="18" charset="0"/>
            </a:endParaRPr>
          </a:p>
        </p:txBody>
      </p:sp>
      <p:sp>
        <p:nvSpPr>
          <p:cNvPr id="27" name="Right Brace 26"/>
          <p:cNvSpPr/>
          <p:nvPr/>
        </p:nvSpPr>
        <p:spPr>
          <a:xfrm>
            <a:off x="10360517" y="3883111"/>
            <a:ext cx="288032" cy="1196089"/>
          </a:xfrm>
          <a:prstGeom prst="righ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28" name="Rectangle 27"/>
          <p:cNvSpPr/>
          <p:nvPr/>
        </p:nvSpPr>
        <p:spPr>
          <a:xfrm>
            <a:off x="3299791" y="3961014"/>
            <a:ext cx="7178367" cy="360040"/>
          </a:xfrm>
          <a:prstGeom prst="rect">
            <a:avLst/>
          </a:prstGeom>
          <a:noFill/>
          <a:ln w="19050" cap="flat" cmpd="sng" algn="ctr">
            <a:noFill/>
            <a:prstDash val="solid"/>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fa-IR" sz="2600" i="0" u="none" strike="noStrike" kern="0" cap="none" spc="0" normalizeH="0" baseline="0" noProof="0" dirty="0">
                <a:ln>
                  <a:noFill/>
                </a:ln>
                <a:solidFill>
                  <a:schemeClr val="tx2">
                    <a:lumMod val="75000"/>
                  </a:schemeClr>
                </a:solidFill>
                <a:effectLst/>
                <a:uLnTx/>
                <a:uFillTx/>
                <a:latin typeface="Georgia"/>
                <a:ea typeface="+mn-ea"/>
              </a:rPr>
              <a:t>1 ؛ اگر سایت</a:t>
            </a:r>
            <a:r>
              <a:rPr kumimoji="0" lang="fa-IR" sz="2600" i="0" u="none" strike="noStrike" kern="0" cap="none" spc="0" normalizeH="0" noProof="0" dirty="0">
                <a:ln>
                  <a:noFill/>
                </a:ln>
                <a:solidFill>
                  <a:schemeClr val="tx2">
                    <a:lumMod val="75000"/>
                  </a:schemeClr>
                </a:solidFill>
                <a:effectLst/>
                <a:uLnTx/>
                <a:uFillTx/>
                <a:latin typeface="Georgia"/>
                <a:ea typeface="+mn-ea"/>
              </a:rPr>
              <a:t> کاندید شده به عنوان محل مورد نظر انتخاب شود.</a:t>
            </a:r>
            <a:endParaRPr kumimoji="0" lang="fa-IR" sz="2600" i="0" u="none" strike="noStrike" kern="0" cap="none" spc="0" normalizeH="0" baseline="0" noProof="0" dirty="0">
              <a:ln>
                <a:noFill/>
              </a:ln>
              <a:solidFill>
                <a:schemeClr val="tx2">
                  <a:lumMod val="75000"/>
                </a:schemeClr>
              </a:solidFill>
              <a:effectLst/>
              <a:uLnTx/>
              <a:uFillTx/>
              <a:latin typeface="Georgia"/>
              <a:ea typeface="+mn-ea"/>
            </a:endParaRPr>
          </a:p>
        </p:txBody>
      </p:sp>
      <p:sp>
        <p:nvSpPr>
          <p:cNvPr id="29" name="Rectangle 28"/>
          <p:cNvSpPr/>
          <p:nvPr/>
        </p:nvSpPr>
        <p:spPr>
          <a:xfrm>
            <a:off x="5815221" y="4683964"/>
            <a:ext cx="4680520"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fa-IR" sz="2600" dirty="0">
                <a:solidFill>
                  <a:schemeClr val="tx2">
                    <a:lumMod val="75000"/>
                  </a:schemeClr>
                </a:solidFill>
              </a:rPr>
              <a:t>0 ؛ در غیر اینصورت</a:t>
            </a:r>
          </a:p>
        </p:txBody>
      </p:sp>
      <mc:AlternateContent xmlns:mc="http://schemas.openxmlformats.org/markup-compatibility/2006" xmlns:p14="http://schemas.microsoft.com/office/powerpoint/2010/main">
        <mc:Choice Requires="p14">
          <p:contentPart p14:bwMode="auto" r:id="rId6">
            <p14:nvContentPartPr>
              <p14:cNvPr id="2106" name="Ink 2105"/>
              <p14:cNvContentPartPr/>
              <p14:nvPr/>
            </p14:nvContentPartPr>
            <p14:xfrm>
              <a:off x="2014672" y="5529127"/>
              <a:ext cx="360" cy="186120"/>
            </p14:xfrm>
          </p:contentPart>
        </mc:Choice>
        <mc:Fallback xmlns="">
          <p:pic>
            <p:nvPicPr>
              <p:cNvPr id="2106" name="Ink 2105"/>
              <p:cNvPicPr/>
              <p:nvPr/>
            </p:nvPicPr>
            <p:blipFill>
              <a:blip r:embed="rId33"/>
              <a:stretch>
                <a:fillRect/>
              </a:stretch>
            </p:blipFill>
            <p:spPr>
              <a:xfrm>
                <a:off x="1518952" y="4876087"/>
                <a:ext cx="4020480" cy="1805040"/>
              </a:xfrm>
              <a:prstGeom prst="rect">
                <a:avLst/>
              </a:prstGeom>
            </p:spPr>
          </p:pic>
        </mc:Fallback>
      </mc:AlternateContent>
    </p:spTree>
    <p:extLst>
      <p:ext uri="{BB962C8B-B14F-4D97-AF65-F5344CB8AC3E}">
        <p14:creationId xmlns:p14="http://schemas.microsoft.com/office/powerpoint/2010/main" val="27583199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1000"/>
                                        <p:tgtEl>
                                          <p:spTgt spid="23"/>
                                        </p:tgtEl>
                                      </p:cBhvr>
                                    </p:animEffect>
                                    <p:anim calcmode="lin" valueType="num">
                                      <p:cBhvr>
                                        <p:cTn id="35" dur="1000" fill="hold"/>
                                        <p:tgtEl>
                                          <p:spTgt spid="23"/>
                                        </p:tgtEl>
                                        <p:attrNameLst>
                                          <p:attrName>ppt_x</p:attrName>
                                        </p:attrNameLst>
                                      </p:cBhvr>
                                      <p:tavLst>
                                        <p:tav tm="0">
                                          <p:val>
                                            <p:strVal val="#ppt_x"/>
                                          </p:val>
                                        </p:tav>
                                        <p:tav tm="100000">
                                          <p:val>
                                            <p:strVal val="#ppt_x"/>
                                          </p:val>
                                        </p:tav>
                                      </p:tavLst>
                                    </p:anim>
                                    <p:anim calcmode="lin" valueType="num">
                                      <p:cBhvr>
                                        <p:cTn id="36" dur="1000" fill="hold"/>
                                        <p:tgtEl>
                                          <p:spTgt spid="23"/>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1000"/>
                                        <p:tgtEl>
                                          <p:spTgt spid="27"/>
                                        </p:tgtEl>
                                      </p:cBhvr>
                                    </p:animEffect>
                                    <p:anim calcmode="lin" valueType="num">
                                      <p:cBhvr>
                                        <p:cTn id="40" dur="1000" fill="hold"/>
                                        <p:tgtEl>
                                          <p:spTgt spid="27"/>
                                        </p:tgtEl>
                                        <p:attrNameLst>
                                          <p:attrName>ppt_x</p:attrName>
                                        </p:attrNameLst>
                                      </p:cBhvr>
                                      <p:tavLst>
                                        <p:tav tm="0">
                                          <p:val>
                                            <p:strVal val="#ppt_x"/>
                                          </p:val>
                                        </p:tav>
                                        <p:tav tm="100000">
                                          <p:val>
                                            <p:strVal val="#ppt_x"/>
                                          </p:val>
                                        </p:tav>
                                      </p:tavLst>
                                    </p:anim>
                                    <p:anim calcmode="lin" valueType="num">
                                      <p:cBhvr>
                                        <p:cTn id="41" dur="1000" fill="hold"/>
                                        <p:tgtEl>
                                          <p:spTgt spid="2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1000"/>
                                        <p:tgtEl>
                                          <p:spTgt spid="28"/>
                                        </p:tgtEl>
                                      </p:cBhvr>
                                    </p:animEffect>
                                    <p:anim calcmode="lin" valueType="num">
                                      <p:cBhvr>
                                        <p:cTn id="45" dur="1000" fill="hold"/>
                                        <p:tgtEl>
                                          <p:spTgt spid="28"/>
                                        </p:tgtEl>
                                        <p:attrNameLst>
                                          <p:attrName>ppt_x</p:attrName>
                                        </p:attrNameLst>
                                      </p:cBhvr>
                                      <p:tavLst>
                                        <p:tav tm="0">
                                          <p:val>
                                            <p:strVal val="#ppt_x"/>
                                          </p:val>
                                        </p:tav>
                                        <p:tav tm="100000">
                                          <p:val>
                                            <p:strVal val="#ppt_x"/>
                                          </p:val>
                                        </p:tav>
                                      </p:tavLst>
                                    </p:anim>
                                    <p:anim calcmode="lin" valueType="num">
                                      <p:cBhvr>
                                        <p:cTn id="46" dur="1000" fill="hold"/>
                                        <p:tgtEl>
                                          <p:spTgt spid="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1000"/>
                                        <p:tgtEl>
                                          <p:spTgt spid="29"/>
                                        </p:tgtEl>
                                      </p:cBhvr>
                                    </p:animEffect>
                                    <p:anim calcmode="lin" valueType="num">
                                      <p:cBhvr>
                                        <p:cTn id="50" dur="1000" fill="hold"/>
                                        <p:tgtEl>
                                          <p:spTgt spid="29"/>
                                        </p:tgtEl>
                                        <p:attrNameLst>
                                          <p:attrName>ppt_x</p:attrName>
                                        </p:attrNameLst>
                                      </p:cBhvr>
                                      <p:tavLst>
                                        <p:tav tm="0">
                                          <p:val>
                                            <p:strVal val="#ppt_x"/>
                                          </p:val>
                                        </p:tav>
                                        <p:tav tm="100000">
                                          <p:val>
                                            <p:strVal val="#ppt_x"/>
                                          </p:val>
                                        </p:tav>
                                      </p:tavLst>
                                    </p:anim>
                                    <p:anim calcmode="lin" valueType="num">
                                      <p:cBhvr>
                                        <p:cTn id="5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6" grpId="0"/>
      <p:bldP spid="23" grpId="0"/>
      <p:bldP spid="27" grpId="0" animBg="1"/>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9110" y="956236"/>
            <a:ext cx="8595334" cy="706964"/>
          </a:xfrm>
        </p:spPr>
        <p:txBody>
          <a:bodyPr>
            <a:noAutofit/>
          </a:bodyPr>
          <a:lstStyle/>
          <a:p>
            <a:pPr algn="ctr" rtl="1"/>
            <a:r>
              <a:rPr lang="fa-IR" sz="4400" b="1" dirty="0">
                <a:solidFill>
                  <a:schemeClr val="bg1">
                    <a:lumMod val="95000"/>
                  </a:schemeClr>
                </a:solidFill>
                <a:cs typeface="+mn-cs"/>
              </a:rPr>
              <a:t>مدل  ادغام شده مسیر یابی/ مکان یابی :</a:t>
            </a:r>
            <a:endParaRPr lang="en-US" sz="4400" b="1" dirty="0">
              <a:solidFill>
                <a:schemeClr val="bg1">
                  <a:lumMod val="95000"/>
                </a:schemeClr>
              </a:solidFill>
              <a:cs typeface="+mn-cs"/>
            </a:endParaRPr>
          </a:p>
        </p:txBody>
      </p:sp>
      <p:sp>
        <p:nvSpPr>
          <p:cNvPr id="3" name="Content Placeholder 2"/>
          <p:cNvSpPr>
            <a:spLocks noGrp="1"/>
          </p:cNvSpPr>
          <p:nvPr>
            <p:ph idx="1"/>
          </p:nvPr>
        </p:nvSpPr>
        <p:spPr>
          <a:xfrm>
            <a:off x="431910" y="2235751"/>
            <a:ext cx="11365838" cy="4622249"/>
          </a:xfrm>
        </p:spPr>
        <p:txBody>
          <a:bodyPr>
            <a:noAutofit/>
          </a:bodyPr>
          <a:lstStyle/>
          <a:p>
            <a:pPr algn="just" rtl="1">
              <a:buFont typeface="Wingdings" panose="05000000000000000000" pitchFamily="2" charset="2"/>
              <a:buChar char="q"/>
            </a:pPr>
            <a:r>
              <a:rPr lang="fa-IR" sz="2400" dirty="0">
                <a:solidFill>
                  <a:schemeClr val="tx2">
                    <a:lumMod val="75000"/>
                  </a:schemeClr>
                </a:solidFill>
              </a:rPr>
              <a:t>یکی از محدودیت های مدل قبلی این است که فرض می کند یک بار کامل کامیون از مراکز توزیع به مشتریان حمل می شود. در بسیاری از موارد محموله ها کمتر از مقدار یک کامیون</a:t>
            </a:r>
            <a:r>
              <a:rPr lang="en-US" sz="2400" dirty="0">
                <a:solidFill>
                  <a:schemeClr val="tx2">
                    <a:lumMod val="75000"/>
                  </a:schemeClr>
                </a:solidFill>
              </a:rPr>
              <a:t> </a:t>
            </a:r>
            <a:r>
              <a:rPr lang="en-US" sz="2350" dirty="0">
                <a:solidFill>
                  <a:schemeClr val="tx2">
                    <a:lumMod val="75000"/>
                  </a:schemeClr>
                </a:solidFill>
                <a:latin typeface="Georgia" panose="02040502050405020303" pitchFamily="18" charset="0"/>
              </a:rPr>
              <a:t>(LTL. less than truckload)</a:t>
            </a:r>
            <a:r>
              <a:rPr lang="en-US" sz="2350" dirty="0">
                <a:solidFill>
                  <a:schemeClr val="tx2">
                    <a:lumMod val="75000"/>
                  </a:schemeClr>
                </a:solidFill>
              </a:rPr>
              <a:t> </a:t>
            </a:r>
            <a:r>
              <a:rPr lang="fa-IR" sz="2350" dirty="0">
                <a:solidFill>
                  <a:schemeClr val="tx2">
                    <a:lumMod val="75000"/>
                  </a:schemeClr>
                </a:solidFill>
              </a:rPr>
              <a:t> </a:t>
            </a:r>
            <a:r>
              <a:rPr lang="fa-IR" sz="2400" dirty="0">
                <a:solidFill>
                  <a:schemeClr val="tx2">
                    <a:lumMod val="75000"/>
                  </a:schemeClr>
                </a:solidFill>
              </a:rPr>
              <a:t>از کارخانه به مشتریان در طول یک مسیر چندگانه می باشد.</a:t>
            </a:r>
          </a:p>
          <a:p>
            <a:pPr algn="just" rtl="1">
              <a:buFont typeface="Wingdings" panose="05000000000000000000" pitchFamily="2" charset="2"/>
              <a:buChar char="q"/>
            </a:pPr>
            <a:r>
              <a:rPr lang="fa-IR" sz="2400" dirty="0">
                <a:solidFill>
                  <a:schemeClr val="tx2">
                    <a:lumMod val="75000"/>
                  </a:schemeClr>
                </a:solidFill>
              </a:rPr>
              <a:t>زمانی که کامیون با بار کامل باشد هزینه ارسال مستقل از سایر ارسال هاست.</a:t>
            </a:r>
          </a:p>
          <a:p>
            <a:pPr algn="just" rtl="1">
              <a:buFont typeface="Wingdings" panose="05000000000000000000" pitchFamily="2" charset="2"/>
              <a:buChar char="q"/>
            </a:pPr>
            <a:r>
              <a:rPr lang="fa-IR" sz="2400" dirty="0">
                <a:solidFill>
                  <a:schemeClr val="tx2">
                    <a:lumMod val="75000"/>
                  </a:schemeClr>
                </a:solidFill>
              </a:rPr>
              <a:t>اما در حالت </a:t>
            </a:r>
            <a:r>
              <a:rPr lang="en-US" sz="2400" dirty="0">
                <a:solidFill>
                  <a:schemeClr val="tx2">
                    <a:lumMod val="75000"/>
                  </a:schemeClr>
                </a:solidFill>
                <a:latin typeface="Georgia" panose="02040502050405020303" pitchFamily="18" charset="0"/>
              </a:rPr>
              <a:t>LTL</a:t>
            </a:r>
            <a:r>
              <a:rPr lang="fa-IR" sz="2400" dirty="0">
                <a:solidFill>
                  <a:schemeClr val="tx2">
                    <a:lumMod val="75000"/>
                  </a:schemeClr>
                </a:solidFill>
              </a:rPr>
              <a:t> هزینه ارسال به سایر مشتریان در مسیر و همچنین ترتیبی که  با مشتریان ملاقات می شود بستگی دارد.</a:t>
            </a:r>
          </a:p>
          <a:p>
            <a:pPr algn="just" rtl="1">
              <a:buFont typeface="Wingdings" panose="05000000000000000000" pitchFamily="2" charset="2"/>
              <a:buChar char="q"/>
            </a:pPr>
            <a:r>
              <a:rPr lang="fa-IR" sz="2400" dirty="0">
                <a:solidFill>
                  <a:schemeClr val="tx2">
                    <a:lumMod val="75000"/>
                  </a:schemeClr>
                </a:solidFill>
              </a:rPr>
              <a:t>در مساله ادغام شده مسیر یابی/ مکان یابی، سه جز  طراحی زنجیره تامین با یکدیگر ترکیب می شوند:</a:t>
            </a:r>
          </a:p>
          <a:p>
            <a:pPr lvl="1" algn="just" rtl="1">
              <a:buFont typeface="Wingdings" panose="05000000000000000000" pitchFamily="2" charset="2"/>
              <a:buChar char="§"/>
            </a:pPr>
            <a:r>
              <a:rPr lang="fa-IR" sz="2400" b="1" dirty="0">
                <a:solidFill>
                  <a:schemeClr val="tx2">
                    <a:lumMod val="75000"/>
                  </a:schemeClr>
                </a:solidFill>
              </a:rPr>
              <a:t>مکان یابی تسهیلات</a:t>
            </a:r>
          </a:p>
          <a:p>
            <a:pPr lvl="1" algn="just" rtl="1">
              <a:buFont typeface="Wingdings" panose="05000000000000000000" pitchFamily="2" charset="2"/>
              <a:buChar char="§"/>
            </a:pPr>
            <a:r>
              <a:rPr lang="fa-IR" sz="2400" b="1" dirty="0">
                <a:solidFill>
                  <a:schemeClr val="tx2">
                    <a:lumMod val="75000"/>
                  </a:schemeClr>
                </a:solidFill>
              </a:rPr>
              <a:t>تخصیص مشتریان به تسهیلات</a:t>
            </a:r>
          </a:p>
          <a:p>
            <a:pPr lvl="1" algn="just" rtl="1">
              <a:buFont typeface="Wingdings" panose="05000000000000000000" pitchFamily="2" charset="2"/>
              <a:buChar char="§"/>
            </a:pPr>
            <a:r>
              <a:rPr lang="fa-IR" sz="2400" b="1" dirty="0">
                <a:solidFill>
                  <a:schemeClr val="tx2">
                    <a:lumMod val="75000"/>
                  </a:schemeClr>
                </a:solidFill>
              </a:rPr>
              <a:t>مسیر یابی وسیله نقیله</a:t>
            </a:r>
            <a:endParaRPr lang="en-US" sz="2400" b="1" dirty="0">
              <a:solidFill>
                <a:schemeClr val="tx2">
                  <a:lumMod val="75000"/>
                </a:schemeClr>
              </a:solidFill>
            </a:endParaRPr>
          </a:p>
        </p:txBody>
      </p:sp>
      <p:sp>
        <p:nvSpPr>
          <p:cNvPr id="4" name="Slide Number Placeholder 3"/>
          <p:cNvSpPr>
            <a:spLocks noGrp="1"/>
          </p:cNvSpPr>
          <p:nvPr>
            <p:ph type="sldNum" sz="quarter" idx="12"/>
          </p:nvPr>
        </p:nvSpPr>
        <p:spPr/>
        <p:txBody>
          <a:bodyPr/>
          <a:lstStyle/>
          <a:p>
            <a:fld id="{022DAD9D-D59D-4411-8EA4-7EF2DC1AC386}" type="slidenum">
              <a:rPr lang="fa-IR" smtClean="0"/>
              <a:t>23</a:t>
            </a:fld>
            <a:endParaRPr lang="fa-IR"/>
          </a:p>
        </p:txBody>
      </p:sp>
      <p:pic>
        <p:nvPicPr>
          <p:cNvPr id="5" name="Picture 4"/>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Tree>
    <p:extLst>
      <p:ext uri="{BB962C8B-B14F-4D97-AF65-F5344CB8AC3E}">
        <p14:creationId xmlns:p14="http://schemas.microsoft.com/office/powerpoint/2010/main" val="365275761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0669" y="2033471"/>
            <a:ext cx="7704856"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Left Brace 3"/>
          <p:cNvSpPr/>
          <p:nvPr/>
        </p:nvSpPr>
        <p:spPr>
          <a:xfrm rot="5400000">
            <a:off x="4138851" y="1799445"/>
            <a:ext cx="324036" cy="1008112"/>
          </a:xfrm>
          <a:prstGeom prst="leftBrace">
            <a:avLst/>
          </a:prstGeom>
        </p:spPr>
        <p:style>
          <a:lnRef idx="3">
            <a:schemeClr val="accent4"/>
          </a:lnRef>
          <a:fillRef idx="0">
            <a:schemeClr val="accent4"/>
          </a:fillRef>
          <a:effectRef idx="2">
            <a:schemeClr val="accent4"/>
          </a:effectRef>
          <a:fontRef idx="minor">
            <a:schemeClr val="tx1"/>
          </a:fontRef>
        </p:style>
        <p:txBody>
          <a:bodyPr rtlCol="0" anchor="ctr"/>
          <a:lstStyle/>
          <a:p>
            <a:pPr algn="ctr"/>
            <a:endParaRPr lang="en-US"/>
          </a:p>
        </p:txBody>
      </p:sp>
      <p:sp>
        <p:nvSpPr>
          <p:cNvPr id="5" name="TextBox 4"/>
          <p:cNvSpPr txBox="1"/>
          <p:nvPr/>
        </p:nvSpPr>
        <p:spPr>
          <a:xfrm>
            <a:off x="3472777" y="1241384"/>
            <a:ext cx="1656184" cy="646331"/>
          </a:xfrm>
          <a:prstGeom prst="rect">
            <a:avLst/>
          </a:prstGeom>
          <a:noFill/>
        </p:spPr>
        <p:txBody>
          <a:bodyPr wrap="square" rtlCol="0">
            <a:spAutoFit/>
          </a:bodyPr>
          <a:lstStyle/>
          <a:p>
            <a:pPr algn="ctr"/>
            <a:r>
              <a:rPr lang="fa-IR" b="1" dirty="0">
                <a:cs typeface="B Zar" pitchFamily="2" charset="-78"/>
              </a:rPr>
              <a:t>هزینه های ثابت مکان یابی تسهیلات</a:t>
            </a:r>
            <a:endParaRPr lang="en-US" b="1" dirty="0">
              <a:cs typeface="B Zar" pitchFamily="2" charset="-78"/>
            </a:endParaRPr>
          </a:p>
        </p:txBody>
      </p:sp>
      <p:sp>
        <p:nvSpPr>
          <p:cNvPr id="7" name="TextBox 6"/>
          <p:cNvSpPr txBox="1"/>
          <p:nvPr/>
        </p:nvSpPr>
        <p:spPr>
          <a:xfrm>
            <a:off x="4705127" y="3833671"/>
            <a:ext cx="1899999" cy="923330"/>
          </a:xfrm>
          <a:prstGeom prst="rect">
            <a:avLst/>
          </a:prstGeom>
          <a:noFill/>
        </p:spPr>
        <p:txBody>
          <a:bodyPr wrap="square" rtlCol="0">
            <a:spAutoFit/>
          </a:bodyPr>
          <a:lstStyle/>
          <a:p>
            <a:pPr algn="ctr" rtl="1"/>
            <a:r>
              <a:rPr lang="fa-IR" b="1" dirty="0">
                <a:cs typeface="B Zar" pitchFamily="2" charset="-78"/>
              </a:rPr>
              <a:t>هزینه های حمل از نقطه تامین(کارخانه) به تسهیلات</a:t>
            </a:r>
            <a:endParaRPr lang="en-US" b="1" dirty="0">
              <a:cs typeface="B Zar" pitchFamily="2" charset="-78"/>
            </a:endParaRPr>
          </a:p>
        </p:txBody>
      </p:sp>
      <p:sp>
        <p:nvSpPr>
          <p:cNvPr id="8" name="TextBox 7"/>
          <p:cNvSpPr txBox="1"/>
          <p:nvPr/>
        </p:nvSpPr>
        <p:spPr>
          <a:xfrm>
            <a:off x="6353097" y="1241384"/>
            <a:ext cx="1656184" cy="646331"/>
          </a:xfrm>
          <a:prstGeom prst="rect">
            <a:avLst/>
          </a:prstGeom>
          <a:noFill/>
        </p:spPr>
        <p:txBody>
          <a:bodyPr wrap="square" rtlCol="0">
            <a:spAutoFit/>
          </a:bodyPr>
          <a:lstStyle/>
          <a:p>
            <a:pPr algn="ctr" rtl="1"/>
            <a:r>
              <a:rPr lang="fa-IR" b="1" dirty="0">
                <a:cs typeface="B Zar" pitchFamily="2" charset="-78"/>
              </a:rPr>
              <a:t>هزینه های متغیر عملکرد تسهیلات</a:t>
            </a:r>
            <a:endParaRPr lang="en-US" b="1" dirty="0">
              <a:cs typeface="B Zar" pitchFamily="2" charset="-78"/>
            </a:endParaRPr>
          </a:p>
        </p:txBody>
      </p:sp>
      <p:sp>
        <p:nvSpPr>
          <p:cNvPr id="9" name="TextBox 8"/>
          <p:cNvSpPr txBox="1"/>
          <p:nvPr/>
        </p:nvSpPr>
        <p:spPr>
          <a:xfrm>
            <a:off x="8153297" y="3835413"/>
            <a:ext cx="2052228" cy="646331"/>
          </a:xfrm>
          <a:prstGeom prst="rect">
            <a:avLst/>
          </a:prstGeom>
          <a:noFill/>
        </p:spPr>
        <p:txBody>
          <a:bodyPr wrap="square" rtlCol="0">
            <a:spAutoFit/>
          </a:bodyPr>
          <a:lstStyle/>
          <a:p>
            <a:pPr algn="ctr" rtl="1"/>
            <a:r>
              <a:rPr lang="fa-IR" b="1" dirty="0">
                <a:cs typeface="B Zar" pitchFamily="2" charset="-78"/>
              </a:rPr>
              <a:t>هزینه های مسیر یابی به مشتریان</a:t>
            </a:r>
            <a:endParaRPr lang="en-US" b="1" dirty="0">
              <a:cs typeface="B Zar" pitchFamily="2" charset="-78"/>
            </a:endParaRPr>
          </a:p>
        </p:txBody>
      </p:sp>
      <p:sp>
        <p:nvSpPr>
          <p:cNvPr id="6" name="Right Brace 5"/>
          <p:cNvSpPr/>
          <p:nvPr/>
        </p:nvSpPr>
        <p:spPr>
          <a:xfrm rot="5400000">
            <a:off x="5383875" y="2828445"/>
            <a:ext cx="490713" cy="1375725"/>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sp>
        <p:nvSpPr>
          <p:cNvPr id="13" name="Left Brace 12"/>
          <p:cNvSpPr/>
          <p:nvPr/>
        </p:nvSpPr>
        <p:spPr>
          <a:xfrm rot="5400000">
            <a:off x="7091179" y="1259385"/>
            <a:ext cx="324036" cy="1584176"/>
          </a:xfrm>
          <a:prstGeom prst="lef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p>
        </p:txBody>
      </p:sp>
      <p:sp>
        <p:nvSpPr>
          <p:cNvPr id="14" name="Right Brace 13"/>
          <p:cNvSpPr/>
          <p:nvPr/>
        </p:nvSpPr>
        <p:spPr>
          <a:xfrm rot="5400000">
            <a:off x="8918968" y="2325260"/>
            <a:ext cx="420446" cy="2167813"/>
          </a:xfrm>
          <a:prstGeom prst="rightBrace">
            <a:avLst/>
          </a:prstGeom>
        </p:spPr>
        <p:style>
          <a:lnRef idx="3">
            <a:schemeClr val="accent5"/>
          </a:lnRef>
          <a:fillRef idx="0">
            <a:schemeClr val="accent5"/>
          </a:fillRef>
          <a:effectRef idx="2">
            <a:schemeClr val="accent5"/>
          </a:effectRef>
          <a:fontRef idx="minor">
            <a:schemeClr val="tx1"/>
          </a:fontRef>
        </p:style>
        <p:txBody>
          <a:bodyPr rtlCol="0" anchor="ctr"/>
          <a:lstStyle/>
          <a:p>
            <a:pPr algn="ctr"/>
            <a:endParaRPr lang="en-US"/>
          </a:p>
        </p:txBody>
      </p:sp>
      <p:sp>
        <p:nvSpPr>
          <p:cNvPr id="2" name="Slide Number Placeholder 1"/>
          <p:cNvSpPr>
            <a:spLocks noGrp="1"/>
          </p:cNvSpPr>
          <p:nvPr>
            <p:ph type="sldNum" sz="quarter" idx="12"/>
          </p:nvPr>
        </p:nvSpPr>
        <p:spPr>
          <a:xfrm>
            <a:off x="10342599" y="356295"/>
            <a:ext cx="838199" cy="767687"/>
          </a:xfrm>
        </p:spPr>
        <p:txBody>
          <a:bodyPr/>
          <a:lstStyle/>
          <a:p>
            <a:fld id="{022DAD9D-D59D-4411-8EA4-7EF2DC1AC386}" type="slidenum">
              <a:rPr lang="fa-IR" smtClean="0"/>
              <a:t>24</a:t>
            </a:fld>
            <a:endParaRPr lang="fa-IR" dirty="0"/>
          </a:p>
        </p:txBody>
      </p:sp>
      <p:pic>
        <p:nvPicPr>
          <p:cNvPr id="12" name="Picture 11"/>
          <p:cNvPicPr>
            <a:picLocks noChangeAspect="1"/>
          </p:cNvPicPr>
          <p:nvPr/>
        </p:nvPicPr>
        <p:blipFill>
          <a:blip r:embed="rId3">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143006" y="90543"/>
            <a:ext cx="1591991" cy="1685580"/>
          </a:xfrm>
          <a:prstGeom prst="rect">
            <a:avLst/>
          </a:prstGeom>
        </p:spPr>
      </p:pic>
      <p:sp>
        <p:nvSpPr>
          <p:cNvPr id="15" name="Rectangle 14"/>
          <p:cNvSpPr/>
          <p:nvPr/>
        </p:nvSpPr>
        <p:spPr>
          <a:xfrm>
            <a:off x="1734997" y="1141614"/>
            <a:ext cx="1921741" cy="715473"/>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هزینه ثابت مکان یابی تسهیلات در سایت کاندید شده</a:t>
            </a:r>
          </a:p>
        </p:txBody>
      </p:sp>
      <p:cxnSp>
        <p:nvCxnSpPr>
          <p:cNvPr id="16" name="Straight Arrow Connector 15"/>
          <p:cNvCxnSpPr/>
          <p:nvPr/>
        </p:nvCxnSpPr>
        <p:spPr>
          <a:xfrm flipH="1" flipV="1">
            <a:off x="2822711" y="1860314"/>
            <a:ext cx="1433465" cy="678593"/>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17" name="Rectangle 16"/>
          <p:cNvSpPr/>
          <p:nvPr/>
        </p:nvSpPr>
        <p:spPr>
          <a:xfrm>
            <a:off x="3279531" y="217860"/>
            <a:ext cx="2486230" cy="715473"/>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هزینه واحد حمل و نقل از نقطه عرضه به سایت کاندید شده</a:t>
            </a:r>
          </a:p>
        </p:txBody>
      </p:sp>
      <p:cxnSp>
        <p:nvCxnSpPr>
          <p:cNvPr id="18" name="Straight Arrow Connector 17"/>
          <p:cNvCxnSpPr/>
          <p:nvPr/>
        </p:nvCxnSpPr>
        <p:spPr>
          <a:xfrm flipH="1" flipV="1">
            <a:off x="4747486" y="897657"/>
            <a:ext cx="907641" cy="1692306"/>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20" name="Rectangle 19"/>
          <p:cNvSpPr/>
          <p:nvPr/>
        </p:nvSpPr>
        <p:spPr>
          <a:xfrm>
            <a:off x="5128961" y="845339"/>
            <a:ext cx="2082243" cy="511483"/>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مقدار حمل شده از  تامین کننده به محل تسهیلات</a:t>
            </a:r>
          </a:p>
        </p:txBody>
      </p:sp>
      <p:cxnSp>
        <p:nvCxnSpPr>
          <p:cNvPr id="21" name="Straight Arrow Connector 20"/>
          <p:cNvCxnSpPr/>
          <p:nvPr/>
        </p:nvCxnSpPr>
        <p:spPr>
          <a:xfrm flipV="1">
            <a:off x="6005000" y="1351558"/>
            <a:ext cx="49164" cy="1212594"/>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23" name="Rectangle 22"/>
          <p:cNvSpPr/>
          <p:nvPr/>
        </p:nvSpPr>
        <p:spPr>
          <a:xfrm>
            <a:off x="5765762" y="4646407"/>
            <a:ext cx="2173692" cy="55260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هزینه متغیر پردازش هر واحد در سایت کاندید شده</a:t>
            </a:r>
          </a:p>
        </p:txBody>
      </p:sp>
      <p:cxnSp>
        <p:nvCxnSpPr>
          <p:cNvPr id="24" name="Straight Arrow Connector 23"/>
          <p:cNvCxnSpPr>
            <a:endCxn id="23" idx="0"/>
          </p:cNvCxnSpPr>
          <p:nvPr/>
        </p:nvCxnSpPr>
        <p:spPr>
          <a:xfrm flipH="1">
            <a:off x="6852608" y="2912760"/>
            <a:ext cx="57946" cy="1733647"/>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26" name="Rectangle 25"/>
          <p:cNvSpPr/>
          <p:nvPr/>
        </p:nvSpPr>
        <p:spPr>
          <a:xfrm>
            <a:off x="6786586" y="3751453"/>
            <a:ext cx="1464843" cy="55260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تقاضا در محل مشتری</a:t>
            </a:r>
          </a:p>
        </p:txBody>
      </p:sp>
      <p:cxnSp>
        <p:nvCxnSpPr>
          <p:cNvPr id="27" name="Straight Arrow Connector 26"/>
          <p:cNvCxnSpPr/>
          <p:nvPr/>
        </p:nvCxnSpPr>
        <p:spPr>
          <a:xfrm>
            <a:off x="7477919" y="2912760"/>
            <a:ext cx="41088" cy="920911"/>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31" name="Rectangle 30"/>
          <p:cNvSpPr/>
          <p:nvPr/>
        </p:nvSpPr>
        <p:spPr>
          <a:xfrm>
            <a:off x="7510138" y="740139"/>
            <a:ext cx="1838642" cy="55260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هزینه هر واحد مسافت برای تحویل در مسیر</a:t>
            </a:r>
          </a:p>
        </p:txBody>
      </p:sp>
      <p:cxnSp>
        <p:nvCxnSpPr>
          <p:cNvPr id="32" name="Straight Arrow Connector 31"/>
          <p:cNvCxnSpPr>
            <a:endCxn id="31" idx="2"/>
          </p:cNvCxnSpPr>
          <p:nvPr/>
        </p:nvCxnSpPr>
        <p:spPr>
          <a:xfrm flipH="1" flipV="1">
            <a:off x="8429459" y="1292744"/>
            <a:ext cx="122876" cy="1350386"/>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36" name="Rectangle 35"/>
          <p:cNvSpPr/>
          <p:nvPr/>
        </p:nvSpPr>
        <p:spPr>
          <a:xfrm>
            <a:off x="8552336" y="1673195"/>
            <a:ext cx="1632630" cy="42903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فاصله بین گره </a:t>
            </a:r>
            <a:r>
              <a:rPr lang="en-US" sz="1600" b="1" dirty="0" err="1">
                <a:solidFill>
                  <a:schemeClr val="tx2">
                    <a:lumMod val="60000"/>
                    <a:lumOff val="40000"/>
                  </a:schemeClr>
                </a:solidFill>
                <a:cs typeface="B Zar" pitchFamily="2" charset="-78"/>
              </a:rPr>
              <a:t>i</a:t>
            </a:r>
            <a:r>
              <a:rPr lang="fa-IR" sz="1600" b="1" dirty="0">
                <a:solidFill>
                  <a:schemeClr val="tx2">
                    <a:lumMod val="60000"/>
                    <a:lumOff val="40000"/>
                  </a:schemeClr>
                </a:solidFill>
                <a:cs typeface="B Zar" pitchFamily="2" charset="-78"/>
              </a:rPr>
              <a:t> و </a:t>
            </a:r>
            <a:r>
              <a:rPr lang="en-US" sz="1600" b="1" dirty="0">
                <a:solidFill>
                  <a:schemeClr val="tx2">
                    <a:lumMod val="60000"/>
                    <a:lumOff val="40000"/>
                  </a:schemeClr>
                </a:solidFill>
                <a:cs typeface="B Zar" pitchFamily="2" charset="-78"/>
              </a:rPr>
              <a:t>j</a:t>
            </a:r>
            <a:endParaRPr lang="fa-IR" sz="1600" b="1" dirty="0">
              <a:solidFill>
                <a:schemeClr val="tx2">
                  <a:lumMod val="60000"/>
                  <a:lumOff val="40000"/>
                </a:schemeClr>
              </a:solidFill>
              <a:cs typeface="B Zar" pitchFamily="2" charset="-78"/>
            </a:endParaRPr>
          </a:p>
        </p:txBody>
      </p:sp>
      <p:cxnSp>
        <p:nvCxnSpPr>
          <p:cNvPr id="37" name="Straight Arrow Connector 36"/>
          <p:cNvCxnSpPr/>
          <p:nvPr/>
        </p:nvCxnSpPr>
        <p:spPr>
          <a:xfrm flipH="1" flipV="1">
            <a:off x="9372685" y="2085840"/>
            <a:ext cx="139061" cy="396845"/>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42" name="Content Placeholder 2"/>
          <p:cNvSpPr txBox="1">
            <a:spLocks/>
          </p:cNvSpPr>
          <p:nvPr/>
        </p:nvSpPr>
        <p:spPr>
          <a:xfrm>
            <a:off x="9953013" y="5691985"/>
            <a:ext cx="1130414" cy="520318"/>
          </a:xfrm>
          <a:prstGeom prst="rect">
            <a:avLst/>
          </a:prstGeom>
        </p:spPr>
        <p:txBody>
          <a:bodyPr vert="horz" lIns="91440" tIns="45720" rIns="91440" bIns="45720" rtlCol="0">
            <a:noAutofit/>
          </a:bodyPr>
          <a:lst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a:lstStyle>
          <a:p>
            <a:pPr marL="0" indent="0" algn="just">
              <a:buFont typeface="Wingdings 3" charset="2"/>
              <a:buNone/>
            </a:pPr>
            <a:r>
              <a:rPr lang="en-US" sz="2600" b="1" dirty="0">
                <a:solidFill>
                  <a:schemeClr val="tx2">
                    <a:lumMod val="75000"/>
                  </a:schemeClr>
                </a:solidFill>
              </a:rPr>
              <a:t>  </a:t>
            </a:r>
            <a:r>
              <a:rPr lang="en-US" sz="2600" b="1" dirty="0" err="1">
                <a:solidFill>
                  <a:schemeClr val="tx2">
                    <a:lumMod val="75000"/>
                  </a:schemeClr>
                </a:solidFill>
                <a:latin typeface="Georgia" panose="02040502050405020303" pitchFamily="18" charset="0"/>
              </a:rPr>
              <a:t>Zijk</a:t>
            </a:r>
            <a:endParaRPr lang="en-US" sz="2600" dirty="0">
              <a:solidFill>
                <a:schemeClr val="tx2">
                  <a:lumMod val="75000"/>
                </a:schemeClr>
              </a:solidFill>
              <a:latin typeface="Georgia" panose="02040502050405020303" pitchFamily="18" charset="0"/>
            </a:endParaRPr>
          </a:p>
        </p:txBody>
      </p:sp>
      <p:sp>
        <p:nvSpPr>
          <p:cNvPr id="43" name="Right Brace 42"/>
          <p:cNvSpPr/>
          <p:nvPr/>
        </p:nvSpPr>
        <p:spPr>
          <a:xfrm>
            <a:off x="9953013" y="5354100"/>
            <a:ext cx="288032" cy="1196089"/>
          </a:xfrm>
          <a:prstGeom prst="righ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44" name="Rectangle 43"/>
          <p:cNvSpPr/>
          <p:nvPr/>
        </p:nvSpPr>
        <p:spPr>
          <a:xfrm>
            <a:off x="1571625" y="5362665"/>
            <a:ext cx="8499029" cy="429378"/>
          </a:xfrm>
          <a:prstGeom prst="rect">
            <a:avLst/>
          </a:prstGeom>
          <a:noFill/>
          <a:ln w="19050" cap="flat" cmpd="sng" algn="ctr">
            <a:noFill/>
            <a:prstDash val="solid"/>
          </a:ln>
          <a:effectLst/>
        </p:spPr>
        <p:txBody>
          <a:bodyPr rtlCol="1"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fa-IR" sz="2600" i="0" u="none" strike="noStrike" kern="0" cap="none" spc="0" normalizeH="0" baseline="0" noProof="0" dirty="0">
                <a:ln>
                  <a:noFill/>
                </a:ln>
                <a:solidFill>
                  <a:prstClr val="black"/>
                </a:solidFill>
                <a:effectLst/>
                <a:uLnTx/>
                <a:uFillTx/>
                <a:latin typeface="Georgia"/>
                <a:ea typeface="+mn-ea"/>
              </a:rPr>
              <a:t>1 ؛ اگر وسیله نقلیه </a:t>
            </a:r>
            <a:r>
              <a:rPr kumimoji="0" lang="en-US" sz="2600" i="0" u="none" strike="noStrike" kern="0" cap="none" spc="0" normalizeH="0" baseline="0" noProof="0" dirty="0">
                <a:ln>
                  <a:noFill/>
                </a:ln>
                <a:solidFill>
                  <a:prstClr val="black"/>
                </a:solidFill>
                <a:effectLst/>
                <a:uLnTx/>
                <a:uFillTx/>
                <a:latin typeface="Georgia"/>
                <a:ea typeface="+mn-ea"/>
              </a:rPr>
              <a:t>k</a:t>
            </a:r>
            <a:r>
              <a:rPr kumimoji="0" lang="fa-IR" sz="2600" i="0" u="none" strike="noStrike" kern="0" cap="none" spc="0" normalizeH="0" baseline="0" noProof="0" dirty="0">
                <a:ln>
                  <a:noFill/>
                </a:ln>
                <a:solidFill>
                  <a:prstClr val="black"/>
                </a:solidFill>
                <a:effectLst/>
                <a:uLnTx/>
                <a:uFillTx/>
                <a:latin typeface="Georgia"/>
                <a:ea typeface="+mn-ea"/>
              </a:rPr>
              <a:t> مستقیم از نقطه </a:t>
            </a:r>
            <a:r>
              <a:rPr kumimoji="0" lang="en-US" sz="2600" i="0" u="none" strike="noStrike" kern="0" cap="none" spc="0" normalizeH="0" baseline="0" noProof="0" dirty="0" smtClean="0">
                <a:ln>
                  <a:noFill/>
                </a:ln>
                <a:solidFill>
                  <a:prstClr val="black"/>
                </a:solidFill>
                <a:effectLst/>
                <a:uLnTx/>
                <a:uFillTx/>
                <a:latin typeface="Georgia"/>
                <a:ea typeface="+mn-ea"/>
              </a:rPr>
              <a:t>j</a:t>
            </a:r>
            <a:r>
              <a:rPr kumimoji="0" lang="fa-IR" sz="2600" i="0" u="none" strike="noStrike" kern="0" cap="none" spc="0" normalizeH="0" baseline="0" noProof="0" dirty="0" smtClean="0">
                <a:ln>
                  <a:noFill/>
                </a:ln>
                <a:solidFill>
                  <a:prstClr val="black"/>
                </a:solidFill>
                <a:effectLst/>
                <a:uLnTx/>
                <a:uFillTx/>
                <a:latin typeface="Georgia"/>
                <a:ea typeface="+mn-ea"/>
              </a:rPr>
              <a:t> </a:t>
            </a:r>
            <a:r>
              <a:rPr kumimoji="0" lang="fa-IR" sz="2600" i="0" u="none" strike="noStrike" kern="0" cap="none" spc="0" normalizeH="0" baseline="0" noProof="0" dirty="0">
                <a:ln>
                  <a:noFill/>
                </a:ln>
                <a:solidFill>
                  <a:prstClr val="black"/>
                </a:solidFill>
                <a:effectLst/>
                <a:uLnTx/>
                <a:uFillTx/>
                <a:latin typeface="Georgia"/>
                <a:ea typeface="+mn-ea"/>
              </a:rPr>
              <a:t>به نقطه </a:t>
            </a:r>
            <a:r>
              <a:rPr kumimoji="0" lang="en-US" sz="2600" i="0" u="none" strike="noStrike" kern="0" cap="none" spc="0" normalizeH="0" baseline="0" noProof="0" dirty="0">
                <a:ln>
                  <a:noFill/>
                </a:ln>
                <a:solidFill>
                  <a:prstClr val="black"/>
                </a:solidFill>
                <a:effectLst/>
                <a:uLnTx/>
                <a:uFillTx/>
                <a:latin typeface="Georgia"/>
                <a:ea typeface="+mn-ea"/>
              </a:rPr>
              <a:t> </a:t>
            </a:r>
            <a:r>
              <a:rPr kumimoji="0" lang="en-US" sz="2600" i="0" u="none" strike="noStrike" kern="0" cap="none" spc="0" normalizeH="0" baseline="0" noProof="0" dirty="0" err="1" smtClean="0">
                <a:ln>
                  <a:noFill/>
                </a:ln>
                <a:solidFill>
                  <a:prstClr val="black"/>
                </a:solidFill>
                <a:effectLst/>
                <a:uLnTx/>
                <a:uFillTx/>
                <a:latin typeface="Georgia"/>
                <a:ea typeface="+mn-ea"/>
              </a:rPr>
              <a:t>i</a:t>
            </a:r>
            <a:r>
              <a:rPr lang="fa-IR" sz="2600" kern="0" dirty="0">
                <a:solidFill>
                  <a:prstClr val="black"/>
                </a:solidFill>
                <a:latin typeface="Georgia"/>
              </a:rPr>
              <a:t> </a:t>
            </a:r>
            <a:r>
              <a:rPr lang="fa-IR" sz="2600" kern="0" dirty="0" smtClean="0">
                <a:solidFill>
                  <a:prstClr val="black"/>
                </a:solidFill>
                <a:latin typeface="Georgia"/>
              </a:rPr>
              <a:t>(مشتري)</a:t>
            </a:r>
            <a:r>
              <a:rPr kumimoji="0" lang="fa-IR" sz="2600" i="0" u="none" strike="noStrike" kern="0" cap="none" spc="0" normalizeH="0" noProof="0" dirty="0" smtClean="0">
                <a:ln>
                  <a:noFill/>
                </a:ln>
                <a:solidFill>
                  <a:prstClr val="black"/>
                </a:solidFill>
                <a:effectLst/>
                <a:uLnTx/>
                <a:uFillTx/>
                <a:latin typeface="Georgia"/>
                <a:ea typeface="+mn-ea"/>
              </a:rPr>
              <a:t> </a:t>
            </a:r>
            <a:r>
              <a:rPr kumimoji="0" lang="fa-IR" sz="2600" i="0" u="none" strike="noStrike" kern="0" cap="none" spc="0" normalizeH="0" noProof="0" dirty="0">
                <a:ln>
                  <a:noFill/>
                </a:ln>
                <a:solidFill>
                  <a:prstClr val="black"/>
                </a:solidFill>
                <a:effectLst/>
                <a:uLnTx/>
                <a:uFillTx/>
                <a:latin typeface="Georgia"/>
                <a:ea typeface="+mn-ea"/>
              </a:rPr>
              <a:t>برود.</a:t>
            </a:r>
            <a:endParaRPr kumimoji="0" lang="fa-IR" sz="2600" i="0" u="none" strike="noStrike" kern="0" cap="none" spc="0" normalizeH="0" baseline="0" noProof="0" dirty="0">
              <a:ln>
                <a:noFill/>
              </a:ln>
              <a:solidFill>
                <a:prstClr val="black"/>
              </a:solidFill>
              <a:effectLst/>
              <a:uLnTx/>
              <a:uFillTx/>
              <a:latin typeface="Georgia"/>
              <a:ea typeface="+mn-ea"/>
            </a:endParaRPr>
          </a:p>
        </p:txBody>
      </p:sp>
      <p:sp>
        <p:nvSpPr>
          <p:cNvPr id="45" name="Rectangle 44"/>
          <p:cNvSpPr/>
          <p:nvPr/>
        </p:nvSpPr>
        <p:spPr>
          <a:xfrm>
            <a:off x="5407717" y="6154953"/>
            <a:ext cx="4680520"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fa-IR" sz="2600" dirty="0">
                <a:solidFill>
                  <a:prstClr val="black"/>
                </a:solidFill>
              </a:rPr>
              <a:t>0 ؛ در غیر اینصورت</a:t>
            </a:r>
          </a:p>
        </p:txBody>
      </p:sp>
      <mc:AlternateContent xmlns:mc="http://schemas.openxmlformats.org/markup-compatibility/2006" xmlns:p14="http://schemas.microsoft.com/office/powerpoint/2010/main">
        <mc:Choice Requires="p14">
          <p:contentPart p14:bwMode="auto" r:id="rId5">
            <p14:nvContentPartPr>
              <p14:cNvPr id="3134" name="Ink 3133"/>
              <p14:cNvContentPartPr/>
              <p14:nvPr/>
            </p14:nvContentPartPr>
            <p14:xfrm>
              <a:off x="10986952" y="4400527"/>
              <a:ext cx="180" cy="360"/>
            </p14:xfrm>
          </p:contentPart>
        </mc:Choice>
        <mc:Fallback xmlns="">
          <p:pic>
            <p:nvPicPr>
              <p:cNvPr id="3134" name="Ink 3133"/>
              <p:cNvPicPr/>
              <p:nvPr/>
            </p:nvPicPr>
            <p:blipFill>
              <a:blip r:embed="rId8"/>
              <a:stretch>
                <a:fillRect/>
              </a:stretch>
            </p:blipFill>
            <p:spPr>
              <a:xfrm>
                <a:off x="9296753" y="2373727"/>
                <a:ext cx="2971977" cy="45230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159" name="Ink 3158"/>
              <p14:cNvContentPartPr/>
              <p14:nvPr/>
            </p14:nvContentPartPr>
            <p14:xfrm>
              <a:off x="2971912" y="5415007"/>
              <a:ext cx="843188" cy="1128960"/>
            </p14:xfrm>
          </p:contentPart>
        </mc:Choice>
        <mc:Fallback xmlns="">
          <p:pic>
            <p:nvPicPr>
              <p:cNvPr id="3159" name="Ink 3158"/>
              <p:cNvPicPr/>
              <p:nvPr/>
            </p:nvPicPr>
            <p:blipFill>
              <a:blip r:embed="rId24"/>
              <a:stretch>
                <a:fillRect/>
              </a:stretch>
            </p:blipFill>
            <p:spPr>
              <a:xfrm>
                <a:off x="233032" y="4361647"/>
                <a:ext cx="3606189" cy="2835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161" name="Ink 3160"/>
              <p14:cNvContentPartPr/>
              <p14:nvPr/>
            </p14:nvContentPartPr>
            <p14:xfrm>
              <a:off x="9215752" y="5214847"/>
              <a:ext cx="180" cy="360"/>
            </p14:xfrm>
          </p:contentPart>
        </mc:Choice>
        <mc:Fallback xmlns="">
          <p:pic>
            <p:nvPicPr>
              <p:cNvPr id="3161" name="Ink 3160"/>
              <p:cNvPicPr/>
              <p:nvPr/>
            </p:nvPicPr>
            <p:blipFill>
              <a:blip r:embed="rId28"/>
              <a:stretch>
                <a:fillRect/>
              </a:stretch>
            </p:blipFill>
            <p:spPr>
              <a:xfrm>
                <a:off x="8502598" y="4446607"/>
                <a:ext cx="837169" cy="1337040"/>
              </a:xfrm>
              <a:prstGeom prst="rect">
                <a:avLst/>
              </a:prstGeom>
            </p:spPr>
          </p:pic>
        </mc:Fallback>
      </mc:AlternateContent>
    </p:spTree>
    <p:extLst>
      <p:ext uri="{BB962C8B-B14F-4D97-AF65-F5344CB8AC3E}">
        <p14:creationId xmlns:p14="http://schemas.microsoft.com/office/powerpoint/2010/main" val="2260402910"/>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inVertical)">
                                      <p:cBhvr>
                                        <p:cTn id="34" dur="500"/>
                                        <p:tgtEl>
                                          <p:spTgt spid="24"/>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barn(inVertical)">
                                      <p:cBhvr>
                                        <p:cTn id="43" dur="500"/>
                                        <p:tgtEl>
                                          <p:spTgt spid="27"/>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down)">
                                      <p:cBhvr>
                                        <p:cTn id="52" dur="500"/>
                                        <p:tgtEl>
                                          <p:spTgt spid="32"/>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down)">
                                      <p:cBhvr>
                                        <p:cTn id="61" dur="500"/>
                                        <p:tgtEl>
                                          <p:spTgt spid="37"/>
                                        </p:tgtEl>
                                      </p:cBhvr>
                                    </p:animEffect>
                                  </p:childTnLst>
                                </p:cTn>
                              </p:par>
                            </p:childTnLst>
                          </p:cTn>
                        </p:par>
                        <p:par>
                          <p:cTn id="62" fill="hold">
                            <p:stCondLst>
                              <p:cond delay="500"/>
                            </p:stCondLst>
                            <p:childTnLst>
                              <p:par>
                                <p:cTn id="63" presetID="10" presetClass="entr" presetSubtype="0"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1000"/>
                                        <p:tgtEl>
                                          <p:spTgt spid="42"/>
                                        </p:tgtEl>
                                      </p:cBhvr>
                                    </p:animEffect>
                                    <p:anim calcmode="lin" valueType="num">
                                      <p:cBhvr>
                                        <p:cTn id="71" dur="1000" fill="hold"/>
                                        <p:tgtEl>
                                          <p:spTgt spid="42"/>
                                        </p:tgtEl>
                                        <p:attrNameLst>
                                          <p:attrName>ppt_x</p:attrName>
                                        </p:attrNameLst>
                                      </p:cBhvr>
                                      <p:tavLst>
                                        <p:tav tm="0">
                                          <p:val>
                                            <p:strVal val="#ppt_x"/>
                                          </p:val>
                                        </p:tav>
                                        <p:tav tm="100000">
                                          <p:val>
                                            <p:strVal val="#ppt_x"/>
                                          </p:val>
                                        </p:tav>
                                      </p:tavLst>
                                    </p:anim>
                                    <p:anim calcmode="lin" valueType="num">
                                      <p:cBhvr>
                                        <p:cTn id="72" dur="1000" fill="hold"/>
                                        <p:tgtEl>
                                          <p:spTgt spid="4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1000"/>
                                        <p:tgtEl>
                                          <p:spTgt spid="43"/>
                                        </p:tgtEl>
                                      </p:cBhvr>
                                    </p:animEffect>
                                    <p:anim calcmode="lin" valueType="num">
                                      <p:cBhvr>
                                        <p:cTn id="76" dur="1000" fill="hold"/>
                                        <p:tgtEl>
                                          <p:spTgt spid="43"/>
                                        </p:tgtEl>
                                        <p:attrNameLst>
                                          <p:attrName>ppt_x</p:attrName>
                                        </p:attrNameLst>
                                      </p:cBhvr>
                                      <p:tavLst>
                                        <p:tav tm="0">
                                          <p:val>
                                            <p:strVal val="#ppt_x"/>
                                          </p:val>
                                        </p:tav>
                                        <p:tav tm="100000">
                                          <p:val>
                                            <p:strVal val="#ppt_x"/>
                                          </p:val>
                                        </p:tav>
                                      </p:tavLst>
                                    </p:anim>
                                    <p:anim calcmode="lin" valueType="num">
                                      <p:cBhvr>
                                        <p:cTn id="77" dur="1000" fill="hold"/>
                                        <p:tgtEl>
                                          <p:spTgt spid="4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fade">
                                      <p:cBhvr>
                                        <p:cTn id="80" dur="1000"/>
                                        <p:tgtEl>
                                          <p:spTgt spid="44"/>
                                        </p:tgtEl>
                                      </p:cBhvr>
                                    </p:animEffect>
                                    <p:anim calcmode="lin" valueType="num">
                                      <p:cBhvr>
                                        <p:cTn id="81" dur="1000" fill="hold"/>
                                        <p:tgtEl>
                                          <p:spTgt spid="44"/>
                                        </p:tgtEl>
                                        <p:attrNameLst>
                                          <p:attrName>ppt_x</p:attrName>
                                        </p:attrNameLst>
                                      </p:cBhvr>
                                      <p:tavLst>
                                        <p:tav tm="0">
                                          <p:val>
                                            <p:strVal val="#ppt_x"/>
                                          </p:val>
                                        </p:tav>
                                        <p:tav tm="100000">
                                          <p:val>
                                            <p:strVal val="#ppt_x"/>
                                          </p:val>
                                        </p:tav>
                                      </p:tavLst>
                                    </p:anim>
                                    <p:anim calcmode="lin" valueType="num">
                                      <p:cBhvr>
                                        <p:cTn id="82" dur="1000" fill="hold"/>
                                        <p:tgtEl>
                                          <p:spTgt spid="4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1000"/>
                                        <p:tgtEl>
                                          <p:spTgt spid="45"/>
                                        </p:tgtEl>
                                      </p:cBhvr>
                                    </p:animEffect>
                                    <p:anim calcmode="lin" valueType="num">
                                      <p:cBhvr>
                                        <p:cTn id="86" dur="1000" fill="hold"/>
                                        <p:tgtEl>
                                          <p:spTgt spid="45"/>
                                        </p:tgtEl>
                                        <p:attrNameLst>
                                          <p:attrName>ppt_x</p:attrName>
                                        </p:attrNameLst>
                                      </p:cBhvr>
                                      <p:tavLst>
                                        <p:tav tm="0">
                                          <p:val>
                                            <p:strVal val="#ppt_x"/>
                                          </p:val>
                                        </p:tav>
                                        <p:tav tm="100000">
                                          <p:val>
                                            <p:strVal val="#ppt_x"/>
                                          </p:val>
                                        </p:tav>
                                      </p:tavLst>
                                    </p:anim>
                                    <p:anim calcmode="lin" valueType="num">
                                      <p:cBhvr>
                                        <p:cTn id="87"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0" grpId="0"/>
      <p:bldP spid="23" grpId="0"/>
      <p:bldP spid="26" grpId="0"/>
      <p:bldP spid="31" grpId="0"/>
      <p:bldP spid="36" grpId="0"/>
      <p:bldP spid="42" grpId="0"/>
      <p:bldP spid="43" grpId="0" animBg="1"/>
      <p:bldP spid="44" grpId="0"/>
      <p:bldP spid="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23188" y="1687548"/>
            <a:ext cx="10888760" cy="535587"/>
          </a:xfrm>
        </p:spPr>
        <p:txBody>
          <a:bodyPr>
            <a:noAutofit/>
          </a:bodyPr>
          <a:lstStyle/>
          <a:p>
            <a:pPr marL="0" indent="0" algn="just" rtl="1">
              <a:buNone/>
            </a:pPr>
            <a:r>
              <a:rPr lang="fa-IR" sz="2400" dirty="0">
                <a:solidFill>
                  <a:schemeClr val="tx2">
                    <a:lumMod val="60000"/>
                    <a:lumOff val="40000"/>
                  </a:schemeClr>
                </a:solidFill>
              </a:rPr>
              <a:t>در مدل هزینه های ثابت، اثر موجودی را بر روی تصمیمات مربوط به مکان یابی تسهیلات نادیده می گیرد.</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2777" y="3811172"/>
            <a:ext cx="7726400" cy="1190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Left Brace 3"/>
          <p:cNvSpPr/>
          <p:nvPr/>
        </p:nvSpPr>
        <p:spPr>
          <a:xfrm rot="5400000">
            <a:off x="4234194" y="3511251"/>
            <a:ext cx="295172" cy="974502"/>
          </a:xfrm>
          <a:prstGeom prst="lef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p>
        </p:txBody>
      </p:sp>
      <p:sp>
        <p:nvSpPr>
          <p:cNvPr id="5" name="TextBox 4"/>
          <p:cNvSpPr txBox="1"/>
          <p:nvPr/>
        </p:nvSpPr>
        <p:spPr>
          <a:xfrm>
            <a:off x="3617301" y="3245043"/>
            <a:ext cx="1600966" cy="584775"/>
          </a:xfrm>
          <a:prstGeom prst="rect">
            <a:avLst/>
          </a:prstGeom>
          <a:noFill/>
        </p:spPr>
        <p:txBody>
          <a:bodyPr wrap="square" rtlCol="0">
            <a:spAutoFit/>
          </a:bodyPr>
          <a:lstStyle/>
          <a:p>
            <a:pPr algn="ctr"/>
            <a:r>
              <a:rPr lang="fa-IR" sz="1600" b="1" dirty="0">
                <a:cs typeface="B Zar" pitchFamily="2" charset="-78"/>
              </a:rPr>
              <a:t>هزینه های ثابت مکان یابی تسهیلات</a:t>
            </a:r>
            <a:endParaRPr lang="en-US" sz="1600" b="1" dirty="0">
              <a:cs typeface="B Zar" pitchFamily="2" charset="-78"/>
            </a:endParaRPr>
          </a:p>
        </p:txBody>
      </p:sp>
      <p:sp>
        <p:nvSpPr>
          <p:cNvPr id="7" name="TextBox 6"/>
          <p:cNvSpPr txBox="1"/>
          <p:nvPr/>
        </p:nvSpPr>
        <p:spPr>
          <a:xfrm>
            <a:off x="4924386" y="5405283"/>
            <a:ext cx="1600966" cy="584775"/>
          </a:xfrm>
          <a:prstGeom prst="rect">
            <a:avLst/>
          </a:prstGeom>
          <a:noFill/>
        </p:spPr>
        <p:txBody>
          <a:bodyPr wrap="square" rtlCol="0">
            <a:spAutoFit/>
          </a:bodyPr>
          <a:lstStyle/>
          <a:p>
            <a:pPr algn="ctr" rtl="1"/>
            <a:r>
              <a:rPr lang="fa-IR" sz="1600" b="1" dirty="0">
                <a:cs typeface="B Zar" pitchFamily="2" charset="-78"/>
              </a:rPr>
              <a:t>هزینه های حمل از تسهیلات به مشتریان</a:t>
            </a:r>
            <a:endParaRPr lang="en-US" sz="1600" b="1" dirty="0">
              <a:cs typeface="B Zar" pitchFamily="2" charset="-78"/>
            </a:endParaRPr>
          </a:p>
        </p:txBody>
      </p:sp>
      <p:sp>
        <p:nvSpPr>
          <p:cNvPr id="8" name="TextBox 7"/>
          <p:cNvSpPr txBox="1"/>
          <p:nvPr/>
        </p:nvSpPr>
        <p:spPr>
          <a:xfrm>
            <a:off x="6666748" y="3103845"/>
            <a:ext cx="1600966" cy="830997"/>
          </a:xfrm>
          <a:prstGeom prst="rect">
            <a:avLst/>
          </a:prstGeom>
          <a:noFill/>
        </p:spPr>
        <p:txBody>
          <a:bodyPr wrap="square" rtlCol="0">
            <a:spAutoFit/>
          </a:bodyPr>
          <a:lstStyle/>
          <a:p>
            <a:pPr algn="ctr" rtl="1"/>
            <a:r>
              <a:rPr lang="fa-IR" sz="1600" b="1" dirty="0">
                <a:cs typeface="B Zar" pitchFamily="2" charset="-78"/>
              </a:rPr>
              <a:t>هزینه های نگهداری موجودی در حال استفاده</a:t>
            </a:r>
            <a:endParaRPr lang="en-US" sz="1600" b="1" dirty="0">
              <a:cs typeface="B Zar" pitchFamily="2" charset="-78"/>
            </a:endParaRPr>
          </a:p>
        </p:txBody>
      </p:sp>
      <p:sp>
        <p:nvSpPr>
          <p:cNvPr id="9" name="TextBox 8"/>
          <p:cNvSpPr txBox="1"/>
          <p:nvPr/>
        </p:nvSpPr>
        <p:spPr>
          <a:xfrm>
            <a:off x="8369829" y="5333275"/>
            <a:ext cx="1600966" cy="584775"/>
          </a:xfrm>
          <a:prstGeom prst="rect">
            <a:avLst/>
          </a:prstGeom>
          <a:noFill/>
        </p:spPr>
        <p:txBody>
          <a:bodyPr wrap="square" rtlCol="0">
            <a:spAutoFit/>
          </a:bodyPr>
          <a:lstStyle/>
          <a:p>
            <a:pPr algn="ctr" rtl="1"/>
            <a:r>
              <a:rPr lang="fa-IR" sz="1600" b="1" dirty="0">
                <a:cs typeface="B Zar" pitchFamily="2" charset="-78"/>
              </a:rPr>
              <a:t>هزینه  های ذخیره احتیاطی در هر تسهیلات</a:t>
            </a:r>
            <a:endParaRPr lang="en-US" sz="1600" b="1" dirty="0">
              <a:cs typeface="B Zar" pitchFamily="2" charset="-78"/>
            </a:endParaRPr>
          </a:p>
        </p:txBody>
      </p:sp>
      <p:sp>
        <p:nvSpPr>
          <p:cNvPr id="6" name="Left Brace 5"/>
          <p:cNvSpPr/>
          <p:nvPr/>
        </p:nvSpPr>
        <p:spPr>
          <a:xfrm rot="16200000">
            <a:off x="5514645" y="4294109"/>
            <a:ext cx="398566" cy="1600966"/>
          </a:xfrm>
          <a:prstGeom prst="leftBrace">
            <a:avLst/>
          </a:prstGeom>
        </p:spPr>
        <p:style>
          <a:lnRef idx="3">
            <a:schemeClr val="accent4"/>
          </a:lnRef>
          <a:fillRef idx="0">
            <a:schemeClr val="accent4"/>
          </a:fillRef>
          <a:effectRef idx="2">
            <a:schemeClr val="accent4"/>
          </a:effectRef>
          <a:fontRef idx="minor">
            <a:schemeClr val="tx1"/>
          </a:fontRef>
        </p:style>
        <p:txBody>
          <a:bodyPr rtlCol="0" anchor="ctr"/>
          <a:lstStyle/>
          <a:p>
            <a:pPr algn="ctr"/>
            <a:endParaRPr lang="en-US"/>
          </a:p>
        </p:txBody>
      </p:sp>
      <p:sp>
        <p:nvSpPr>
          <p:cNvPr id="11" name="Left Brace 10"/>
          <p:cNvSpPr/>
          <p:nvPr/>
        </p:nvSpPr>
        <p:spPr>
          <a:xfrm rot="16200000">
            <a:off x="8971029" y="4294109"/>
            <a:ext cx="398566" cy="1600966"/>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sp>
        <p:nvSpPr>
          <p:cNvPr id="12" name="Left Brace 11"/>
          <p:cNvSpPr/>
          <p:nvPr/>
        </p:nvSpPr>
        <p:spPr>
          <a:xfrm rot="5400000">
            <a:off x="7300003" y="3165637"/>
            <a:ext cx="295176" cy="1729606"/>
          </a:xfrm>
          <a:prstGeom prst="leftBrace">
            <a:avLst/>
          </a:prstGeom>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a:p>
        </p:txBody>
      </p:sp>
      <p:sp>
        <p:nvSpPr>
          <p:cNvPr id="10" name="Slide Number Placeholder 9"/>
          <p:cNvSpPr>
            <a:spLocks noGrp="1"/>
          </p:cNvSpPr>
          <p:nvPr>
            <p:ph type="sldNum" sz="quarter" idx="12"/>
          </p:nvPr>
        </p:nvSpPr>
        <p:spPr>
          <a:xfrm>
            <a:off x="10380486" y="395926"/>
            <a:ext cx="810252" cy="708196"/>
          </a:xfrm>
        </p:spPr>
        <p:txBody>
          <a:bodyPr/>
          <a:lstStyle/>
          <a:p>
            <a:fld id="{022DAD9D-D59D-4411-8EA4-7EF2DC1AC386}" type="slidenum">
              <a:rPr lang="fa-IR" smtClean="0"/>
              <a:t>25</a:t>
            </a:fld>
            <a:endParaRPr lang="fa-IR" dirty="0"/>
          </a:p>
        </p:txBody>
      </p:sp>
      <p:pic>
        <p:nvPicPr>
          <p:cNvPr id="14" name="Picture 13"/>
          <p:cNvPicPr>
            <a:picLocks noChangeAspect="1"/>
          </p:cNvPicPr>
          <p:nvPr/>
        </p:nvPicPr>
        <p:blipFill>
          <a:blip r:embed="rId3">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126667" y="84021"/>
            <a:ext cx="1591991" cy="1685580"/>
          </a:xfrm>
          <a:prstGeom prst="rect">
            <a:avLst/>
          </a:prstGeom>
        </p:spPr>
      </p:pic>
      <p:sp>
        <p:nvSpPr>
          <p:cNvPr id="15" name="Rounded Rectangle 14"/>
          <p:cNvSpPr/>
          <p:nvPr/>
        </p:nvSpPr>
        <p:spPr>
          <a:xfrm>
            <a:off x="3005405" y="435964"/>
            <a:ext cx="6365631" cy="967154"/>
          </a:xfrm>
          <a:prstGeom prst="roundRect">
            <a:avLst/>
          </a:prstGeom>
          <a:ln>
            <a:noFill/>
          </a:ln>
          <a:effectLst/>
          <a:scene3d>
            <a:camera prst="orthographicFront">
              <a:rot lat="0" lon="0" rev="0"/>
            </a:camera>
            <a:lightRig rig="chilly" dir="t">
              <a:rot lat="0" lon="0" rev="18480000"/>
            </a:lightRig>
          </a:scene3d>
          <a:sp3d prstMaterial="clear">
            <a:bevelT h="63500" prst="coolSlan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b="1" dirty="0">
                <a:solidFill>
                  <a:schemeClr val="tx2">
                    <a:lumMod val="75000"/>
                  </a:schemeClr>
                </a:solidFill>
              </a:rPr>
              <a:t>مدل ادغام شده مکان یابی / موجودی :</a:t>
            </a:r>
          </a:p>
        </p:txBody>
      </p:sp>
      <p:sp>
        <p:nvSpPr>
          <p:cNvPr id="24" name="Rectangle 23"/>
          <p:cNvSpPr/>
          <p:nvPr/>
        </p:nvSpPr>
        <p:spPr>
          <a:xfrm>
            <a:off x="1450731" y="2982824"/>
            <a:ext cx="2347721" cy="715473"/>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هزینه ثابت مکان یابی تسهیلات در سایت کاندید شده</a:t>
            </a:r>
          </a:p>
        </p:txBody>
      </p:sp>
      <p:cxnSp>
        <p:nvCxnSpPr>
          <p:cNvPr id="25" name="Straight Arrow Connector 24"/>
          <p:cNvCxnSpPr/>
          <p:nvPr/>
        </p:nvCxnSpPr>
        <p:spPr>
          <a:xfrm flipH="1" flipV="1">
            <a:off x="2964425" y="3623171"/>
            <a:ext cx="1433465" cy="678593"/>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26" name="Rectangle 25"/>
          <p:cNvSpPr/>
          <p:nvPr/>
        </p:nvSpPr>
        <p:spPr>
          <a:xfrm>
            <a:off x="3262387" y="2493742"/>
            <a:ext cx="3525858" cy="579860"/>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هزینه حمل و نقل هر واحد محصول بین سایت کاندید شده برای تسهیلات و محل مشتری</a:t>
            </a:r>
          </a:p>
        </p:txBody>
      </p:sp>
      <p:cxnSp>
        <p:nvCxnSpPr>
          <p:cNvPr id="27" name="Straight Arrow Connector 26"/>
          <p:cNvCxnSpPr>
            <a:endCxn id="26" idx="2"/>
          </p:cNvCxnSpPr>
          <p:nvPr/>
        </p:nvCxnSpPr>
        <p:spPr>
          <a:xfrm flipH="1" flipV="1">
            <a:off x="5025316" y="3073602"/>
            <a:ext cx="680080" cy="1299160"/>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30" name="Rectangle 29"/>
          <p:cNvSpPr/>
          <p:nvPr/>
        </p:nvSpPr>
        <p:spPr>
          <a:xfrm>
            <a:off x="5137820" y="3187070"/>
            <a:ext cx="1833971" cy="579860"/>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میانگین تقاضای مشتری در هر واحد زمان</a:t>
            </a:r>
          </a:p>
        </p:txBody>
      </p:sp>
      <p:cxnSp>
        <p:nvCxnSpPr>
          <p:cNvPr id="31" name="Straight Arrow Connector 30"/>
          <p:cNvCxnSpPr/>
          <p:nvPr/>
        </p:nvCxnSpPr>
        <p:spPr>
          <a:xfrm flipV="1">
            <a:off x="6017436" y="3723182"/>
            <a:ext cx="43406" cy="578583"/>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33" name="Rectangle 32"/>
          <p:cNvSpPr/>
          <p:nvPr/>
        </p:nvSpPr>
        <p:spPr>
          <a:xfrm>
            <a:off x="3555969" y="6061506"/>
            <a:ext cx="7053510" cy="796494"/>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یک اصطلاح که گرفتن هزینه های ثابت در تسهیلات بعلاوه هزینه های ثابت حمل و نقل برای هر بار حمل ونقل از تامین کننده به تسهیلات و هزینه کارگری حمل موجودی در تسهیلات می باشد</a:t>
            </a:r>
          </a:p>
        </p:txBody>
      </p:sp>
      <p:cxnSp>
        <p:nvCxnSpPr>
          <p:cNvPr id="34" name="Straight Arrow Connector 33"/>
          <p:cNvCxnSpPr/>
          <p:nvPr/>
        </p:nvCxnSpPr>
        <p:spPr>
          <a:xfrm>
            <a:off x="7051431" y="4762258"/>
            <a:ext cx="62586" cy="1418734"/>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37" name="Rectangle 36"/>
          <p:cNvSpPr/>
          <p:nvPr/>
        </p:nvSpPr>
        <p:spPr>
          <a:xfrm>
            <a:off x="6666748" y="2277888"/>
            <a:ext cx="5587596" cy="64088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یک اصطلاح که گرفتن زمان حمل محموله از تامین کننده به تسهیلات و همچنین هزینه نگهداری ایمن موجودی می باشد</a:t>
            </a:r>
          </a:p>
        </p:txBody>
      </p:sp>
      <p:cxnSp>
        <p:nvCxnSpPr>
          <p:cNvPr id="38" name="Straight Arrow Connector 37"/>
          <p:cNvCxnSpPr/>
          <p:nvPr/>
        </p:nvCxnSpPr>
        <p:spPr>
          <a:xfrm flipV="1">
            <a:off x="8686810" y="3073602"/>
            <a:ext cx="586936" cy="1277686"/>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p:sp>
        <p:nvSpPr>
          <p:cNvPr id="39" name="Rectangle 38"/>
          <p:cNvSpPr/>
          <p:nvPr/>
        </p:nvSpPr>
        <p:spPr>
          <a:xfrm>
            <a:off x="9768255" y="3311265"/>
            <a:ext cx="1893594" cy="579860"/>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fa-IR" sz="1600" b="1" dirty="0">
                <a:solidFill>
                  <a:schemeClr val="tx2">
                    <a:lumMod val="60000"/>
                    <a:lumOff val="40000"/>
                  </a:schemeClr>
                </a:solidFill>
                <a:cs typeface="B Zar" pitchFamily="2" charset="-78"/>
              </a:rPr>
              <a:t>واریانس تقاضای مشتری در هر واحد زمان</a:t>
            </a:r>
          </a:p>
        </p:txBody>
      </p:sp>
      <p:cxnSp>
        <p:nvCxnSpPr>
          <p:cNvPr id="40" name="Straight Arrow Connector 39"/>
          <p:cNvCxnSpPr/>
          <p:nvPr/>
        </p:nvCxnSpPr>
        <p:spPr>
          <a:xfrm flipV="1">
            <a:off x="9633251" y="3846762"/>
            <a:ext cx="981832" cy="464317"/>
          </a:xfrm>
          <a:prstGeom prst="straightConnector1">
            <a:avLst/>
          </a:prstGeom>
          <a:ln>
            <a:solidFill>
              <a:srgbClr val="FF0000"/>
            </a:solidFill>
            <a:tailEnd type="arrow"/>
          </a:ln>
        </p:spPr>
        <p:style>
          <a:lnRef idx="2">
            <a:schemeClr val="accent4"/>
          </a:lnRef>
          <a:fillRef idx="0">
            <a:schemeClr val="accent4"/>
          </a:fillRef>
          <a:effectRef idx="1">
            <a:schemeClr val="accent4"/>
          </a:effectRef>
          <a:fontRef idx="minor">
            <a:schemeClr val="tx1"/>
          </a:fontRef>
        </p:style>
      </p:cxnSp>
      <mc:AlternateContent xmlns:mc="http://schemas.openxmlformats.org/markup-compatibility/2006" xmlns:p14="http://schemas.microsoft.com/office/powerpoint/2010/main">
        <mc:Choice Requires="p14">
          <p:contentPart p14:bwMode="auto" r:id="rId5">
            <p14:nvContentPartPr>
              <p14:cNvPr id="47" name="Ink 46"/>
              <p14:cNvContentPartPr/>
              <p14:nvPr/>
            </p14:nvContentPartPr>
            <p14:xfrm>
              <a:off x="328702" y="6801007"/>
              <a:ext cx="360" cy="360"/>
            </p14:xfrm>
          </p:contentPart>
        </mc:Choice>
        <mc:Fallback xmlns="">
          <p:pic>
            <p:nvPicPr>
              <p:cNvPr id="47" name="Ink 46"/>
              <p:cNvPicPr/>
              <p:nvPr/>
            </p:nvPicPr>
            <p:blipFill>
              <a:blip r:embed="rId12"/>
              <a:stretch>
                <a:fillRect/>
              </a:stretch>
            </p:blipFill>
            <p:spPr>
              <a:xfrm>
                <a:off x="47182" y="3806887"/>
                <a:ext cx="2020320" cy="3018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096" name="Ink 4095"/>
              <p14:cNvContentPartPr/>
              <p14:nvPr/>
            </p14:nvContentPartPr>
            <p14:xfrm>
              <a:off x="9887062" y="2843167"/>
              <a:ext cx="360" cy="360"/>
            </p14:xfrm>
          </p:contentPart>
        </mc:Choice>
        <mc:Fallback xmlns="">
          <p:pic>
            <p:nvPicPr>
              <p:cNvPr id="4096" name="Ink 4095"/>
              <p:cNvPicPr/>
              <p:nvPr/>
            </p:nvPicPr>
            <p:blipFill>
              <a:blip r:embed="rId16"/>
              <a:stretch>
                <a:fillRect/>
              </a:stretch>
            </p:blipFill>
            <p:spPr>
              <a:xfrm>
                <a:off x="3433342" y="-124673"/>
                <a:ext cx="7635240" cy="2992320"/>
              </a:xfrm>
              <a:prstGeom prst="rect">
                <a:avLst/>
              </a:prstGeom>
            </p:spPr>
          </p:pic>
        </mc:Fallback>
      </mc:AlternateContent>
    </p:spTree>
    <p:extLst>
      <p:ext uri="{BB962C8B-B14F-4D97-AF65-F5344CB8AC3E}">
        <p14:creationId xmlns:p14="http://schemas.microsoft.com/office/powerpoint/2010/main" val="1089258706"/>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down)">
                                      <p:cBhvr>
                                        <p:cTn id="22" dur="500"/>
                                        <p:tgtEl>
                                          <p:spTgt spid="27"/>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down)">
                                      <p:cBhvr>
                                        <p:cTn id="31" dur="500"/>
                                        <p:tgtEl>
                                          <p:spTgt spid="31"/>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barn(inVertical)">
                                      <p:cBhvr>
                                        <p:cTn id="40" dur="500"/>
                                        <p:tgtEl>
                                          <p:spTgt spid="34"/>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down)">
                                      <p:cBhvr>
                                        <p:cTn id="49" dur="500"/>
                                        <p:tgtEl>
                                          <p:spTgt spid="38"/>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down)">
                                      <p:cBhvr>
                                        <p:cTn id="58" dur="500"/>
                                        <p:tgtEl>
                                          <p:spTgt spid="40"/>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4" grpId="0"/>
      <p:bldP spid="26" grpId="0"/>
      <p:bldP spid="30" grpId="0"/>
      <p:bldP spid="33" grpId="0"/>
      <p:bldP spid="37" grpId="0"/>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935182" y="696875"/>
            <a:ext cx="10713027" cy="1225686"/>
          </a:xfrm>
        </p:spPr>
        <p:txBody>
          <a:bodyPr/>
          <a:lstStyle/>
          <a:p>
            <a:pPr algn="ctr"/>
            <a:r>
              <a:rPr lang="fa-IR" sz="4400" b="1" dirty="0"/>
              <a:t>اشتباه های متداول در مطالعات مکان یابی</a:t>
            </a:r>
            <a:r>
              <a:rPr lang="fa-IR" sz="4400" dirty="0"/>
              <a:t> </a:t>
            </a:r>
            <a:r>
              <a:rPr lang="fa-IR" sz="4400" b="1" dirty="0">
                <a:cs typeface="+mn-cs"/>
              </a:rPr>
              <a:t>:</a:t>
            </a:r>
          </a:p>
        </p:txBody>
      </p:sp>
      <p:sp>
        <p:nvSpPr>
          <p:cNvPr id="3" name="Content Placeholder 2"/>
          <p:cNvSpPr>
            <a:spLocks noGrp="1"/>
          </p:cNvSpPr>
          <p:nvPr>
            <p:ph idx="1"/>
          </p:nvPr>
        </p:nvSpPr>
        <p:spPr>
          <a:xfrm>
            <a:off x="431910" y="2553654"/>
            <a:ext cx="11320209" cy="3888709"/>
          </a:xfrm>
        </p:spPr>
        <p:txBody>
          <a:bodyPr>
            <a:normAutofit/>
          </a:bodyPr>
          <a:lstStyle/>
          <a:p>
            <a:pPr algn="just">
              <a:buFont typeface="Wingdings" panose="05000000000000000000" pitchFamily="2" charset="2"/>
              <a:buChar char="§"/>
            </a:pPr>
            <a:r>
              <a:rPr lang="fa-IR" sz="2600" dirty="0">
                <a:solidFill>
                  <a:schemeClr val="tx2">
                    <a:lumMod val="75000"/>
                  </a:schemeClr>
                </a:solidFill>
              </a:rPr>
              <a:t>مقاومت مدیران اجرایی در انتقال به محل جدید</a:t>
            </a:r>
          </a:p>
          <a:p>
            <a:pPr algn="just">
              <a:buFont typeface="Wingdings" panose="05000000000000000000" pitchFamily="2" charset="2"/>
              <a:buChar char="§"/>
            </a:pPr>
            <a:r>
              <a:rPr lang="fa-IR" sz="2600" dirty="0">
                <a:solidFill>
                  <a:schemeClr val="tx2">
                    <a:lumMod val="75000"/>
                  </a:schemeClr>
                </a:solidFill>
              </a:rPr>
              <a:t>توجه بیش از اندازه به هزینه های زمین و در نتیجه انتخاب زمین های ارزان و رایگان</a:t>
            </a:r>
          </a:p>
          <a:p>
            <a:pPr algn="just">
              <a:buFont typeface="Wingdings" panose="05000000000000000000" pitchFamily="2" charset="2"/>
              <a:buChar char="§"/>
            </a:pPr>
            <a:r>
              <a:rPr lang="fa-IR" sz="2600" dirty="0">
                <a:solidFill>
                  <a:schemeClr val="tx2">
                    <a:lumMod val="75000"/>
                  </a:schemeClr>
                </a:solidFill>
              </a:rPr>
              <a:t>بی توجهی به هرینه حمل و نقل و عدم برآورد درست آن</a:t>
            </a:r>
          </a:p>
          <a:p>
            <a:pPr algn="just">
              <a:buFont typeface="Wingdings" panose="05000000000000000000" pitchFamily="2" charset="2"/>
              <a:buChar char="§"/>
            </a:pPr>
            <a:r>
              <a:rPr lang="fa-IR" sz="2600" dirty="0"/>
              <a:t>قضاوت در مورد نیروی انسانی بر مبنای نرخ دستمزد و بدون توجه به مهارت و کارایی</a:t>
            </a:r>
          </a:p>
          <a:p>
            <a:pPr algn="just">
              <a:buFont typeface="Wingdings" panose="05000000000000000000" pitchFamily="2" charset="2"/>
              <a:buChar char="§"/>
            </a:pPr>
            <a:r>
              <a:rPr lang="fa-IR" sz="2600" dirty="0"/>
              <a:t>پافشاری در منافع آنی و و کوتاه مدت و بی توجهی به آینده</a:t>
            </a:r>
          </a:p>
          <a:p>
            <a:pPr algn="just">
              <a:buFont typeface="Wingdings" panose="05000000000000000000" pitchFamily="2" charset="2"/>
              <a:buChar char="§"/>
            </a:pPr>
            <a:r>
              <a:rPr lang="fa-IR" sz="2600" dirty="0"/>
              <a:t>عدم اولویت بندی (وزن دهی) مناسب به معیارهای تصمیم گیری</a:t>
            </a:r>
          </a:p>
          <a:p>
            <a:pPr algn="just">
              <a:buFont typeface="Wingdings" panose="05000000000000000000" pitchFamily="2" charset="2"/>
              <a:buChar char="§"/>
            </a:pPr>
            <a:r>
              <a:rPr lang="fa-IR" sz="2600" dirty="0"/>
              <a:t>علایق شخصی یا تعصبات مسئولان در پذیریش حقایق و دلایل منطقی و علمی.</a:t>
            </a:r>
          </a:p>
        </p:txBody>
      </p:sp>
      <p:sp>
        <p:nvSpPr>
          <p:cNvPr id="4" name="Slide Number Placeholder 3"/>
          <p:cNvSpPr>
            <a:spLocks noGrp="1"/>
          </p:cNvSpPr>
          <p:nvPr>
            <p:ph type="sldNum" sz="quarter" idx="12"/>
          </p:nvPr>
        </p:nvSpPr>
        <p:spPr/>
        <p:txBody>
          <a:bodyPr/>
          <a:lstStyle/>
          <a:p>
            <a:fld id="{022DAD9D-D59D-4411-8EA4-7EF2DC1AC386}" type="slidenum">
              <a:rPr lang="fa-IR" smtClean="0"/>
              <a:t>26</a:t>
            </a:fld>
            <a:endParaRPr lang="fa-IR"/>
          </a:p>
        </p:txBody>
      </p:sp>
      <p:pic>
        <p:nvPicPr>
          <p:cNvPr id="6" name="Picture 5"/>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Tree>
    <p:extLst>
      <p:ext uri="{BB962C8B-B14F-4D97-AF65-F5344CB8AC3E}">
        <p14:creationId xmlns:p14="http://schemas.microsoft.com/office/powerpoint/2010/main" val="1114377194"/>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25684" y="700391"/>
            <a:ext cx="9747115" cy="1225686"/>
          </a:xfrm>
        </p:spPr>
        <p:txBody>
          <a:bodyPr/>
          <a:lstStyle/>
          <a:p>
            <a:pPr algn="ctr"/>
            <a:r>
              <a:rPr lang="fa-IR" sz="4400" b="1" dirty="0">
                <a:cs typeface="+mn-cs"/>
              </a:rPr>
              <a:t>منابع در زمینه مکان یابی :</a:t>
            </a:r>
          </a:p>
        </p:txBody>
      </p:sp>
      <p:sp>
        <p:nvSpPr>
          <p:cNvPr id="3" name="Content Placeholder 2"/>
          <p:cNvSpPr>
            <a:spLocks noGrp="1"/>
          </p:cNvSpPr>
          <p:nvPr>
            <p:ph idx="1"/>
          </p:nvPr>
        </p:nvSpPr>
        <p:spPr>
          <a:xfrm>
            <a:off x="431910" y="2474843"/>
            <a:ext cx="11242421" cy="1639957"/>
          </a:xfrm>
        </p:spPr>
        <p:txBody>
          <a:bodyPr>
            <a:normAutofit/>
          </a:bodyPr>
          <a:lstStyle/>
          <a:p>
            <a:pPr marL="0" indent="0" algn="l">
              <a:buNone/>
            </a:pPr>
            <a:r>
              <a:rPr lang="en-US" sz="2600" b="1" dirty="0">
                <a:solidFill>
                  <a:schemeClr val="tx2">
                    <a:lumMod val="75000"/>
                  </a:schemeClr>
                </a:solidFill>
              </a:rPr>
              <a:t>Location Problems for Supply Chain (2011)</a:t>
            </a:r>
          </a:p>
          <a:p>
            <a:pPr marL="0" indent="0" algn="l">
              <a:buNone/>
            </a:pPr>
            <a:r>
              <a:rPr lang="en-US" sz="2600" b="1" dirty="0">
                <a:solidFill>
                  <a:schemeClr val="tx2">
                    <a:lumMod val="75000"/>
                  </a:schemeClr>
                </a:solidFill>
              </a:rPr>
              <a:t>Location Problems in Supply Chain Management (2010)</a:t>
            </a:r>
          </a:p>
          <a:p>
            <a:pPr marL="0" indent="0" algn="l">
              <a:buNone/>
            </a:pPr>
            <a:r>
              <a:rPr lang="en-US" sz="2600" b="1" dirty="0">
                <a:solidFill>
                  <a:schemeClr val="tx2">
                    <a:lumMod val="75000"/>
                  </a:schemeClr>
                </a:solidFill>
              </a:rPr>
              <a:t>Facility Location in Supply Chain Design (2003)</a:t>
            </a:r>
          </a:p>
        </p:txBody>
      </p:sp>
      <p:sp>
        <p:nvSpPr>
          <p:cNvPr id="4" name="Slide Number Placeholder 3"/>
          <p:cNvSpPr>
            <a:spLocks noGrp="1"/>
          </p:cNvSpPr>
          <p:nvPr>
            <p:ph type="sldNum" sz="quarter" idx="12"/>
          </p:nvPr>
        </p:nvSpPr>
        <p:spPr/>
        <p:txBody>
          <a:bodyPr/>
          <a:lstStyle/>
          <a:p>
            <a:fld id="{022DAD9D-D59D-4411-8EA4-7EF2DC1AC386}" type="slidenum">
              <a:rPr lang="fa-IR" smtClean="0"/>
              <a:t>27</a:t>
            </a:fld>
            <a:endParaRPr lang="fa-IR"/>
          </a:p>
        </p:txBody>
      </p:sp>
      <p:pic>
        <p:nvPicPr>
          <p:cNvPr id="6" name="Picture 5"/>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Tree>
    <p:extLst>
      <p:ext uri="{BB962C8B-B14F-4D97-AF65-F5344CB8AC3E}">
        <p14:creationId xmlns:p14="http://schemas.microsoft.com/office/powerpoint/2010/main" val="2257041927"/>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22DAD9D-D59D-4411-8EA4-7EF2DC1AC386}" type="slidenum">
              <a:rPr lang="fa-IR" smtClean="0"/>
              <a:t>28</a:t>
            </a:fld>
            <a:endParaRPr lang="fa-IR"/>
          </a:p>
        </p:txBody>
      </p:sp>
      <p:sp>
        <p:nvSpPr>
          <p:cNvPr id="3" name="AutoShape 2" descr="Image result for ‫عکس گل‬‎"/>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pic>
        <p:nvPicPr>
          <p:cNvPr id="5" name="Picture 4"/>
          <p:cNvPicPr>
            <a:picLocks noChangeAspect="1"/>
          </p:cNvPicPr>
          <p:nvPr/>
        </p:nvPicPr>
        <p:blipFill>
          <a:blip r:embed="rId2">
            <a:duotone>
              <a:schemeClr val="accent1">
                <a:shade val="45000"/>
                <a:satMod val="135000"/>
              </a:schemeClr>
              <a:prstClr val="white"/>
            </a:duotone>
          </a:blip>
          <a:stretch>
            <a:fillRect/>
          </a:stretch>
        </p:blipFill>
        <p:spPr>
          <a:xfrm>
            <a:off x="3012139" y="2877360"/>
            <a:ext cx="6196405" cy="332124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Rounded Rectangle 5"/>
          <p:cNvSpPr/>
          <p:nvPr/>
        </p:nvSpPr>
        <p:spPr>
          <a:xfrm>
            <a:off x="3012139" y="1204546"/>
            <a:ext cx="6196405" cy="1423629"/>
          </a:xfrm>
          <a:prstGeom prst="roundRect">
            <a:avLst/>
          </a:prstGeom>
          <a:ln>
            <a:noFill/>
          </a:ln>
          <a:effectLst>
            <a:outerShdw blurRad="152400" dist="317500" dir="5400000" sx="90000" sy="-19000" rotWithShape="0">
              <a:prstClr val="black">
                <a:alpha val="15000"/>
              </a:prstClr>
            </a:outerShdw>
          </a:effectLst>
          <a:scene3d>
            <a:camera prst="perspectiveFront"/>
            <a:lightRig rig="chilly" dir="tl">
              <a:rot lat="0" lon="0" rev="18480000"/>
            </a:lightRig>
          </a:scene3d>
          <a:sp3d prstMaterial="clear">
            <a:bevelT h="63500" prst="angle"/>
          </a:sp3d>
        </p:spPr>
        <p:style>
          <a:lnRef idx="0">
            <a:schemeClr val="accent1"/>
          </a:lnRef>
          <a:fillRef idx="3">
            <a:schemeClr val="accent1"/>
          </a:fillRef>
          <a:effectRef idx="3">
            <a:schemeClr val="accent1"/>
          </a:effectRef>
          <a:fontRef idx="minor">
            <a:schemeClr val="lt1"/>
          </a:fontRef>
        </p:style>
        <p:txBody>
          <a:bodyPr rtlCol="1" anchor="ctr"/>
          <a:lstStyle/>
          <a:p>
            <a:pPr algn="ctr"/>
            <a:r>
              <a:rPr lang="fa-IR" sz="6000" b="1" dirty="0">
                <a:solidFill>
                  <a:schemeClr val="accent1">
                    <a:lumMod val="20000"/>
                    <a:lumOff val="80000"/>
                  </a:schemeClr>
                </a:solidFill>
              </a:rPr>
              <a:t>سپاس از توجه شما</a:t>
            </a:r>
          </a:p>
        </p:txBody>
      </p:sp>
    </p:spTree>
    <p:extLst>
      <p:ext uri="{BB962C8B-B14F-4D97-AF65-F5344CB8AC3E}">
        <p14:creationId xmlns:p14="http://schemas.microsoft.com/office/powerpoint/2010/main" val="1900893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2" presetClass="emph" presetSubtype="0" fill="hold" nodeType="clickEffect">
                                  <p:stCondLst>
                                    <p:cond delay="0"/>
                                  </p:stCondLst>
                                  <p:childTnLst>
                                    <p:animRot by="120000">
                                      <p:cBhvr>
                                        <p:cTn id="11" dur="100" fill="hold">
                                          <p:stCondLst>
                                            <p:cond delay="0"/>
                                          </p:stCondLst>
                                        </p:cTn>
                                        <p:tgtEl>
                                          <p:spTgt spid="5"/>
                                        </p:tgtEl>
                                        <p:attrNameLst>
                                          <p:attrName>r</p:attrName>
                                        </p:attrNameLst>
                                      </p:cBhvr>
                                    </p:animRot>
                                    <p:animRot by="-240000">
                                      <p:cBhvr>
                                        <p:cTn id="12" dur="200" fill="hold">
                                          <p:stCondLst>
                                            <p:cond delay="200"/>
                                          </p:stCondLst>
                                        </p:cTn>
                                        <p:tgtEl>
                                          <p:spTgt spid="5"/>
                                        </p:tgtEl>
                                        <p:attrNameLst>
                                          <p:attrName>r</p:attrName>
                                        </p:attrNameLst>
                                      </p:cBhvr>
                                    </p:animRot>
                                    <p:animRot by="240000">
                                      <p:cBhvr>
                                        <p:cTn id="13" dur="200" fill="hold">
                                          <p:stCondLst>
                                            <p:cond delay="400"/>
                                          </p:stCondLst>
                                        </p:cTn>
                                        <p:tgtEl>
                                          <p:spTgt spid="5"/>
                                        </p:tgtEl>
                                        <p:attrNameLst>
                                          <p:attrName>r</p:attrName>
                                        </p:attrNameLst>
                                      </p:cBhvr>
                                    </p:animRot>
                                    <p:animRot by="-240000">
                                      <p:cBhvr>
                                        <p:cTn id="14" dur="200" fill="hold">
                                          <p:stCondLst>
                                            <p:cond delay="600"/>
                                          </p:stCondLst>
                                        </p:cTn>
                                        <p:tgtEl>
                                          <p:spTgt spid="5"/>
                                        </p:tgtEl>
                                        <p:attrNameLst>
                                          <p:attrName>r</p:attrName>
                                        </p:attrNameLst>
                                      </p:cBhvr>
                                    </p:animRot>
                                    <p:animRot by="120000">
                                      <p:cBhvr>
                                        <p:cTn id="15"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653143"/>
            <a:ext cx="9914665" cy="1231641"/>
          </a:xfrm>
        </p:spPr>
        <p:txBody>
          <a:bodyPr/>
          <a:lstStyle/>
          <a:p>
            <a:pPr algn="ctr"/>
            <a:r>
              <a:rPr lang="fa-IR" sz="4400" b="1" dirty="0">
                <a:cs typeface="+mn-cs"/>
              </a:rPr>
              <a:t>مدیریت زنجیره تامین :</a:t>
            </a:r>
          </a:p>
        </p:txBody>
      </p:sp>
      <p:sp>
        <p:nvSpPr>
          <p:cNvPr id="3" name="Content Placeholder 2"/>
          <p:cNvSpPr>
            <a:spLocks noGrp="1"/>
          </p:cNvSpPr>
          <p:nvPr>
            <p:ph idx="1"/>
          </p:nvPr>
        </p:nvSpPr>
        <p:spPr>
          <a:xfrm>
            <a:off x="429208" y="2481943"/>
            <a:ext cx="11327362" cy="4376057"/>
          </a:xfrm>
        </p:spPr>
        <p:txBody>
          <a:bodyPr>
            <a:noAutofit/>
          </a:bodyPr>
          <a:lstStyle/>
          <a:p>
            <a:pPr marL="0" indent="0" algn="just">
              <a:lnSpc>
                <a:spcPct val="150000"/>
              </a:lnSpc>
              <a:buNone/>
            </a:pPr>
            <a:r>
              <a:rPr lang="fa-IR" sz="2800" b="1" dirty="0">
                <a:solidFill>
                  <a:schemeClr val="tx2">
                    <a:lumMod val="75000"/>
                  </a:schemeClr>
                </a:solidFill>
              </a:rPr>
              <a:t>مدیریت زنجیره تامین فقط شامل حرکت کالا ها نمی شود بلکه شامل تصمیماتی در مورد:</a:t>
            </a:r>
          </a:p>
          <a:p>
            <a:pPr algn="just">
              <a:lnSpc>
                <a:spcPct val="150000"/>
              </a:lnSpc>
              <a:buFont typeface="Wingdings" panose="05000000000000000000" pitchFamily="2" charset="2"/>
              <a:buChar char="q"/>
            </a:pPr>
            <a:r>
              <a:rPr lang="fa-IR" sz="2600" dirty="0">
                <a:solidFill>
                  <a:schemeClr val="tx2">
                    <a:lumMod val="75000"/>
                  </a:schemeClr>
                </a:solidFill>
              </a:rPr>
              <a:t>کجا تولید شود، چه چیزی تولید شود، و چقدر در هر سایت تولید شود؟؟؟</a:t>
            </a:r>
          </a:p>
          <a:p>
            <a:pPr algn="just">
              <a:lnSpc>
                <a:spcPct val="150000"/>
              </a:lnSpc>
              <a:buFont typeface="Wingdings" panose="05000000000000000000" pitchFamily="2" charset="2"/>
              <a:buChar char="q"/>
            </a:pPr>
            <a:r>
              <a:rPr lang="fa-IR" sz="2600" dirty="0">
                <a:solidFill>
                  <a:schemeClr val="tx2">
                    <a:lumMod val="75000"/>
                  </a:schemeClr>
                </a:solidFill>
              </a:rPr>
              <a:t>چه مقدار از کالاها به عنوان موجودی در هر مرحله فرآیند نگهداری شود؟؟؟</a:t>
            </a:r>
          </a:p>
          <a:p>
            <a:pPr algn="just">
              <a:lnSpc>
                <a:spcPct val="150000"/>
              </a:lnSpc>
              <a:buFont typeface="Wingdings" panose="05000000000000000000" pitchFamily="2" charset="2"/>
              <a:buChar char="q"/>
            </a:pPr>
            <a:r>
              <a:rPr lang="fa-IR" sz="2600" dirty="0">
                <a:solidFill>
                  <a:schemeClr val="tx2">
                    <a:lumMod val="75000"/>
                  </a:schemeClr>
                </a:solidFill>
              </a:rPr>
              <a:t>چگونه اطلاعات میان بخش ها در فرآیند تسهیم شود؟؟؟</a:t>
            </a:r>
          </a:p>
          <a:p>
            <a:pPr algn="just">
              <a:lnSpc>
                <a:spcPct val="150000"/>
              </a:lnSpc>
              <a:buFont typeface="Wingdings" panose="05000000000000000000" pitchFamily="2" charset="2"/>
              <a:buChar char="q"/>
            </a:pPr>
            <a:r>
              <a:rPr lang="fa-IR" sz="2600" dirty="0">
                <a:solidFill>
                  <a:schemeClr val="tx2">
                    <a:lumMod val="75000"/>
                  </a:schemeClr>
                </a:solidFill>
              </a:rPr>
              <a:t>کارخانه ها و مراکز توزیع کجا قرار بگیرد؟؟؟</a:t>
            </a:r>
          </a:p>
        </p:txBody>
      </p:sp>
      <p:sp>
        <p:nvSpPr>
          <p:cNvPr id="5" name="Slide Number Placeholder 4"/>
          <p:cNvSpPr>
            <a:spLocks noGrp="1"/>
          </p:cNvSpPr>
          <p:nvPr>
            <p:ph type="sldNum" sz="quarter" idx="12"/>
          </p:nvPr>
        </p:nvSpPr>
        <p:spPr/>
        <p:txBody>
          <a:bodyPr/>
          <a:lstStyle/>
          <a:p>
            <a:fld id="{022DAD9D-D59D-4411-8EA4-7EF2DC1AC386}" type="slidenum">
              <a:rPr lang="fa-IR" smtClean="0"/>
              <a:t>3</a:t>
            </a:fld>
            <a:endParaRPr lang="fa-IR"/>
          </a:p>
        </p:txBody>
      </p:sp>
      <p:pic>
        <p:nvPicPr>
          <p:cNvPr id="4" name="Picture 3"/>
          <p:cNvPicPr>
            <a:picLocks noChangeAspect="1"/>
          </p:cNvPicPr>
          <p:nvPr/>
        </p:nvPicPr>
        <p:blipFill>
          <a:blip r:embed="rId3">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Tree>
    <p:extLst>
      <p:ext uri="{BB962C8B-B14F-4D97-AF65-F5344CB8AC3E}">
        <p14:creationId xmlns:p14="http://schemas.microsoft.com/office/powerpoint/2010/main" val="633143079"/>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653143"/>
            <a:ext cx="9914665" cy="1231641"/>
          </a:xfrm>
        </p:spPr>
        <p:txBody>
          <a:bodyPr/>
          <a:lstStyle/>
          <a:p>
            <a:pPr algn="ctr"/>
            <a:r>
              <a:rPr lang="fa-IR" sz="4400" b="1" dirty="0">
                <a:cs typeface="+mn-cs"/>
              </a:rPr>
              <a:t>مقدمه ای بر مسائل مکان یابی :</a:t>
            </a:r>
          </a:p>
        </p:txBody>
      </p:sp>
      <p:sp>
        <p:nvSpPr>
          <p:cNvPr id="3" name="Content Placeholder 2"/>
          <p:cNvSpPr>
            <a:spLocks noGrp="1"/>
          </p:cNvSpPr>
          <p:nvPr>
            <p:ph idx="1"/>
          </p:nvPr>
        </p:nvSpPr>
        <p:spPr>
          <a:xfrm>
            <a:off x="429208" y="2481943"/>
            <a:ext cx="11327362" cy="4376057"/>
          </a:xfrm>
        </p:spPr>
        <p:txBody>
          <a:bodyPr>
            <a:noAutofit/>
          </a:bodyPr>
          <a:lstStyle/>
          <a:p>
            <a:pPr marL="0" indent="0" algn="just">
              <a:buNone/>
            </a:pPr>
            <a:r>
              <a:rPr lang="fa-IR" sz="2600" dirty="0">
                <a:solidFill>
                  <a:schemeClr val="tx2">
                    <a:lumMod val="75000"/>
                  </a:schemeClr>
                </a:solidFill>
              </a:rPr>
              <a:t>در دنیایی که با جهانی شدن رو به رو ست ، مدیریت زنجیره تامین امری ضروری است. با آشكارتر شدن اهميت مديريت زنجيره ي تأمين نزد صاحبان صنعت، </a:t>
            </a:r>
            <a:r>
              <a:rPr lang="fa-IR" sz="2600" b="1" dirty="0">
                <a:solidFill>
                  <a:schemeClr val="tx2">
                    <a:lumMod val="75000"/>
                  </a:schemeClr>
                </a:solidFill>
              </a:rPr>
              <a:t>نقش هماهنگي و يكپارچگي مؤلفه هاي مختلف زنجيره ي تأمين در ايجاد مزيت رقابتي، پر رنگ تر شده</a:t>
            </a:r>
            <a:r>
              <a:rPr lang="fa-IR" sz="2600" dirty="0">
                <a:solidFill>
                  <a:schemeClr val="tx2">
                    <a:lumMod val="75000"/>
                  </a:schemeClr>
                </a:solidFill>
              </a:rPr>
              <a:t> است. چرا كه امكان شناسايي و حذف هزينه هاي بالاي توزيع و نيز هزينه هاي فرصت مانند ظرفيت استفاده نشده را در كل شبكه تأمين مشخص ميكند.</a:t>
            </a:r>
          </a:p>
          <a:p>
            <a:pPr marL="0" indent="0" algn="just">
              <a:buNone/>
            </a:pPr>
            <a:endParaRPr lang="fa-IR" sz="500" dirty="0">
              <a:solidFill>
                <a:schemeClr val="tx2">
                  <a:lumMod val="75000"/>
                </a:schemeClr>
              </a:solidFill>
            </a:endParaRPr>
          </a:p>
          <a:p>
            <a:pPr marL="0" indent="0" algn="just">
              <a:buNone/>
            </a:pPr>
            <a:r>
              <a:rPr lang="fa-IR" sz="2600" dirty="0">
                <a:solidFill>
                  <a:schemeClr val="tx2">
                    <a:lumMod val="75000"/>
                  </a:schemeClr>
                </a:solidFill>
              </a:rPr>
              <a:t>امروزه </a:t>
            </a:r>
            <a:r>
              <a:rPr lang="fa-IR" sz="2600" b="1" dirty="0">
                <a:solidFill>
                  <a:schemeClr val="tx2">
                    <a:lumMod val="75000"/>
                  </a:schemeClr>
                </a:solidFill>
              </a:rPr>
              <a:t>روش های بهینه سازی</a:t>
            </a:r>
            <a:r>
              <a:rPr lang="fa-IR" sz="2600" dirty="0">
                <a:solidFill>
                  <a:schemeClr val="tx2">
                    <a:lumMod val="75000"/>
                  </a:schemeClr>
                </a:solidFill>
              </a:rPr>
              <a:t>، از پرکاربرد ترین روش های مدیریت تخصیص منابع است که در این عرصه، رفته رفته علم مکان یابی، جایگاه خود را مستحکم تر می کند . به منظور بهینه سازي محاسبات شبکه لجستیک و بیشینه شدن سود دهی و کارایی زنجیره تامین مکان یابی تسهیلات از قبیل کارخانجات، انبارها، مراکز توزیع ، خرده فروشی ها باید جزو تصمیمات بلند مدت و استراتژیک در نظر گرفته شود.</a:t>
            </a:r>
          </a:p>
        </p:txBody>
      </p:sp>
      <p:sp>
        <p:nvSpPr>
          <p:cNvPr id="5" name="Slide Number Placeholder 4"/>
          <p:cNvSpPr>
            <a:spLocks noGrp="1"/>
          </p:cNvSpPr>
          <p:nvPr>
            <p:ph type="sldNum" sz="quarter" idx="12"/>
          </p:nvPr>
        </p:nvSpPr>
        <p:spPr/>
        <p:txBody>
          <a:bodyPr/>
          <a:lstStyle/>
          <a:p>
            <a:fld id="{022DAD9D-D59D-4411-8EA4-7EF2DC1AC386}" type="slidenum">
              <a:rPr lang="fa-IR" smtClean="0"/>
              <a:t>4</a:t>
            </a:fld>
            <a:endParaRPr lang="fa-IR"/>
          </a:p>
        </p:txBody>
      </p:sp>
      <p:pic>
        <p:nvPicPr>
          <p:cNvPr id="4" name="Picture 3"/>
          <p:cNvPicPr>
            <a:picLocks noChangeAspect="1"/>
          </p:cNvPicPr>
          <p:nvPr/>
        </p:nvPicPr>
        <p:blipFill>
          <a:blip r:embed="rId3">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Tree>
    <p:extLst>
      <p:ext uri="{BB962C8B-B14F-4D97-AF65-F5344CB8AC3E}">
        <p14:creationId xmlns:p14="http://schemas.microsoft.com/office/powerpoint/2010/main" val="1183790805"/>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653143"/>
            <a:ext cx="9914665" cy="1231641"/>
          </a:xfrm>
        </p:spPr>
        <p:txBody>
          <a:bodyPr/>
          <a:lstStyle/>
          <a:p>
            <a:pPr algn="ctr"/>
            <a:r>
              <a:rPr lang="fa-IR" sz="4400" b="1" dirty="0">
                <a:cs typeface="+mn-cs"/>
              </a:rPr>
              <a:t>مقدمه ای بر مسائل مکان یابی :</a:t>
            </a:r>
          </a:p>
        </p:txBody>
      </p:sp>
      <p:sp>
        <p:nvSpPr>
          <p:cNvPr id="3" name="Content Placeholder 2"/>
          <p:cNvSpPr>
            <a:spLocks noGrp="1"/>
          </p:cNvSpPr>
          <p:nvPr>
            <p:ph idx="1"/>
          </p:nvPr>
        </p:nvSpPr>
        <p:spPr>
          <a:xfrm>
            <a:off x="429208" y="2481943"/>
            <a:ext cx="11405238" cy="4376057"/>
          </a:xfrm>
        </p:spPr>
        <p:txBody>
          <a:bodyPr>
            <a:noAutofit/>
          </a:bodyPr>
          <a:lstStyle/>
          <a:p>
            <a:pPr algn="just">
              <a:buFont typeface="Wingdings" panose="05000000000000000000" pitchFamily="2" charset="2"/>
              <a:buChar char="q"/>
            </a:pPr>
            <a:r>
              <a:rPr lang="fa-IR" sz="2600" dirty="0">
                <a:solidFill>
                  <a:schemeClr val="tx2">
                    <a:lumMod val="75000"/>
                  </a:schemeClr>
                </a:solidFill>
              </a:rPr>
              <a:t>تصمیمات مربوط به مکان یابی </a:t>
            </a:r>
            <a:r>
              <a:rPr lang="fa-IR" sz="2600" b="1" dirty="0">
                <a:solidFill>
                  <a:schemeClr val="tx2">
                    <a:lumMod val="75000"/>
                  </a:schemeClr>
                </a:solidFill>
              </a:rPr>
              <a:t>مهم ترین و مشکل ترین تصمیم مورد نیاز </a:t>
            </a:r>
            <a:r>
              <a:rPr lang="fa-IR" sz="2600" dirty="0">
                <a:solidFill>
                  <a:schemeClr val="tx2">
                    <a:lumMod val="75000"/>
                  </a:schemeClr>
                </a:solidFill>
              </a:rPr>
              <a:t>برای محقق شدن یک </a:t>
            </a:r>
            <a:r>
              <a:rPr lang="fa-IR" sz="2600" b="1" dirty="0">
                <a:solidFill>
                  <a:schemeClr val="tx2">
                    <a:lumMod val="75000"/>
                  </a:schemeClr>
                </a:solidFill>
              </a:rPr>
              <a:t>زنجیره تامین کارا </a:t>
            </a:r>
            <a:r>
              <a:rPr lang="fa-IR" sz="2600" dirty="0">
                <a:solidFill>
                  <a:schemeClr val="tx2">
                    <a:lumMod val="75000"/>
                  </a:schemeClr>
                </a:solidFill>
              </a:rPr>
              <a:t>می باشد.</a:t>
            </a:r>
          </a:p>
          <a:p>
            <a:pPr algn="just">
              <a:buFont typeface="Wingdings" panose="05000000000000000000" pitchFamily="2" charset="2"/>
              <a:buChar char="q"/>
            </a:pPr>
            <a:r>
              <a:rPr lang="fa-IR" sz="2600" dirty="0">
                <a:solidFill>
                  <a:schemeClr val="tx2">
                    <a:lumMod val="75000"/>
                  </a:schemeClr>
                </a:solidFill>
              </a:rPr>
              <a:t>تصمیمات مربوط حمل و نقل، موجودی، و تسهیم اطلاعات برای پاسخگویی به تغییرات و بهینه شدن دوباره می باشند. اما </a:t>
            </a:r>
            <a:r>
              <a:rPr lang="fa-IR" sz="2600" b="1" dirty="0">
                <a:solidFill>
                  <a:schemeClr val="tx2">
                    <a:lumMod val="75000"/>
                  </a:schemeClr>
                </a:solidFill>
              </a:rPr>
              <a:t>تصمیمات مربوط به مکان یابی، دارای انعطاف پذیری کم است</a:t>
            </a:r>
            <a:r>
              <a:rPr lang="fa-IR" sz="2600" dirty="0">
                <a:solidFill>
                  <a:schemeClr val="tx2">
                    <a:lumMod val="75000"/>
                  </a:schemeClr>
                </a:solidFill>
              </a:rPr>
              <a:t>. تصمیات مربوط به مکان یابی اغلب ثابت هستند و به سختی تغییر می کنند.</a:t>
            </a:r>
          </a:p>
          <a:p>
            <a:pPr algn="just">
              <a:buFont typeface="Wingdings" panose="05000000000000000000" pitchFamily="2" charset="2"/>
              <a:buChar char="q"/>
            </a:pPr>
            <a:r>
              <a:rPr lang="fa-IR" sz="2600" dirty="0">
                <a:solidFill>
                  <a:schemeClr val="tx2">
                    <a:lumMod val="75000"/>
                  </a:schemeClr>
                </a:solidFill>
              </a:rPr>
              <a:t>در واقع تسهیلات برای ساختن گران هستند و </a:t>
            </a:r>
            <a:r>
              <a:rPr lang="fa-IR" sz="2600" b="1" dirty="0">
                <a:solidFill>
                  <a:schemeClr val="tx2">
                    <a:lumMod val="75000"/>
                  </a:schemeClr>
                </a:solidFill>
              </a:rPr>
              <a:t>اصلاح آن ها سخت </a:t>
            </a:r>
            <a:r>
              <a:rPr lang="fa-IR" sz="2600" dirty="0">
                <a:solidFill>
                  <a:schemeClr val="tx2">
                    <a:lumMod val="75000"/>
                  </a:schemeClr>
                </a:solidFill>
              </a:rPr>
              <a:t>می باشد. اما تصمیمات مربوط به مسیر یابی و موجودی می توانند به صورت دوره ای  بدون هیچ مشکلی اصلاح شوند.</a:t>
            </a:r>
          </a:p>
        </p:txBody>
      </p:sp>
      <p:sp>
        <p:nvSpPr>
          <p:cNvPr id="5" name="Slide Number Placeholder 4"/>
          <p:cNvSpPr>
            <a:spLocks noGrp="1"/>
          </p:cNvSpPr>
          <p:nvPr>
            <p:ph type="sldNum" sz="quarter" idx="12"/>
          </p:nvPr>
        </p:nvSpPr>
        <p:spPr/>
        <p:txBody>
          <a:bodyPr/>
          <a:lstStyle/>
          <a:p>
            <a:fld id="{022DAD9D-D59D-4411-8EA4-7EF2DC1AC386}" type="slidenum">
              <a:rPr lang="fa-IR" smtClean="0"/>
              <a:t>5</a:t>
            </a:fld>
            <a:endParaRPr lang="fa-IR"/>
          </a:p>
        </p:txBody>
      </p:sp>
      <p:pic>
        <p:nvPicPr>
          <p:cNvPr id="4" name="Picture 3"/>
          <p:cNvPicPr>
            <a:picLocks noChangeAspect="1"/>
          </p:cNvPicPr>
          <p:nvPr/>
        </p:nvPicPr>
        <p:blipFill>
          <a:blip r:embed="rId3">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Tree>
    <p:extLst>
      <p:ext uri="{BB962C8B-B14F-4D97-AF65-F5344CB8AC3E}">
        <p14:creationId xmlns:p14="http://schemas.microsoft.com/office/powerpoint/2010/main" val="1038663366"/>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591127" y="597160"/>
            <a:ext cx="8761413" cy="1306286"/>
          </a:xfrm>
        </p:spPr>
        <p:txBody>
          <a:bodyPr/>
          <a:lstStyle/>
          <a:p>
            <a:pPr algn="ctr"/>
            <a:r>
              <a:rPr lang="fa-IR" sz="4400" b="1" dirty="0">
                <a:cs typeface="+mn-cs"/>
              </a:rPr>
              <a:t>تاریخچه مسائل مکان یابی :</a:t>
            </a:r>
          </a:p>
        </p:txBody>
      </p:sp>
      <p:sp>
        <p:nvSpPr>
          <p:cNvPr id="6" name="Content Placeholder 5"/>
          <p:cNvSpPr>
            <a:spLocks noGrp="1"/>
          </p:cNvSpPr>
          <p:nvPr>
            <p:ph idx="1"/>
          </p:nvPr>
        </p:nvSpPr>
        <p:spPr>
          <a:xfrm>
            <a:off x="447472" y="2388637"/>
            <a:ext cx="11306377" cy="4469363"/>
          </a:xfrm>
        </p:spPr>
        <p:txBody>
          <a:bodyPr>
            <a:noAutofit/>
          </a:bodyPr>
          <a:lstStyle/>
          <a:p>
            <a:pPr marL="0" indent="0" algn="just">
              <a:buNone/>
            </a:pPr>
            <a:r>
              <a:rPr lang="fa-IR" sz="2600" dirty="0">
                <a:solidFill>
                  <a:schemeClr val="tx2">
                    <a:lumMod val="75000"/>
                  </a:schemeClr>
                </a:solidFill>
              </a:rPr>
              <a:t>در قرن هفدهم، فرما مسئله مکان یابی را به این صورت مطرح کرد : فرض کنید 3 نقطه در صفحه داده شده است، </a:t>
            </a:r>
            <a:r>
              <a:rPr lang="fa-IR" sz="2600" b="1" dirty="0">
                <a:solidFill>
                  <a:schemeClr val="tx2">
                    <a:lumMod val="75000"/>
                  </a:schemeClr>
                </a:solidFill>
              </a:rPr>
              <a:t>نقطه چهارم را به گونه ای بیابید که مجموع فاصله های آن تا سه نقطه داده شده، کمینه شود</a:t>
            </a:r>
            <a:r>
              <a:rPr lang="fa-IR" sz="2600" dirty="0">
                <a:solidFill>
                  <a:schemeClr val="tx2">
                    <a:lumMod val="75000"/>
                  </a:schemeClr>
                </a:solidFill>
              </a:rPr>
              <a:t>. توریچلی در سال 1640 این مسئله را حل کرده، و از این رو نام این نقطه را، نقطه توریچلی گذاشتند.</a:t>
            </a:r>
          </a:p>
          <a:p>
            <a:pPr marL="0" indent="0" algn="just">
              <a:buNone/>
            </a:pPr>
            <a:r>
              <a:rPr lang="fa-IR" sz="2600" dirty="0">
                <a:solidFill>
                  <a:schemeClr val="tx2">
                    <a:lumMod val="75000"/>
                  </a:schemeClr>
                </a:solidFill>
              </a:rPr>
              <a:t>فون تانن در سال 1826 با تأكید بر فعالیتهاي كشاورزي نظريه اي را در جهت </a:t>
            </a:r>
            <a:r>
              <a:rPr lang="fa-IR" sz="2600" b="1" dirty="0">
                <a:solidFill>
                  <a:schemeClr val="tx2">
                    <a:lumMod val="75000"/>
                  </a:schemeClr>
                </a:solidFill>
              </a:rPr>
              <a:t>حداقل كردن هزينه ها براساس حداقل فاصله</a:t>
            </a:r>
            <a:r>
              <a:rPr lang="fa-IR" sz="2600" dirty="0">
                <a:solidFill>
                  <a:schemeClr val="tx2">
                    <a:lumMod val="75000"/>
                  </a:schemeClr>
                </a:solidFill>
              </a:rPr>
              <a:t> براي حمل و نقل محصولات و فرآورده ها و مواد اولیه از مزارع تولیدي به بازار مصرف و به عكس مطرح نمود.</a:t>
            </a:r>
          </a:p>
          <a:p>
            <a:pPr marL="0" indent="0" algn="just">
              <a:buNone/>
            </a:pPr>
            <a:r>
              <a:rPr lang="fa-IR" sz="2600" dirty="0">
                <a:solidFill>
                  <a:schemeClr val="tx2">
                    <a:lumMod val="75000"/>
                  </a:schemeClr>
                </a:solidFill>
              </a:rPr>
              <a:t>لانهارد در سالهاي 1882 تا 1885 در زمینه مكانيابي مكان هاي صنعتي نظرياتي را ارائه كرد. لانهارد با در نظر گرفتن </a:t>
            </a:r>
            <a:r>
              <a:rPr lang="fa-IR" sz="2600" b="1" dirty="0">
                <a:solidFill>
                  <a:schemeClr val="tx2">
                    <a:lumMod val="75000"/>
                  </a:schemeClr>
                </a:solidFill>
              </a:rPr>
              <a:t>دو موقعیت جغرافیايي عرضه مواد اولیه و يک موقعیت بازار فروش</a:t>
            </a:r>
            <a:r>
              <a:rPr lang="fa-IR" sz="2600" dirty="0">
                <a:solidFill>
                  <a:schemeClr val="tx2">
                    <a:lumMod val="75000"/>
                  </a:schemeClr>
                </a:solidFill>
              </a:rPr>
              <a:t>، مدل ساده مثلثي را براي مكانيابي بهینه صنايع، پیشنهاد کرد.</a:t>
            </a:r>
          </a:p>
        </p:txBody>
      </p:sp>
      <p:sp>
        <p:nvSpPr>
          <p:cNvPr id="4" name="Slide Number Placeholder 3"/>
          <p:cNvSpPr>
            <a:spLocks noGrp="1"/>
          </p:cNvSpPr>
          <p:nvPr>
            <p:ph type="sldNum" sz="quarter" idx="12"/>
          </p:nvPr>
        </p:nvSpPr>
        <p:spPr/>
        <p:txBody>
          <a:bodyPr/>
          <a:lstStyle/>
          <a:p>
            <a:fld id="{022DAD9D-D59D-4411-8EA4-7EF2DC1AC386}" type="slidenum">
              <a:rPr lang="fa-IR" smtClean="0"/>
              <a:t>6</a:t>
            </a:fld>
            <a:endParaRPr lang="fa-IR"/>
          </a:p>
        </p:txBody>
      </p:sp>
      <p:pic>
        <p:nvPicPr>
          <p:cNvPr id="7" name="Picture 6"/>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Tree>
    <p:extLst>
      <p:ext uri="{BB962C8B-B14F-4D97-AF65-F5344CB8AC3E}">
        <p14:creationId xmlns:p14="http://schemas.microsoft.com/office/powerpoint/2010/main" val="3939012731"/>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591127" y="597160"/>
            <a:ext cx="8761413" cy="1306286"/>
          </a:xfrm>
        </p:spPr>
        <p:txBody>
          <a:bodyPr/>
          <a:lstStyle/>
          <a:p>
            <a:pPr algn="ctr"/>
            <a:r>
              <a:rPr lang="fa-IR" sz="4400" b="1" dirty="0">
                <a:cs typeface="+mn-cs"/>
              </a:rPr>
              <a:t>تاریخچه مسائل مکان یابی :</a:t>
            </a:r>
          </a:p>
        </p:txBody>
      </p:sp>
      <p:sp>
        <p:nvSpPr>
          <p:cNvPr id="6" name="Content Placeholder 5"/>
          <p:cNvSpPr>
            <a:spLocks noGrp="1"/>
          </p:cNvSpPr>
          <p:nvPr>
            <p:ph idx="1"/>
          </p:nvPr>
        </p:nvSpPr>
        <p:spPr>
          <a:xfrm>
            <a:off x="447472" y="2388637"/>
            <a:ext cx="11306377" cy="4469363"/>
          </a:xfrm>
        </p:spPr>
        <p:txBody>
          <a:bodyPr>
            <a:noAutofit/>
          </a:bodyPr>
          <a:lstStyle/>
          <a:p>
            <a:pPr marL="0" indent="0" algn="just">
              <a:buNone/>
            </a:pPr>
            <a:r>
              <a:rPr lang="fa-IR" sz="2800" dirty="0">
                <a:solidFill>
                  <a:schemeClr val="tx2">
                    <a:lumMod val="75000"/>
                  </a:schemeClr>
                </a:solidFill>
              </a:rPr>
              <a:t>در سال </a:t>
            </a:r>
            <a:r>
              <a:rPr lang="fa-IR" sz="2800" b="1" dirty="0">
                <a:solidFill>
                  <a:schemeClr val="tx2">
                    <a:lumMod val="75000"/>
                  </a:schemeClr>
                </a:solidFill>
              </a:rPr>
              <a:t>1909</a:t>
            </a:r>
            <a:r>
              <a:rPr lang="fa-IR" sz="2800" dirty="0">
                <a:solidFill>
                  <a:schemeClr val="tx2">
                    <a:lumMod val="75000"/>
                  </a:schemeClr>
                </a:solidFill>
              </a:rPr>
              <a:t> اولین نظریه مکان یابی مدرن با مقاله</a:t>
            </a:r>
            <a:r>
              <a:rPr lang="en-US" sz="2800" dirty="0">
                <a:solidFill>
                  <a:schemeClr val="tx2">
                    <a:lumMod val="75000"/>
                  </a:schemeClr>
                </a:solidFill>
              </a:rPr>
              <a:t> </a:t>
            </a:r>
            <a:r>
              <a:rPr lang="en-US" sz="2800" b="1" dirty="0">
                <a:solidFill>
                  <a:schemeClr val="tx2">
                    <a:lumMod val="75000"/>
                  </a:schemeClr>
                </a:solidFill>
              </a:rPr>
              <a:t>Alfred Weber</a:t>
            </a:r>
            <a:r>
              <a:rPr lang="en-US" sz="2800" dirty="0">
                <a:solidFill>
                  <a:schemeClr val="tx2">
                    <a:lumMod val="75000"/>
                  </a:schemeClr>
                </a:solidFill>
              </a:rPr>
              <a:t> </a:t>
            </a:r>
            <a:r>
              <a:rPr lang="fa-IR" sz="2800" dirty="0">
                <a:solidFill>
                  <a:schemeClr val="tx2">
                    <a:lumMod val="75000"/>
                  </a:schemeClr>
                </a:solidFill>
              </a:rPr>
              <a:t>شکل گرفت. مسئله ای که وی پیش رو داشت، انتخاب یک مکان برای </a:t>
            </a:r>
            <a:r>
              <a:rPr lang="fa-IR" sz="2800" b="1" dirty="0">
                <a:solidFill>
                  <a:schemeClr val="tx2">
                    <a:lumMod val="75000"/>
                  </a:schemeClr>
                </a:solidFill>
              </a:rPr>
              <a:t>حداقل سازی مجموع فاصله از مرکز توزیع </a:t>
            </a:r>
            <a:r>
              <a:rPr lang="fa-IR" sz="2800" dirty="0">
                <a:solidFill>
                  <a:schemeClr val="tx2">
                    <a:lumMod val="75000"/>
                  </a:schemeClr>
                </a:solidFill>
              </a:rPr>
              <a:t>به تمام مشتریان/ خرده فروشان بود. </a:t>
            </a:r>
          </a:p>
          <a:p>
            <a:pPr marL="0" indent="0" algn="just">
              <a:buNone/>
            </a:pPr>
            <a:r>
              <a:rPr lang="fa-IR" sz="2800" dirty="0">
                <a:solidFill>
                  <a:schemeClr val="tx2">
                    <a:lumMod val="75000"/>
                  </a:schemeClr>
                </a:solidFill>
              </a:rPr>
              <a:t>آلفرد وبر درباره </a:t>
            </a:r>
            <a:r>
              <a:rPr lang="fa-IR" sz="2800" b="1" dirty="0">
                <a:solidFill>
                  <a:schemeClr val="tx2">
                    <a:lumMod val="75000"/>
                  </a:schemeClr>
                </a:solidFill>
              </a:rPr>
              <a:t>مكان يابي مكان هاي صنعتي با تأكید بر نظريه حداكثر سود</a:t>
            </a:r>
            <a:r>
              <a:rPr lang="fa-IR" sz="2800" dirty="0">
                <a:solidFill>
                  <a:schemeClr val="tx2">
                    <a:lumMod val="75000"/>
                  </a:schemeClr>
                </a:solidFill>
              </a:rPr>
              <a:t>، نظرياتي را مطرح نمود. تحقیقات وبر معطوف به صنايع كارخانه ای بود و جنبه قیاسي و تجربي داشت.</a:t>
            </a:r>
          </a:p>
        </p:txBody>
      </p:sp>
      <p:sp>
        <p:nvSpPr>
          <p:cNvPr id="4" name="Slide Number Placeholder 3"/>
          <p:cNvSpPr>
            <a:spLocks noGrp="1"/>
          </p:cNvSpPr>
          <p:nvPr>
            <p:ph type="sldNum" sz="quarter" idx="12"/>
          </p:nvPr>
        </p:nvSpPr>
        <p:spPr/>
        <p:txBody>
          <a:bodyPr/>
          <a:lstStyle/>
          <a:p>
            <a:fld id="{022DAD9D-D59D-4411-8EA4-7EF2DC1AC386}" type="slidenum">
              <a:rPr lang="fa-IR" smtClean="0"/>
              <a:t>7</a:t>
            </a:fld>
            <a:endParaRPr lang="fa-IR"/>
          </a:p>
        </p:txBody>
      </p:sp>
      <p:pic>
        <p:nvPicPr>
          <p:cNvPr id="7" name="Picture 6"/>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Tree>
    <p:extLst>
      <p:ext uri="{BB962C8B-B14F-4D97-AF65-F5344CB8AC3E}">
        <p14:creationId xmlns:p14="http://schemas.microsoft.com/office/powerpoint/2010/main" val="2899918921"/>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653143"/>
            <a:ext cx="9799185" cy="1250302"/>
          </a:xfrm>
        </p:spPr>
        <p:txBody>
          <a:bodyPr/>
          <a:lstStyle/>
          <a:p>
            <a:pPr algn="ctr"/>
            <a:r>
              <a:rPr lang="fa-IR" sz="4400" b="1" dirty="0">
                <a:cs typeface="+mn-cs"/>
              </a:rPr>
              <a:t>تعریف مکان یابی :</a:t>
            </a:r>
          </a:p>
        </p:txBody>
      </p:sp>
      <p:sp>
        <p:nvSpPr>
          <p:cNvPr id="3" name="Content Placeholder 2"/>
          <p:cNvSpPr>
            <a:spLocks noGrp="1"/>
          </p:cNvSpPr>
          <p:nvPr>
            <p:ph idx="1"/>
          </p:nvPr>
        </p:nvSpPr>
        <p:spPr>
          <a:xfrm>
            <a:off x="445114" y="2338722"/>
            <a:ext cx="11367441" cy="4519277"/>
          </a:xfrm>
        </p:spPr>
        <p:txBody>
          <a:bodyPr>
            <a:noAutofit/>
          </a:bodyPr>
          <a:lstStyle/>
          <a:p>
            <a:pPr marL="0" indent="0" algn="just">
              <a:buNone/>
            </a:pPr>
            <a:r>
              <a:rPr lang="fa-IR" sz="2600" dirty="0">
                <a:solidFill>
                  <a:schemeClr val="tx2">
                    <a:lumMod val="75000"/>
                  </a:schemeClr>
                </a:solidFill>
              </a:rPr>
              <a:t>مکان یابی انتخاب </a:t>
            </a:r>
            <a:r>
              <a:rPr lang="fa-IR" sz="2600" b="1" dirty="0">
                <a:solidFill>
                  <a:schemeClr val="tx2">
                    <a:lumMod val="75000"/>
                  </a:schemeClr>
                </a:solidFill>
              </a:rPr>
              <a:t>بهترین مکان براي انجام یک فعالیت</a:t>
            </a:r>
            <a:r>
              <a:rPr lang="fa-IR" sz="2600" dirty="0">
                <a:solidFill>
                  <a:schemeClr val="tx2">
                    <a:lumMod val="75000"/>
                  </a:schemeClr>
                </a:solidFill>
              </a:rPr>
              <a:t> است که بتواند با استفاده از امکانات موجود </a:t>
            </a:r>
            <a:r>
              <a:rPr lang="fa-IR" sz="2600" b="1" dirty="0">
                <a:solidFill>
                  <a:schemeClr val="tx2">
                    <a:lumMod val="75000"/>
                  </a:schemeClr>
                </a:solidFill>
              </a:rPr>
              <a:t>بیشترین بهره وري </a:t>
            </a:r>
            <a:r>
              <a:rPr lang="fa-IR" sz="2600" dirty="0">
                <a:solidFill>
                  <a:schemeClr val="tx2">
                    <a:lumMod val="75000"/>
                  </a:schemeClr>
                </a:solidFill>
              </a:rPr>
              <a:t>را در راستاي اهداف از پیش تعیین شده تأمین نماید. در واقع مکان یابی مراکز به معنی یافتن مکان مناسب براي مراکز جدید و یا فعلی، با در نظر گرفتن مراکز موجود و محدودیت هایی است که وجود دارند، </a:t>
            </a:r>
            <a:r>
              <a:rPr lang="fa-IR" sz="2600" b="1" dirty="0">
                <a:solidFill>
                  <a:schemeClr val="tx2">
                    <a:lumMod val="75000"/>
                  </a:schemeClr>
                </a:solidFill>
              </a:rPr>
              <a:t>به طوري که طرح در اقتصادي ترین مکان ممکن به بهره برداري برسد</a:t>
            </a:r>
            <a:r>
              <a:rPr lang="fa-IR" sz="2600" dirty="0">
                <a:solidFill>
                  <a:schemeClr val="tx2">
                    <a:lumMod val="75000"/>
                  </a:schemeClr>
                </a:solidFill>
              </a:rPr>
              <a:t>.</a:t>
            </a:r>
          </a:p>
          <a:p>
            <a:pPr marL="0" indent="0" algn="just">
              <a:buNone/>
            </a:pPr>
            <a:endParaRPr lang="fa-IR" sz="300" dirty="0">
              <a:solidFill>
                <a:schemeClr val="tx2">
                  <a:lumMod val="75000"/>
                </a:schemeClr>
              </a:solidFill>
            </a:endParaRPr>
          </a:p>
          <a:p>
            <a:pPr marL="0" indent="0" algn="just">
              <a:buNone/>
            </a:pPr>
            <a:r>
              <a:rPr lang="fa-IR" sz="2600" dirty="0">
                <a:solidFill>
                  <a:schemeClr val="tx2">
                    <a:lumMod val="75000"/>
                  </a:schemeClr>
                </a:solidFill>
              </a:rPr>
              <a:t>مکان استقرار یک واحد تولیدي علاوه بر تاثیر مستقیم آن بر قیمت محصول، هزینه هاي شرکت، قدرت نفوذ در بازار و در نهایت سودآوري شرکت داراي آثار اجتماعی، فرهنگی و زیست محیطی بسیاري است. تصمیمات مرتبط با انتخاب ویژگی هاي مکان یابی یک مرکز می تواند اثر بزرگی بر توانایی </a:t>
            </a:r>
            <a:r>
              <a:rPr lang="fa-IR" sz="2600" b="1" dirty="0">
                <a:solidFill>
                  <a:schemeClr val="tx2">
                    <a:lumMod val="75000"/>
                  </a:schemeClr>
                </a:solidFill>
              </a:rPr>
              <a:t>کسب و حفظ مزیت رقابتی</a:t>
            </a:r>
            <a:r>
              <a:rPr lang="fa-IR" sz="2600" dirty="0">
                <a:solidFill>
                  <a:schemeClr val="tx2">
                    <a:lumMod val="75000"/>
                  </a:schemeClr>
                </a:solidFill>
              </a:rPr>
              <a:t> باشد.</a:t>
            </a:r>
          </a:p>
        </p:txBody>
      </p:sp>
      <p:sp>
        <p:nvSpPr>
          <p:cNvPr id="4" name="Slide Number Placeholder 3"/>
          <p:cNvSpPr>
            <a:spLocks noGrp="1"/>
          </p:cNvSpPr>
          <p:nvPr>
            <p:ph type="sldNum" sz="quarter" idx="12"/>
          </p:nvPr>
        </p:nvSpPr>
        <p:spPr/>
        <p:txBody>
          <a:bodyPr/>
          <a:lstStyle/>
          <a:p>
            <a:fld id="{022DAD9D-D59D-4411-8EA4-7EF2DC1AC386}" type="slidenum">
              <a:rPr lang="fa-IR" smtClean="0"/>
              <a:t>8</a:t>
            </a:fld>
            <a:endParaRPr lang="fa-IR"/>
          </a:p>
        </p:txBody>
      </p:sp>
      <p:pic>
        <p:nvPicPr>
          <p:cNvPr id="5" name="Picture 4"/>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Tree>
    <p:extLst>
      <p:ext uri="{BB962C8B-B14F-4D97-AF65-F5344CB8AC3E}">
        <p14:creationId xmlns:p14="http://schemas.microsoft.com/office/powerpoint/2010/main" val="1692256974"/>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653143"/>
            <a:ext cx="9799185" cy="1250302"/>
          </a:xfrm>
        </p:spPr>
        <p:txBody>
          <a:bodyPr/>
          <a:lstStyle/>
          <a:p>
            <a:pPr algn="ctr"/>
            <a:r>
              <a:rPr lang="fa-IR" sz="4400" b="1" dirty="0">
                <a:cs typeface="+mn-cs"/>
              </a:rPr>
              <a:t>تعریف مکان یابی :</a:t>
            </a:r>
          </a:p>
        </p:txBody>
      </p:sp>
      <p:sp>
        <p:nvSpPr>
          <p:cNvPr id="3" name="Content Placeholder 2"/>
          <p:cNvSpPr>
            <a:spLocks noGrp="1"/>
          </p:cNvSpPr>
          <p:nvPr>
            <p:ph idx="1"/>
          </p:nvPr>
        </p:nvSpPr>
        <p:spPr>
          <a:xfrm>
            <a:off x="445114" y="2338722"/>
            <a:ext cx="11367441" cy="4519277"/>
          </a:xfrm>
        </p:spPr>
        <p:txBody>
          <a:bodyPr>
            <a:noAutofit/>
          </a:bodyPr>
          <a:lstStyle/>
          <a:p>
            <a:pPr marL="0" indent="0" algn="just">
              <a:buNone/>
            </a:pPr>
            <a:r>
              <a:rPr lang="fa-IR" sz="2600" dirty="0">
                <a:solidFill>
                  <a:schemeClr val="tx2">
                    <a:lumMod val="75000"/>
                  </a:schemeClr>
                </a:solidFill>
              </a:rPr>
              <a:t>بطورمعمول، مسأله مکان یابی شاخه ای از تحقیق در عملیات مربوط به مدلسازی ریاضی و حل مسائل مربوط به قرار دادن تسهیلات بطور بهینه بمنظور </a:t>
            </a:r>
            <a:r>
              <a:rPr lang="fa-IR" sz="2600" b="1" dirty="0">
                <a:solidFill>
                  <a:schemeClr val="tx2">
                    <a:lumMod val="75000"/>
                  </a:schemeClr>
                </a:solidFill>
              </a:rPr>
              <a:t>حداقل سازی هزینه های حمل</a:t>
            </a:r>
            <a:r>
              <a:rPr lang="fa-IR" sz="2600" dirty="0">
                <a:solidFill>
                  <a:schemeClr val="tx2">
                    <a:lumMod val="75000"/>
                  </a:schemeClr>
                </a:solidFill>
              </a:rPr>
              <a:t>، </a:t>
            </a:r>
            <a:r>
              <a:rPr lang="fa-IR" sz="2600" b="1" dirty="0">
                <a:solidFill>
                  <a:schemeClr val="tx2">
                    <a:lumMod val="75000"/>
                  </a:schemeClr>
                </a:solidFill>
              </a:rPr>
              <a:t>اجتناب از جانمایی مواد خطرناک در نزدیکی انبار</a:t>
            </a:r>
            <a:r>
              <a:rPr lang="fa-IR" sz="2600" dirty="0">
                <a:solidFill>
                  <a:schemeClr val="tx2">
                    <a:lumMod val="75000"/>
                  </a:schemeClr>
                </a:solidFill>
              </a:rPr>
              <a:t> و ... است. </a:t>
            </a:r>
          </a:p>
          <a:p>
            <a:pPr marL="0" indent="0" algn="just">
              <a:buNone/>
            </a:pPr>
            <a:r>
              <a:rPr lang="fa-IR" sz="2600" dirty="0">
                <a:solidFill>
                  <a:schemeClr val="tx2">
                    <a:lumMod val="75000"/>
                  </a:schemeClr>
                </a:solidFill>
              </a:rPr>
              <a:t>مسائل مکان یابی در مدیریت زنجیره تأمین، </a:t>
            </a:r>
            <a:r>
              <a:rPr lang="fa-IR" sz="2600" b="1" dirty="0">
                <a:solidFill>
                  <a:schemeClr val="tx2">
                    <a:lumMod val="75000"/>
                  </a:schemeClr>
                </a:solidFill>
              </a:rPr>
              <a:t>یافتن مکان های ایده آل </a:t>
            </a:r>
            <a:r>
              <a:rPr lang="fa-IR" sz="2600" dirty="0">
                <a:solidFill>
                  <a:schemeClr val="tx2">
                    <a:lumMod val="75000"/>
                  </a:schemeClr>
                </a:solidFill>
              </a:rPr>
              <a:t>برای عرضه کنندگان، تولید کنندگان، مراکز توزیع و انبارها برای دستیابی اهداف مختلف با استفاده از مدلسازی ریاضی، ابتکاری و ابزارهای ریاضی است. </a:t>
            </a:r>
          </a:p>
        </p:txBody>
      </p:sp>
      <p:sp>
        <p:nvSpPr>
          <p:cNvPr id="4" name="Slide Number Placeholder 3"/>
          <p:cNvSpPr>
            <a:spLocks noGrp="1"/>
          </p:cNvSpPr>
          <p:nvPr>
            <p:ph type="sldNum" sz="quarter" idx="12"/>
          </p:nvPr>
        </p:nvSpPr>
        <p:spPr/>
        <p:txBody>
          <a:bodyPr/>
          <a:lstStyle/>
          <a:p>
            <a:fld id="{022DAD9D-D59D-4411-8EA4-7EF2DC1AC386}" type="slidenum">
              <a:rPr lang="fa-IR" smtClean="0"/>
              <a:t>9</a:t>
            </a:fld>
            <a:endParaRPr lang="fa-IR"/>
          </a:p>
        </p:txBody>
      </p:sp>
      <p:pic>
        <p:nvPicPr>
          <p:cNvPr id="5" name="Picture 4"/>
          <p:cNvPicPr>
            <a:picLocks noChangeAspect="1"/>
          </p:cNvPicPr>
          <p:nvPr/>
        </p:nvPicPr>
        <p:blipFill>
          <a:blip r:embed="rId2">
            <a:clrChange>
              <a:clrFrom>
                <a:srgbClr val="009DF6"/>
              </a:clrFrom>
              <a:clrTo>
                <a:srgbClr val="009DF6">
                  <a:alpha val="0"/>
                </a:srgbClr>
              </a:clrTo>
            </a:clrChange>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431910" y="466928"/>
            <a:ext cx="1591991" cy="1685580"/>
          </a:xfrm>
          <a:prstGeom prst="rect">
            <a:avLst/>
          </a:prstGeom>
        </p:spPr>
      </p:pic>
    </p:spTree>
    <p:extLst>
      <p:ext uri="{BB962C8B-B14F-4D97-AF65-F5344CB8AC3E}">
        <p14:creationId xmlns:p14="http://schemas.microsoft.com/office/powerpoint/2010/main" val="4128475492"/>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nset">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a:bevelT w="101600" h="25400" prst="softRound"/>
            <a:contourClr>
              <a:schemeClr val="phClr">
                <a:shade val="30000"/>
              </a:schemeClr>
            </a:contourClr>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101_866_ERP 2 va Modiriate tami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Titr"/>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3049</TotalTime>
  <Words>2623</Words>
  <Application>Microsoft Office PowerPoint</Application>
  <PresentationFormat>Widescreen</PresentationFormat>
  <Paragraphs>222</Paragraphs>
  <Slides>28</Slides>
  <Notes>7</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28</vt:i4>
      </vt:variant>
    </vt:vector>
  </HeadingPairs>
  <TitlesOfParts>
    <vt:vector size="40" baseType="lpstr">
      <vt:lpstr>Arial</vt:lpstr>
      <vt:lpstr>Nazanin</vt:lpstr>
      <vt:lpstr>Century Gothic</vt:lpstr>
      <vt:lpstr>Calibri</vt:lpstr>
      <vt:lpstr>Wingdings</vt:lpstr>
      <vt:lpstr>Times New Roman</vt:lpstr>
      <vt:lpstr>Georgia</vt:lpstr>
      <vt:lpstr>B Zar</vt:lpstr>
      <vt:lpstr>Wingdings 3</vt:lpstr>
      <vt:lpstr>Titr</vt:lpstr>
      <vt:lpstr>Ion Boardroom</vt:lpstr>
      <vt:lpstr>101_866_ERP 2 va Modiriate tamin</vt:lpstr>
      <vt:lpstr>بنام خدا</vt:lpstr>
      <vt:lpstr>PowerPoint Presentation</vt:lpstr>
      <vt:lpstr>مدیریت زنجیره تامین :</vt:lpstr>
      <vt:lpstr>مقدمه ای بر مسائل مکان یابی :</vt:lpstr>
      <vt:lpstr>مقدمه ای بر مسائل مکان یابی :</vt:lpstr>
      <vt:lpstr>تاریخچه مسائل مکان یابی :</vt:lpstr>
      <vt:lpstr>تاریخچه مسائل مکان یابی :</vt:lpstr>
      <vt:lpstr>تعریف مکان یابی :</vt:lpstr>
      <vt:lpstr>تعریف مکان یابی :</vt:lpstr>
      <vt:lpstr>هدف های مسائل مكان يابی :</vt:lpstr>
      <vt:lpstr>نمونه ای از مسائل مکان یابی :</vt:lpstr>
      <vt:lpstr>نمونه ای از مسائل مکان یابی :</vt:lpstr>
      <vt:lpstr>دسته بندی بر اساس اهداف مسائل :</vt:lpstr>
      <vt:lpstr>دو سوال عمده در انتخاب مکان :</vt:lpstr>
      <vt:lpstr>PowerPoint Presentation</vt:lpstr>
      <vt:lpstr>PowerPoint Presentation</vt:lpstr>
      <vt:lpstr>PowerPoint Presentation</vt:lpstr>
      <vt:lpstr>مکان یابی مراکز توزیع زنجیره تامین سبز :</vt:lpstr>
      <vt:lpstr>مکان یابی مراکز توزیع زنجیره تامین سبز :</vt:lpstr>
      <vt:lpstr>PowerPoint Presentation</vt:lpstr>
      <vt:lpstr>مسئله هزینه ثابت در مکان یابی تسهیلات :</vt:lpstr>
      <vt:lpstr>PowerPoint Presentation</vt:lpstr>
      <vt:lpstr>مدل  ادغام شده مسیر یابی/ مکان یابی :</vt:lpstr>
      <vt:lpstr>PowerPoint Presentation</vt:lpstr>
      <vt:lpstr>PowerPoint Presentation</vt:lpstr>
      <vt:lpstr>اشتباه های متداول در مطالعات مکان یابی :</vt:lpstr>
      <vt:lpstr>منابع در زمینه مکان یابی :</vt:lpstr>
      <vt:lpstr>PowerPoint Presentation</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dc:creator>
  <cp:lastModifiedBy>matrix</cp:lastModifiedBy>
  <cp:revision>287</cp:revision>
  <dcterms:created xsi:type="dcterms:W3CDTF">2015-12-03T22:56:41Z</dcterms:created>
  <dcterms:modified xsi:type="dcterms:W3CDTF">2021-11-13T19:56:57Z</dcterms:modified>
</cp:coreProperties>
</file>