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6"/>
  </p:notesMasterIdLst>
  <p:sldIdLst>
    <p:sldId id="256" r:id="rId2"/>
    <p:sldId id="257" r:id="rId3"/>
    <p:sldId id="262" r:id="rId4"/>
    <p:sldId id="263" r:id="rId5"/>
    <p:sldId id="264" r:id="rId6"/>
    <p:sldId id="258" r:id="rId7"/>
    <p:sldId id="259" r:id="rId8"/>
    <p:sldId id="260" r:id="rId9"/>
    <p:sldId id="278" r:id="rId10"/>
    <p:sldId id="279" r:id="rId11"/>
    <p:sldId id="280" r:id="rId12"/>
    <p:sldId id="281" r:id="rId13"/>
    <p:sldId id="282" r:id="rId14"/>
    <p:sldId id="261" r:id="rId15"/>
    <p:sldId id="284" r:id="rId16"/>
    <p:sldId id="283" r:id="rId17"/>
    <p:sldId id="265" r:id="rId18"/>
    <p:sldId id="266" r:id="rId19"/>
    <p:sldId id="267" r:id="rId20"/>
    <p:sldId id="275" r:id="rId21"/>
    <p:sldId id="268" r:id="rId22"/>
    <p:sldId id="269" r:id="rId23"/>
    <p:sldId id="270" r:id="rId24"/>
    <p:sldId id="276" r:id="rId25"/>
    <p:sldId id="271" r:id="rId26"/>
    <p:sldId id="272" r:id="rId27"/>
    <p:sldId id="274" r:id="rId28"/>
    <p:sldId id="273" r:id="rId29"/>
    <p:sldId id="277" r:id="rId30"/>
    <p:sldId id="288" r:id="rId31"/>
    <p:sldId id="289" r:id="rId32"/>
    <p:sldId id="285" r:id="rId33"/>
    <p:sldId id="286" r:id="rId34"/>
    <p:sldId id="287"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434" autoAdjust="0"/>
  </p:normalViewPr>
  <p:slideViewPr>
    <p:cSldViewPr snapToGrid="0">
      <p:cViewPr varScale="1">
        <p:scale>
          <a:sx n="71" d="100"/>
          <a:sy n="71" d="100"/>
        </p:scale>
        <p:origin x="48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E84FA8-CD1E-49D6-BCFF-A4511E632FA9}" type="datetimeFigureOut">
              <a:rPr lang="en-US" smtClean="0"/>
              <a:t>10/21/2018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5835E5-0F9E-415E-B37F-71A2507A9514}" type="slidenum">
              <a:rPr lang="en-US" smtClean="0"/>
              <a:t>‹#›</a:t>
            </a:fld>
            <a:endParaRPr lang="en-US"/>
          </a:p>
        </p:txBody>
      </p:sp>
    </p:spTree>
    <p:extLst>
      <p:ext uri="{BB962C8B-B14F-4D97-AF65-F5344CB8AC3E}">
        <p14:creationId xmlns:p14="http://schemas.microsoft.com/office/powerpoint/2010/main" val="1339576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5835E5-0F9E-415E-B37F-71A2507A9514}" type="slidenum">
              <a:rPr lang="en-US" smtClean="0"/>
              <a:t>1</a:t>
            </a:fld>
            <a:endParaRPr lang="en-US"/>
          </a:p>
        </p:txBody>
      </p:sp>
    </p:spTree>
    <p:extLst>
      <p:ext uri="{BB962C8B-B14F-4D97-AF65-F5344CB8AC3E}">
        <p14:creationId xmlns:p14="http://schemas.microsoft.com/office/powerpoint/2010/main" val="3301058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5835E5-0F9E-415E-B37F-71A2507A9514}" type="slidenum">
              <a:rPr lang="en-US" smtClean="0"/>
              <a:t>3</a:t>
            </a:fld>
            <a:endParaRPr lang="en-US"/>
          </a:p>
        </p:txBody>
      </p:sp>
    </p:spTree>
    <p:extLst>
      <p:ext uri="{BB962C8B-B14F-4D97-AF65-F5344CB8AC3E}">
        <p14:creationId xmlns:p14="http://schemas.microsoft.com/office/powerpoint/2010/main" val="161184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A49222D6-3CB6-429A-910D-A3864DD15E61}" type="datetime1">
              <a:rPr lang="en-US" smtClean="0"/>
              <a:t>10/21/2018</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EEFEBD-203F-4F90-9706-5A234E9AEAF5}" type="datetime1">
              <a:rPr lang="en-US" smtClean="0"/>
              <a:t>10/21/2018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F3F7EF-5C08-4E32-9B32-C2BBB335BC08}"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93267E-2515-4801-BE13-DC5B0C8160C6}"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81C4E3-498E-4651-948E-B818932AA932}"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D9A8666-BF61-41CA-9644-D7A9E3678A90}" type="datetime1">
              <a:rPr lang="en-US" smtClean="0"/>
              <a:t>10/21/2018</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CB4DBF0-4ADB-4715-9B40-6956DCF04A83}" type="datetime1">
              <a:rPr lang="en-US" smtClean="0"/>
              <a:t>10/21/2018</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97326CE6-64FE-4787-9DF5-6B77285EE1B8}"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E1C37F1C-5865-4E1C-93C3-7A5AFD405164}"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B530DB-5AEA-4583-B2F0-0F273063E8D8}"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2A50C7-8462-4CF0-9464-ACB661E6255C}" type="datetime1">
              <a:rPr lang="en-US" smtClean="0"/>
              <a:t>10/21/2018</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54B4098-3B41-4E35-85A1-11D8F5241567}" type="datetime1">
              <a:rPr lang="en-US" smtClean="0"/>
              <a:t>10/21/2018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729C6E-7E0E-4330-BDE0-68E875BD4838}" type="datetime1">
              <a:rPr lang="en-US" smtClean="0"/>
              <a:t>10/21/2018</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0C795D1-DA21-4AC9-9B96-D09FBA64A24D}" type="datetime1">
              <a:rPr lang="en-US" smtClean="0"/>
              <a:t>10/21/2018</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193D1-B8E2-4813-8D99-4511E9864B28}" type="datetime1">
              <a:rPr lang="en-US" smtClean="0"/>
              <a:t>10/21/2018</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A256C8-5E7D-4EB0-9211-D29ED8F3736F}" type="datetime1">
              <a:rPr lang="en-US" smtClean="0"/>
              <a:t>10/21/2018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FF09AB-7FF6-4C1F-860C-837C37B0DCBA}" type="datetime1">
              <a:rPr lang="en-US" smtClean="0"/>
              <a:t>10/21/2018</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89C4CF49-90D5-461F-AD2D-D9F13C71AC8C}" type="datetime1">
              <a:rPr lang="en-US" smtClean="0"/>
              <a:t>10/21/2018</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657299"/>
            <a:ext cx="8825658" cy="3901822"/>
          </a:xfrm>
        </p:spPr>
        <p:txBody>
          <a:bodyPr/>
          <a:lstStyle/>
          <a:p>
            <a:pPr algn="ctr"/>
            <a:r>
              <a:rPr lang="fa-IR" b="1" dirty="0" smtClean="0">
                <a:cs typeface="B Nazanin" panose="00000400000000000000" pitchFamily="2" charset="-78"/>
              </a:rPr>
              <a:t>به نام خدا</a:t>
            </a:r>
            <a:r>
              <a:rPr lang="fa-IR" dirty="0" smtClean="0"/>
              <a:t/>
            </a:r>
            <a:br>
              <a:rPr lang="fa-IR" dirty="0" smtClean="0"/>
            </a:br>
            <a:r>
              <a:rPr lang="fa-IR" dirty="0" smtClean="0"/>
              <a:t/>
            </a:r>
            <a:br>
              <a:rPr lang="fa-IR" dirty="0" smtClean="0"/>
            </a:br>
            <a:r>
              <a:rPr lang="fa-IR" dirty="0" smtClean="0">
                <a:latin typeface="Times New Roman" panose="02020603050405020304" pitchFamily="18" charset="0"/>
                <a:cs typeface="B Nazanin" panose="00000400000000000000" pitchFamily="2" charset="-78"/>
              </a:rPr>
              <a:t>ابزار های هماهنگی</a:t>
            </a:r>
            <a:r>
              <a:rPr lang="fa-IR" dirty="0"/>
              <a:t/>
            </a:r>
            <a:br>
              <a:rPr lang="fa-IR" dirty="0"/>
            </a:br>
            <a:endParaRPr lang="en-US" dirty="0"/>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2928861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CPFR</a:t>
            </a:r>
            <a:r>
              <a:rPr lang="fa-IR" dirty="0" smtClean="0">
                <a:latin typeface="Times New Roman" panose="02020603050405020304" pitchFamily="18" charset="0"/>
                <a:cs typeface="Times New Roman" panose="02020603050405020304" pitchFamily="18" charset="0"/>
              </a:rPr>
              <a:t> (</a:t>
            </a:r>
            <a:r>
              <a:rPr lang="fa-IR" dirty="0" smtClean="0">
                <a:solidFill>
                  <a:srgbClr val="FF0000"/>
                </a:solidFill>
                <a:latin typeface="Times New Roman" panose="02020603050405020304" pitchFamily="18" charset="0"/>
                <a:cs typeface="Times New Roman" panose="02020603050405020304" pitchFamily="18" charset="0"/>
              </a:rPr>
              <a:t>فواید و کارایی</a:t>
            </a:r>
            <a:r>
              <a:rPr lang="fa-IR" dirty="0" smtClean="0">
                <a:latin typeface="Times New Roman" panose="02020603050405020304" pitchFamily="18" charset="0"/>
                <a:cs typeface="Times New Roman" panose="02020603050405020304" pitchFamily="18" charset="0"/>
              </a:rPr>
              <a:t>/نحوه عملکرد/روش اجرا)</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gn="just" rtl="1"/>
            <a:r>
              <a:rPr lang="en-US" sz="2400" dirty="0" smtClean="0">
                <a:latin typeface="Times New Roman" panose="02020603050405020304" pitchFamily="18" charset="0"/>
                <a:cs typeface="Times New Roman" panose="02020603050405020304" pitchFamily="18" charset="0"/>
              </a:rPr>
              <a:t>CPFR</a:t>
            </a:r>
            <a:r>
              <a:rPr lang="fa-IR" sz="2400" dirty="0" smtClean="0">
                <a:latin typeface="Times New Roman" panose="02020603050405020304" pitchFamily="18" charset="0"/>
                <a:cs typeface="Times New Roman" panose="02020603050405020304" pitchFamily="18" charset="0"/>
              </a:rPr>
              <a:t> </a:t>
            </a:r>
            <a:r>
              <a:rPr lang="en-US" sz="2800" dirty="0" smtClean="0">
                <a:cs typeface="B Nazanin" panose="00000400000000000000" pitchFamily="2" charset="-78"/>
              </a:rPr>
              <a:t> </a:t>
            </a:r>
            <a:r>
              <a:rPr lang="ar-SA" sz="2800" dirty="0">
                <a:cs typeface="B Nazanin" panose="00000400000000000000" pitchFamily="2" charset="-78"/>
              </a:rPr>
              <a:t>تکنیکی مدیریتی است که بر مبنای مشارکت و اعتماد، پایه ریزی شده است. این روش برای کاهش حجم سرمایه گذاری، کاهش خطاهای کسب و کار در کوتاه و بلندمدت، کاربرد دارد. انتظار می رود که </a:t>
            </a:r>
            <a:r>
              <a:rPr lang="en-US" sz="2400" dirty="0">
                <a:latin typeface="Times New Roman" panose="02020603050405020304" pitchFamily="18" charset="0"/>
                <a:cs typeface="Times New Roman" panose="02020603050405020304" pitchFamily="18" charset="0"/>
              </a:rPr>
              <a:t>CPFR</a:t>
            </a:r>
            <a:r>
              <a:rPr lang="ar-SA" sz="2800" dirty="0">
                <a:cs typeface="B Nazanin" panose="00000400000000000000" pitchFamily="2" charset="-78"/>
              </a:rPr>
              <a:t> در کاهش اقلام موجودی های ذخیره شده، بهبود به کارگیری دارایی ها و توجیه استفاده از منابع، موثر باشد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543619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CPFR</a:t>
            </a:r>
            <a:r>
              <a:rPr lang="fa-IR" dirty="0" smtClean="0">
                <a:latin typeface="Times New Roman" panose="02020603050405020304" pitchFamily="18" charset="0"/>
                <a:cs typeface="Times New Roman" panose="02020603050405020304" pitchFamily="18" charset="0"/>
              </a:rPr>
              <a:t> (فواید و کارایی/</a:t>
            </a:r>
            <a:r>
              <a:rPr lang="fa-IR" dirty="0" smtClean="0">
                <a:solidFill>
                  <a:srgbClr val="FF0000"/>
                </a:solidFill>
                <a:latin typeface="Times New Roman" panose="02020603050405020304" pitchFamily="18" charset="0"/>
                <a:cs typeface="Times New Roman" panose="02020603050405020304" pitchFamily="18" charset="0"/>
              </a:rPr>
              <a:t>نحوه عملکرد</a:t>
            </a:r>
            <a:r>
              <a:rPr lang="fa-IR" dirty="0" smtClean="0">
                <a:latin typeface="Times New Roman" panose="02020603050405020304" pitchFamily="18" charset="0"/>
                <a:cs typeface="Times New Roman" panose="02020603050405020304" pitchFamily="18" charset="0"/>
              </a:rPr>
              <a:t>/روش اجرا)</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2603500"/>
            <a:ext cx="8825659" cy="3977604"/>
          </a:xfrm>
        </p:spPr>
        <p:txBody>
          <a:bodyPr>
            <a:noAutofit/>
          </a:bodyPr>
          <a:lstStyle/>
          <a:p>
            <a:pPr marL="0" indent="0" algn="just" rtl="1">
              <a:buNone/>
            </a:pPr>
            <a:r>
              <a:rPr lang="ar-SA" sz="2800" dirty="0">
                <a:cs typeface="B Nazanin" panose="00000400000000000000" pitchFamily="2" charset="-78"/>
              </a:rPr>
              <a:t>اطلاعات فروش گذشته، پیش بینی فروش و سایر اطلاعات مربوطه، توسط تولید کننده، بین شرکا به اشتراک گذاشته می شود و آنها نیز در مقابل، اطلاعات موجودی مواداولیه، مدت زمان لازم برای انجام سفارش و دریافت آن و سایر اطلاعات مهم را به اشتراک خواهند گذاشت. این اطلاعات، یکپارچه و همزمان شده و برای حذف مازاد موجودی و بهبود در وضعیت موجودی ها، مورد استفاده قرار می گیرند. در این سیستم، برای هر تغییری در چرخه تقاضا، اعم از تغییرات فصلی و غیره، میزان موجودی در کل شبکه تامین، می بایستی تنظیم مجدد شود. شرکا می توانند صحت پیش بینی های تقاضا را بدون وقفه مورد بازبینی قرار دهند و خطاها و استثناها را در زمان واقعی اصلاح کنند.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01765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CPFR</a:t>
            </a:r>
            <a:r>
              <a:rPr lang="fa-IR" dirty="0" smtClean="0">
                <a:latin typeface="Times New Roman" panose="02020603050405020304" pitchFamily="18" charset="0"/>
                <a:cs typeface="Times New Roman" panose="02020603050405020304" pitchFamily="18" charset="0"/>
              </a:rPr>
              <a:t> (فواید و کارایی/نحوه عملکرد/</a:t>
            </a:r>
            <a:r>
              <a:rPr lang="fa-IR" dirty="0" smtClean="0">
                <a:solidFill>
                  <a:srgbClr val="FF0000"/>
                </a:solidFill>
                <a:latin typeface="Times New Roman" panose="02020603050405020304" pitchFamily="18" charset="0"/>
                <a:cs typeface="Times New Roman" panose="02020603050405020304" pitchFamily="18" charset="0"/>
              </a:rPr>
              <a:t>روش اجرا</a:t>
            </a:r>
            <a:r>
              <a:rPr lang="fa-IR"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2603500"/>
            <a:ext cx="8825659" cy="3887452"/>
          </a:xfrm>
        </p:spPr>
        <p:txBody>
          <a:bodyPr>
            <a:noAutofit/>
          </a:bodyPr>
          <a:lstStyle/>
          <a:p>
            <a:pPr algn="just" rtl="1">
              <a:buFont typeface="+mj-lt"/>
              <a:buAutoNum type="arabicPeriod"/>
            </a:pPr>
            <a:r>
              <a:rPr lang="ar-SA" sz="2800" dirty="0">
                <a:cs typeface="B Nazanin" panose="00000400000000000000" pitchFamily="2" charset="-78"/>
              </a:rPr>
              <a:t>تعریف و توسعه مقدمات و قوانین </a:t>
            </a:r>
            <a:r>
              <a:rPr lang="ar-SA" sz="2800" dirty="0" smtClean="0">
                <a:cs typeface="B Nazanin" panose="00000400000000000000" pitchFamily="2" charset="-78"/>
              </a:rPr>
              <a:t>همکاری</a:t>
            </a:r>
            <a:endParaRPr lang="fa-IR" sz="2800" dirty="0" smtClean="0">
              <a:cs typeface="B Nazanin" panose="00000400000000000000" pitchFamily="2" charset="-78"/>
            </a:endParaRPr>
          </a:p>
          <a:p>
            <a:pPr algn="just" rtl="1">
              <a:buFont typeface="+mj-lt"/>
              <a:buAutoNum type="arabicPeriod"/>
            </a:pPr>
            <a:r>
              <a:rPr lang="ar-SA" sz="2800" dirty="0">
                <a:cs typeface="B Nazanin" panose="00000400000000000000" pitchFamily="2" charset="-78"/>
              </a:rPr>
              <a:t>ایجاد طرح تجاری </a:t>
            </a:r>
            <a:r>
              <a:rPr lang="ar-SA" sz="2800" dirty="0" smtClean="0">
                <a:cs typeface="B Nazanin" panose="00000400000000000000" pitchFamily="2" charset="-78"/>
              </a:rPr>
              <a:t>مشترک</a:t>
            </a:r>
            <a:endParaRPr lang="fa-IR" sz="2800" dirty="0" smtClean="0">
              <a:cs typeface="B Nazanin" panose="00000400000000000000" pitchFamily="2" charset="-78"/>
            </a:endParaRPr>
          </a:p>
          <a:p>
            <a:pPr algn="just" rtl="1">
              <a:buFont typeface="+mj-lt"/>
              <a:buAutoNum type="arabicPeriod"/>
            </a:pPr>
            <a:r>
              <a:rPr lang="ar-SA" sz="2800" dirty="0">
                <a:cs typeface="B Nazanin" panose="00000400000000000000" pitchFamily="2" charset="-78"/>
              </a:rPr>
              <a:t>انجام پیش بینی </a:t>
            </a:r>
            <a:r>
              <a:rPr lang="ar-SA" sz="2800" dirty="0" smtClean="0">
                <a:cs typeface="B Nazanin" panose="00000400000000000000" pitchFamily="2" charset="-78"/>
              </a:rPr>
              <a:t>فروش</a:t>
            </a:r>
            <a:endParaRPr lang="fa-IR" sz="2800" dirty="0" smtClean="0">
              <a:cs typeface="B Nazanin" panose="00000400000000000000" pitchFamily="2" charset="-78"/>
            </a:endParaRPr>
          </a:p>
          <a:p>
            <a:pPr algn="just" rtl="1">
              <a:buFont typeface="+mj-lt"/>
              <a:buAutoNum type="arabicPeriod"/>
            </a:pPr>
            <a:r>
              <a:rPr lang="ar-SA" sz="2800" dirty="0">
                <a:cs typeface="B Nazanin" panose="00000400000000000000" pitchFamily="2" charset="-78"/>
              </a:rPr>
              <a:t>شناسایی خطاهای پیش بینی </a:t>
            </a:r>
            <a:r>
              <a:rPr lang="ar-SA" sz="2800" dirty="0" smtClean="0">
                <a:cs typeface="B Nazanin" panose="00000400000000000000" pitchFamily="2" charset="-78"/>
              </a:rPr>
              <a:t>فروش</a:t>
            </a:r>
            <a:endParaRPr lang="fa-IR" sz="2800" dirty="0" smtClean="0">
              <a:cs typeface="B Nazanin" panose="00000400000000000000" pitchFamily="2" charset="-78"/>
            </a:endParaRPr>
          </a:p>
          <a:p>
            <a:pPr algn="just" rtl="1">
              <a:buFont typeface="+mj-lt"/>
              <a:buAutoNum type="arabicPeriod"/>
            </a:pPr>
            <a:r>
              <a:rPr lang="ar-SA" sz="2800" dirty="0">
                <a:cs typeface="B Nazanin" panose="00000400000000000000" pitchFamily="2" charset="-78"/>
              </a:rPr>
              <a:t>بررسی مجدد خطاهای پیش بینی </a:t>
            </a:r>
            <a:r>
              <a:rPr lang="ar-SA" sz="2800" dirty="0" smtClean="0">
                <a:cs typeface="B Nazanin" panose="00000400000000000000" pitchFamily="2" charset="-78"/>
              </a:rPr>
              <a:t>فروش</a:t>
            </a:r>
            <a:endParaRPr lang="fa-IR" sz="2800" dirty="0" smtClean="0">
              <a:cs typeface="B Nazanin" panose="00000400000000000000" pitchFamily="2" charset="-78"/>
            </a:endParaRPr>
          </a:p>
          <a:p>
            <a:pPr algn="just" rtl="1">
              <a:buFont typeface="+mj-lt"/>
              <a:buAutoNum type="arabicPeriod"/>
            </a:pPr>
            <a:r>
              <a:rPr lang="ar-SA" sz="2800" dirty="0">
                <a:cs typeface="B Nazanin" panose="00000400000000000000" pitchFamily="2" charset="-78"/>
              </a:rPr>
              <a:t>پیش بینی سفارش </a:t>
            </a:r>
            <a:r>
              <a:rPr lang="ar-SA" sz="2800" dirty="0" smtClean="0">
                <a:cs typeface="B Nazanin" panose="00000400000000000000" pitchFamily="2" charset="-78"/>
              </a:rPr>
              <a:t>کالا</a:t>
            </a:r>
            <a:endParaRPr lang="fa-IR" sz="2800"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368222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CPFR</a:t>
            </a:r>
            <a:r>
              <a:rPr lang="fa-IR" dirty="0" smtClean="0">
                <a:latin typeface="Times New Roman" panose="02020603050405020304" pitchFamily="18" charset="0"/>
                <a:cs typeface="Times New Roman" panose="02020603050405020304" pitchFamily="18" charset="0"/>
              </a:rPr>
              <a:t> (فواید و کارایی/نحوه عملکرد/</a:t>
            </a:r>
            <a:r>
              <a:rPr lang="fa-IR" dirty="0" smtClean="0">
                <a:solidFill>
                  <a:srgbClr val="FF0000"/>
                </a:solidFill>
                <a:latin typeface="Times New Roman" panose="02020603050405020304" pitchFamily="18" charset="0"/>
                <a:cs typeface="Times New Roman" panose="02020603050405020304" pitchFamily="18" charset="0"/>
              </a:rPr>
              <a:t>روش اجرا</a:t>
            </a:r>
            <a:r>
              <a:rPr lang="fa-IR"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lgn="just" rtl="1">
              <a:buNone/>
            </a:pPr>
            <a:r>
              <a:rPr lang="fa-IR" sz="2400" dirty="0" smtClean="0">
                <a:solidFill>
                  <a:schemeClr val="accent2"/>
                </a:solidFill>
                <a:cs typeface="B Nazanin" panose="00000400000000000000" pitchFamily="2" charset="-78"/>
              </a:rPr>
              <a:t>7. </a:t>
            </a:r>
            <a:r>
              <a:rPr lang="ar-SA" sz="2800" dirty="0" smtClean="0">
                <a:cs typeface="B Nazanin" panose="00000400000000000000" pitchFamily="2" charset="-78"/>
              </a:rPr>
              <a:t>شناسایی </a:t>
            </a:r>
            <a:r>
              <a:rPr lang="ar-SA" sz="2800" dirty="0">
                <a:cs typeface="B Nazanin" panose="00000400000000000000" pitchFamily="2" charset="-78"/>
              </a:rPr>
              <a:t>خطاهای پیش بینی سفارش کالا</a:t>
            </a:r>
            <a:endParaRPr lang="en-US" sz="2800" dirty="0">
              <a:cs typeface="B Nazanin" panose="00000400000000000000" pitchFamily="2" charset="-78"/>
            </a:endParaRPr>
          </a:p>
          <a:p>
            <a:pPr marL="0" indent="0" algn="just" rtl="1">
              <a:buNone/>
            </a:pPr>
            <a:r>
              <a:rPr lang="fa-IR" sz="2400" dirty="0" smtClean="0">
                <a:solidFill>
                  <a:schemeClr val="accent2"/>
                </a:solidFill>
                <a:cs typeface="B Nazanin" panose="00000400000000000000" pitchFamily="2" charset="-78"/>
              </a:rPr>
              <a:t>8. </a:t>
            </a:r>
            <a:r>
              <a:rPr lang="ar-SA" sz="2800" dirty="0" smtClean="0">
                <a:cs typeface="B Nazanin" panose="00000400000000000000" pitchFamily="2" charset="-78"/>
              </a:rPr>
              <a:t>بررسی </a:t>
            </a:r>
            <a:r>
              <a:rPr lang="ar-SA" sz="2800" dirty="0">
                <a:cs typeface="B Nazanin" panose="00000400000000000000" pitchFamily="2" charset="-78"/>
              </a:rPr>
              <a:t>مجدد خطاهای </a:t>
            </a:r>
            <a:r>
              <a:rPr lang="ar-SA" sz="2800" dirty="0" smtClean="0">
                <a:cs typeface="B Nazanin" panose="00000400000000000000" pitchFamily="2" charset="-78"/>
              </a:rPr>
              <a:t>سفارش</a:t>
            </a:r>
            <a:endParaRPr lang="fa-IR" sz="2800" dirty="0" smtClean="0">
              <a:cs typeface="B Nazanin" panose="00000400000000000000" pitchFamily="2" charset="-78"/>
            </a:endParaRPr>
          </a:p>
          <a:p>
            <a:pPr marL="0" indent="0" algn="just" rtl="1">
              <a:buNone/>
            </a:pPr>
            <a:r>
              <a:rPr lang="fa-IR" sz="2400" dirty="0" smtClean="0">
                <a:solidFill>
                  <a:schemeClr val="accent2"/>
                </a:solidFill>
                <a:cs typeface="B Nazanin" panose="00000400000000000000" pitchFamily="2" charset="-78"/>
              </a:rPr>
              <a:t>9</a:t>
            </a:r>
            <a:r>
              <a:rPr lang="fa-IR" sz="2800" dirty="0" smtClean="0">
                <a:solidFill>
                  <a:schemeClr val="accent2"/>
                </a:solidFill>
                <a:cs typeface="B Nazanin" panose="00000400000000000000" pitchFamily="2" charset="-78"/>
              </a:rPr>
              <a:t>. </a:t>
            </a:r>
            <a:r>
              <a:rPr lang="ar-SA" sz="2800" dirty="0" smtClean="0">
                <a:cs typeface="B Nazanin" panose="00000400000000000000" pitchFamily="2" charset="-78"/>
              </a:rPr>
              <a:t>ایجاد </a:t>
            </a:r>
            <a:r>
              <a:rPr lang="ar-SA" sz="2800" dirty="0">
                <a:cs typeface="B Nazanin" panose="00000400000000000000" pitchFamily="2" charset="-78"/>
              </a:rPr>
              <a:t>سفارش ها</a:t>
            </a:r>
            <a:endParaRPr lang="fa-IR" sz="2800" dirty="0" smtClean="0">
              <a:cs typeface="B Nazanin" panose="00000400000000000000" pitchFamily="2" charset="-78"/>
            </a:endParaRPr>
          </a:p>
          <a:p>
            <a:pPr marL="0" indent="0" algn="just" rtl="1">
              <a:buNone/>
            </a:pPr>
            <a:endParaRPr lang="fa-IR"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278582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ابزارهای هماهنگی(</a:t>
            </a:r>
            <a:r>
              <a:rPr lang="fa-IR" dirty="0">
                <a:solidFill>
                  <a:schemeClr val="bg1"/>
                </a:solidFill>
                <a:cs typeface="B Nazanin" panose="00000400000000000000" pitchFamily="2" charset="-78"/>
              </a:rPr>
              <a:t>محموله امانی</a:t>
            </a:r>
            <a:r>
              <a:rPr lang="fa-IR" dirty="0"/>
              <a:t>، </a:t>
            </a:r>
            <a:r>
              <a:rPr lang="en-US" sz="3200" dirty="0">
                <a:latin typeface="Times New Roman" panose="02020603050405020304" pitchFamily="18" charset="0"/>
                <a:cs typeface="Times New Roman" panose="02020603050405020304" pitchFamily="18" charset="0"/>
              </a:rPr>
              <a:t>CPFR</a:t>
            </a:r>
            <a:r>
              <a:rPr lang="fa-IR" dirty="0"/>
              <a:t>، </a:t>
            </a:r>
            <a:r>
              <a:rPr lang="en-US" sz="3200" dirty="0">
                <a:solidFill>
                  <a:srgbClr val="FF0000"/>
                </a:solidFill>
                <a:latin typeface="Times New Roman" panose="02020603050405020304" pitchFamily="18" charset="0"/>
                <a:cs typeface="Times New Roman" panose="02020603050405020304" pitchFamily="18" charset="0"/>
              </a:rPr>
              <a:t>VMI</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61694"/>
          </a:xfrm>
        </p:spPr>
        <p:txBody>
          <a:bodyPr>
            <a:normAutofit/>
          </a:bodyPr>
          <a:lstStyle/>
          <a:p>
            <a:pPr algn="just" rtl="1"/>
            <a:r>
              <a:rPr lang="fa-IR" sz="2800" dirty="0">
                <a:cs typeface="B Nazanin" panose="00000400000000000000" pitchFamily="2" charset="-78"/>
              </a:rPr>
              <a:t>سيستمی که طی آن تأمين کننده سطوح موجودی خريدار را کنترل می کند؛ تا سطوح توافقی از پيش تعيين شده خدمات مشتری، ضمانت شود</a:t>
            </a:r>
            <a:r>
              <a:rPr lang="fa-IR" sz="2800" dirty="0" smtClean="0">
                <a:cs typeface="B Nazanin" panose="00000400000000000000" pitchFamily="2" charset="-78"/>
              </a:rPr>
              <a:t>.</a:t>
            </a:r>
            <a:endParaRPr lang="en-US" sz="2800" dirty="0" smtClean="0">
              <a:cs typeface="B Nazanin" panose="00000400000000000000" pitchFamily="2" charset="-78"/>
            </a:endParaRPr>
          </a:p>
          <a:p>
            <a:pPr algn="just" rtl="1"/>
            <a:r>
              <a:rPr lang="fa-IR" sz="2800" dirty="0">
                <a:cs typeface="B Nazanin" panose="00000400000000000000" pitchFamily="2" charset="-78"/>
              </a:rPr>
              <a:t>مکانيزمی که تامين کننده، خود سفارشات خريد را بر مبنای اطلاعات مربوط به تقاضای مشتريان برای بنگاه اقتصادی انجام ميدهد به عبارت ديگر </a:t>
            </a:r>
            <a:r>
              <a:rPr lang="en-US" sz="2400" dirty="0">
                <a:latin typeface="Times New Roman" panose="02020603050405020304" pitchFamily="18" charset="0"/>
                <a:cs typeface="Times New Roman" panose="02020603050405020304" pitchFamily="18" charset="0"/>
              </a:rPr>
              <a:t>VMI</a:t>
            </a:r>
            <a:r>
              <a:rPr lang="en-US" sz="2800" dirty="0">
                <a:cs typeface="B Nazanin" panose="00000400000000000000" pitchFamily="2" charset="-78"/>
              </a:rPr>
              <a:t> </a:t>
            </a:r>
            <a:r>
              <a:rPr lang="fa-IR" sz="2800" dirty="0">
                <a:cs typeface="B Nazanin" panose="00000400000000000000" pitchFamily="2" charset="-78"/>
              </a:rPr>
              <a:t>مدلی است که تامين کننده، مسئوليت پاسخگويی به تقاضای مشتريان را بر عهده دارد. در اين مدل بجای آنکه مشتری ميزان موجودی خود را کنترل نموده و اقدام به سفارش دهی نمايد، تامين کننده اين کار را انجام می دهد.</a:t>
            </a:r>
            <a:endParaRPr lang="en-US" sz="2800" dirty="0">
              <a:cs typeface="B Nazanin" panose="00000400000000000000" pitchFamily="2" charset="-78"/>
            </a:endParaRPr>
          </a:p>
          <a:p>
            <a:pPr algn="r" rtl="1"/>
            <a:endParaRPr lang="fa-IR"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960058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VMI</a:t>
            </a:r>
            <a:r>
              <a:rPr lang="fa-IR" dirty="0" smtClean="0">
                <a:cs typeface="B Nazanin" panose="00000400000000000000" pitchFamily="2" charset="-78"/>
              </a:rPr>
              <a:t>(</a:t>
            </a:r>
            <a:r>
              <a:rPr lang="fa-IR" dirty="0" smtClean="0">
                <a:solidFill>
                  <a:srgbClr val="FF0000"/>
                </a:solidFill>
                <a:cs typeface="B Nazanin" panose="00000400000000000000" pitchFamily="2" charset="-78"/>
              </a:rPr>
              <a:t>فواید و کارایی</a:t>
            </a:r>
            <a:r>
              <a:rPr lang="fa-IR" dirty="0" smtClean="0">
                <a:cs typeface="B Nazanin" panose="00000400000000000000" pitchFamily="2" charset="-78"/>
              </a:rPr>
              <a:t>/ </a:t>
            </a:r>
            <a:r>
              <a:rPr lang="fa-IR" dirty="0" smtClean="0">
                <a:solidFill>
                  <a:schemeClr val="bg1"/>
                </a:solidFill>
                <a:cs typeface="B Nazanin" panose="00000400000000000000" pitchFamily="2" charset="-78"/>
              </a:rPr>
              <a:t>مراحل پیاده سازی</a:t>
            </a:r>
            <a:r>
              <a:rPr lang="fa-IR" dirty="0" smtClean="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a:xfrm>
            <a:off x="1154954" y="2603499"/>
            <a:ext cx="8825659" cy="3938969"/>
          </a:xfrm>
        </p:spPr>
        <p:txBody>
          <a:bodyPr>
            <a:normAutofit/>
          </a:bodyPr>
          <a:lstStyle/>
          <a:p>
            <a:pPr algn="just" rtl="1">
              <a:buFont typeface="+mj-lt"/>
              <a:buAutoNum type="arabicPeriod"/>
            </a:pPr>
            <a:r>
              <a:rPr lang="fa-IR" sz="2800" dirty="0">
                <a:cs typeface="B Nazanin" panose="00000400000000000000" pitchFamily="2" charset="-78"/>
              </a:rPr>
              <a:t>کاهش سطح موجودي </a:t>
            </a:r>
          </a:p>
          <a:p>
            <a:pPr algn="just" rtl="1">
              <a:buFont typeface="+mj-lt"/>
              <a:buAutoNum type="arabicPeriod"/>
            </a:pPr>
            <a:r>
              <a:rPr lang="fa-IR" sz="2800" dirty="0" smtClean="0">
                <a:cs typeface="B Nazanin" panose="00000400000000000000" pitchFamily="2" charset="-78"/>
              </a:rPr>
              <a:t>بهبود سطح خدمات</a:t>
            </a:r>
          </a:p>
          <a:p>
            <a:pPr algn="just" rtl="1">
              <a:buFont typeface="+mj-lt"/>
              <a:buAutoNum type="arabicPeriod"/>
            </a:pPr>
            <a:r>
              <a:rPr lang="fa-IR" sz="2800" dirty="0" smtClean="0">
                <a:cs typeface="B Nazanin" panose="00000400000000000000" pitchFamily="2" charset="-78"/>
              </a:rPr>
              <a:t>تعدیل تشدید انحراف تقاضا</a:t>
            </a:r>
          </a:p>
          <a:p>
            <a:pPr algn="just" rtl="1">
              <a:buFont typeface="+mj-lt"/>
              <a:buAutoNum type="arabicPeriod"/>
            </a:pPr>
            <a:r>
              <a:rPr lang="fa-IR" sz="2800" dirty="0" smtClean="0">
                <a:cs typeface="B Nazanin" panose="00000400000000000000" pitchFamily="2" charset="-78"/>
              </a:rPr>
              <a:t>افزایش فروش</a:t>
            </a:r>
          </a:p>
          <a:p>
            <a:pPr algn="just" rtl="1">
              <a:buFont typeface="+mj-lt"/>
              <a:buAutoNum type="arabicPeriod"/>
            </a:pPr>
            <a:r>
              <a:rPr lang="fa-IR" sz="2800" dirty="0" smtClean="0">
                <a:cs typeface="B Nazanin" panose="00000400000000000000" pitchFamily="2" charset="-78"/>
              </a:rPr>
              <a:t>کاهش فعالیت های مربوط به پیش بینی و فروش</a:t>
            </a:r>
          </a:p>
          <a:p>
            <a:pPr algn="just" rtl="1">
              <a:buFont typeface="+mj-lt"/>
              <a:buAutoNum type="arabicPeriod"/>
            </a:pPr>
            <a:r>
              <a:rPr lang="fa-IR" sz="2800" dirty="0" smtClean="0">
                <a:cs typeface="B Nazanin" panose="00000400000000000000" pitchFamily="2" charset="-78"/>
              </a:rPr>
              <a:t>افزایش فضای موجود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320193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3200" dirty="0" smtClean="0">
                <a:solidFill>
                  <a:srgbClr val="FF0000"/>
                </a:solidFill>
                <a:latin typeface="Times New Roman" panose="02020603050405020304" pitchFamily="18" charset="0"/>
                <a:cs typeface="Times New Roman" panose="02020603050405020304" pitchFamily="18" charset="0"/>
              </a:rPr>
              <a:t>VMI</a:t>
            </a:r>
            <a:r>
              <a:rPr lang="fa-IR" dirty="0" smtClean="0">
                <a:cs typeface="B Nazanin" panose="00000400000000000000" pitchFamily="2" charset="-78"/>
              </a:rPr>
              <a:t>(فواید و کارایی/ </a:t>
            </a:r>
            <a:r>
              <a:rPr lang="fa-IR" dirty="0" smtClean="0">
                <a:solidFill>
                  <a:srgbClr val="FF0000"/>
                </a:solidFill>
                <a:cs typeface="B Nazanin" panose="00000400000000000000" pitchFamily="2" charset="-78"/>
              </a:rPr>
              <a:t>مراحل پیاده سازی</a:t>
            </a:r>
            <a:r>
              <a:rPr lang="fa-IR" dirty="0" smtClean="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a:xfrm>
            <a:off x="1154954" y="2603499"/>
            <a:ext cx="8825659" cy="3938969"/>
          </a:xfrm>
        </p:spPr>
        <p:txBody>
          <a:bodyPr>
            <a:normAutofit/>
          </a:bodyPr>
          <a:lstStyle/>
          <a:p>
            <a:pPr algn="just" rtl="1">
              <a:buFont typeface="+mj-lt"/>
              <a:buAutoNum type="arabicPeriod"/>
            </a:pPr>
            <a:r>
              <a:rPr lang="fa-IR" sz="2800" smtClean="0">
                <a:cs typeface="B Nazanin" panose="00000400000000000000" pitchFamily="2" charset="-78"/>
              </a:rPr>
              <a:t>توجیه </a:t>
            </a:r>
            <a:r>
              <a:rPr lang="fa-IR" sz="2800" dirty="0">
                <a:cs typeface="B Nazanin" panose="00000400000000000000" pitchFamily="2" charset="-78"/>
              </a:rPr>
              <a:t>اعضاء زنجیره در برقراري </a:t>
            </a:r>
            <a:r>
              <a:rPr lang="fa-IR" sz="2800" dirty="0" smtClean="0">
                <a:cs typeface="B Nazanin" panose="00000400000000000000" pitchFamily="2" charset="-78"/>
              </a:rPr>
              <a:t>ارتباط</a:t>
            </a:r>
            <a:endParaRPr lang="en-US" sz="2800" dirty="0" smtClean="0">
              <a:cs typeface="B Nazanin" panose="00000400000000000000" pitchFamily="2" charset="-78"/>
            </a:endParaRPr>
          </a:p>
          <a:p>
            <a:pPr algn="just" rtl="1">
              <a:buFont typeface="+mj-lt"/>
              <a:buAutoNum type="arabicPeriod"/>
            </a:pPr>
            <a:r>
              <a:rPr lang="fa-IR" sz="2800" dirty="0">
                <a:cs typeface="B Nazanin" panose="00000400000000000000" pitchFamily="2" charset="-78"/>
              </a:rPr>
              <a:t>تعیین نقش و سهم مشتریان در تسهیم </a:t>
            </a:r>
            <a:r>
              <a:rPr lang="fa-IR" sz="2800" dirty="0" smtClean="0">
                <a:cs typeface="B Nazanin" panose="00000400000000000000" pitchFamily="2" charset="-78"/>
              </a:rPr>
              <a:t>اطلاعات</a:t>
            </a:r>
            <a:endParaRPr lang="en-US" sz="2800" dirty="0" smtClean="0">
              <a:cs typeface="B Nazanin" panose="00000400000000000000" pitchFamily="2" charset="-78"/>
            </a:endParaRPr>
          </a:p>
          <a:p>
            <a:pPr algn="just" rtl="1">
              <a:buFont typeface="+mj-lt"/>
              <a:buAutoNum type="arabicPeriod"/>
            </a:pPr>
            <a:r>
              <a:rPr lang="fa-IR" sz="2800" dirty="0">
                <a:cs typeface="B Nazanin" panose="00000400000000000000" pitchFamily="2" charset="-78"/>
              </a:rPr>
              <a:t>ایجاد اطمینان از تامین کنندگان در ارسال، رسید و استفاده از </a:t>
            </a:r>
            <a:r>
              <a:rPr lang="fa-IR" sz="2800" dirty="0" smtClean="0">
                <a:cs typeface="B Nazanin" panose="00000400000000000000" pitchFamily="2" charset="-78"/>
              </a:rPr>
              <a:t>اطلاعات</a:t>
            </a:r>
            <a:endParaRPr lang="en-US" sz="2800" dirty="0" smtClean="0">
              <a:cs typeface="B Nazanin" panose="00000400000000000000" pitchFamily="2" charset="-78"/>
            </a:endParaRPr>
          </a:p>
          <a:p>
            <a:pPr algn="just" rtl="1">
              <a:buFont typeface="+mj-lt"/>
              <a:buAutoNum type="arabicPeriod"/>
            </a:pPr>
            <a:r>
              <a:rPr lang="fa-IR" sz="2800" dirty="0" smtClean="0">
                <a:cs typeface="B Nazanin" panose="00000400000000000000" pitchFamily="2" charset="-78"/>
              </a:rPr>
              <a:t>بررسی </a:t>
            </a:r>
            <a:r>
              <a:rPr lang="fa-IR" sz="2800" dirty="0">
                <a:cs typeface="B Nazanin" panose="00000400000000000000" pitchFamily="2" charset="-78"/>
              </a:rPr>
              <a:t>دقیق جوانب کار قبل </a:t>
            </a:r>
            <a:r>
              <a:rPr lang="fa-IR" sz="2800" dirty="0" smtClean="0">
                <a:cs typeface="B Nazanin" panose="00000400000000000000" pitchFamily="2" charset="-78"/>
              </a:rPr>
              <a:t>از </a:t>
            </a:r>
            <a:r>
              <a:rPr lang="en-US" sz="2400" dirty="0" smtClean="0">
                <a:latin typeface="Times New Roman" panose="02020603050405020304" pitchFamily="18" charset="0"/>
                <a:cs typeface="Times New Roman" panose="02020603050405020304" pitchFamily="18" charset="0"/>
              </a:rPr>
              <a:t>VMI</a:t>
            </a:r>
          </a:p>
          <a:p>
            <a:pPr algn="just" rtl="1">
              <a:buFont typeface="+mj-lt"/>
              <a:buAutoNum type="arabicPeriod"/>
            </a:pPr>
            <a:r>
              <a:rPr lang="fa-IR" sz="2800" dirty="0" smtClean="0">
                <a:cs typeface="B Nazanin" panose="00000400000000000000" pitchFamily="2" charset="-78"/>
              </a:rPr>
              <a:t>پیاده سازی </a:t>
            </a:r>
            <a:r>
              <a:rPr lang="en-US" sz="2400" dirty="0" smtClean="0">
                <a:latin typeface="Times New Roman" panose="02020603050405020304" pitchFamily="18" charset="0"/>
                <a:cs typeface="Times New Roman" panose="02020603050405020304" pitchFamily="18" charset="0"/>
              </a:rPr>
              <a:t>VMI</a:t>
            </a:r>
            <a:r>
              <a:rPr lang="fa-IR" sz="2800" dirty="0" smtClean="0">
                <a:cs typeface="B Nazanin" panose="00000400000000000000" pitchFamily="2" charset="-78"/>
              </a:rPr>
              <a:t> </a:t>
            </a:r>
            <a:r>
              <a:rPr lang="fa-IR" sz="2800" dirty="0">
                <a:cs typeface="B Nazanin" panose="00000400000000000000" pitchFamily="2" charset="-78"/>
              </a:rPr>
              <a:t>به صورت یک فرایند، نه به صورت یک </a:t>
            </a:r>
            <a:r>
              <a:rPr lang="fa-IR" sz="2800" dirty="0" smtClean="0">
                <a:cs typeface="B Nazanin" panose="00000400000000000000" pitchFamily="2" charset="-78"/>
              </a:rPr>
              <a:t>پروژه</a:t>
            </a:r>
          </a:p>
          <a:p>
            <a:pPr algn="just" rtl="1">
              <a:buFont typeface="+mj-lt"/>
              <a:buAutoNum type="arabicPeriod"/>
            </a:pPr>
            <a:r>
              <a:rPr lang="fa-IR" sz="2800" dirty="0">
                <a:cs typeface="B Nazanin" panose="00000400000000000000" pitchFamily="2" charset="-78"/>
              </a:rPr>
              <a:t>تعیین منابع مالی و برنامه زمانی براي پیاده </a:t>
            </a:r>
            <a:r>
              <a:rPr lang="fa-IR" sz="2800" dirty="0" smtClean="0">
                <a:cs typeface="B Nazanin" panose="00000400000000000000" pitchFamily="2" charset="-78"/>
              </a:rPr>
              <a:t>سازي </a:t>
            </a:r>
            <a:r>
              <a:rPr lang="en-US" sz="2400" dirty="0" smtClean="0">
                <a:latin typeface="Times New Roman" panose="02020603050405020304" pitchFamily="18" charset="0"/>
                <a:cs typeface="Times New Roman" panose="02020603050405020304" pitchFamily="18" charset="0"/>
              </a:rPr>
              <a:t>VMI</a:t>
            </a:r>
          </a:p>
          <a:p>
            <a:pPr algn="just" rtl="1">
              <a:buFont typeface="+mj-lt"/>
              <a:buAutoNum type="arabicPeriod"/>
            </a:pP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3550716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811369"/>
            <a:ext cx="8761413" cy="1133341"/>
          </a:xfrm>
        </p:spPr>
        <p:txBody>
          <a:bodyPr/>
          <a:lstStyle/>
          <a:p>
            <a:pPr algn="ctr" rtl="1"/>
            <a:r>
              <a:rPr lang="fa-IR" dirty="0" smtClean="0">
                <a:cs typeface="B Nazanin" panose="00000400000000000000" pitchFamily="2" charset="-78"/>
              </a:rPr>
              <a:t>هزینه موجودی در دو حالت سنتی و </a:t>
            </a:r>
            <a:r>
              <a:rPr lang="fa-IR" sz="3200" dirty="0" smtClean="0">
                <a:latin typeface="Times New Roman" panose="02020603050405020304" pitchFamily="18" charset="0"/>
                <a:cs typeface="B Nazanin" panose="00000400000000000000" pitchFamily="2" charset="-78"/>
              </a:rPr>
              <a:t>V</a:t>
            </a:r>
            <a:r>
              <a:rPr lang="en-US" sz="3200" dirty="0" smtClean="0">
                <a:latin typeface="Times New Roman" panose="02020603050405020304" pitchFamily="18" charset="0"/>
                <a:cs typeface="B Nazanin" panose="00000400000000000000" pitchFamily="2" charset="-78"/>
              </a:rPr>
              <a:t>MI</a:t>
            </a:r>
            <a:r>
              <a:rPr lang="fa-IR" sz="3200" dirty="0" smtClean="0">
                <a:latin typeface="Times New Roman" panose="02020603050405020304" pitchFamily="18" charset="0"/>
                <a:cs typeface="B Nazanin" panose="00000400000000000000" pitchFamily="2" charset="-78"/>
              </a:rPr>
              <a:t> با یک تامین کننده و </a:t>
            </a:r>
            <a:r>
              <a:rPr lang="fa-IR" dirty="0" smtClean="0">
                <a:latin typeface="Times New Roman" panose="02020603050405020304" pitchFamily="18" charset="0"/>
                <a:cs typeface="B Nazanin" panose="00000400000000000000" pitchFamily="2" charset="-78"/>
              </a:rPr>
              <a:t>یک خریدار</a:t>
            </a:r>
            <a:r>
              <a:rPr lang="fa-IR" dirty="0">
                <a:latin typeface="Times New Roman" panose="02020603050405020304" pitchFamily="18" charset="0"/>
                <a:cs typeface="B Nazanin" panose="00000400000000000000" pitchFamily="2" charset="-78"/>
              </a:rPr>
              <a:t> </a:t>
            </a:r>
            <a:r>
              <a:rPr lang="fa-IR" dirty="0" smtClean="0">
                <a:latin typeface="Times New Roman" panose="02020603050405020304" pitchFamily="18" charset="0"/>
                <a:cs typeface="B Nazanin" panose="00000400000000000000" pitchFamily="2" charset="-78"/>
              </a:rPr>
              <a:t>بر اساس مدل</a:t>
            </a:r>
            <a:r>
              <a:rPr lang="fa-IR" dirty="0">
                <a:latin typeface="Times New Roman" panose="02020603050405020304" pitchFamily="18" charset="0"/>
                <a:cs typeface="B Nazanin" panose="00000400000000000000" pitchFamily="2" charset="-78"/>
              </a:rPr>
              <a:t> </a:t>
            </a:r>
            <a:r>
              <a:rPr lang="en-US" sz="3200" dirty="0" smtClean="0">
                <a:latin typeface="Times New Roman" panose="02020603050405020304" pitchFamily="18" charset="0"/>
                <a:cs typeface="B Nazanin" panose="00000400000000000000" pitchFamily="2" charset="-78"/>
              </a:rPr>
              <a:t>EOQ</a:t>
            </a:r>
            <a:r>
              <a:rPr lang="fa-IR" dirty="0" smtClean="0">
                <a:latin typeface="Times New Roman" panose="02020603050405020304" pitchFamily="18" charset="0"/>
                <a:cs typeface="B Nazanin" panose="00000400000000000000" pitchFamily="2" charset="-78"/>
              </a:rPr>
              <a:t>(</a:t>
            </a:r>
            <a:r>
              <a:rPr lang="fa-IR" dirty="0" smtClean="0">
                <a:solidFill>
                  <a:srgbClr val="FF0000"/>
                </a:solidFill>
                <a:latin typeface="Times New Roman" panose="02020603050405020304" pitchFamily="18" charset="0"/>
                <a:cs typeface="B Nazanin" panose="00000400000000000000" pitchFamily="2" charset="-78"/>
              </a:rPr>
              <a:t>فرمول</a:t>
            </a:r>
            <a:r>
              <a:rPr lang="fa-IR" dirty="0" smtClean="0">
                <a:latin typeface="Times New Roman" panose="02020603050405020304" pitchFamily="18" charset="0"/>
                <a:cs typeface="B Nazanin" panose="00000400000000000000" pitchFamily="2" charset="-78"/>
              </a:rPr>
              <a:t>/پارامتر/مثال)</a:t>
            </a:r>
            <a:endParaRPr lang="en-US" dirty="0">
              <a:latin typeface="Times New Roman" panose="02020603050405020304" pitchFamily="18" charset="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endParaRPr lang="en-US" sz="2800" dirty="0" smtClean="0">
              <a:cs typeface="B Nazanin" panose="00000400000000000000" pitchFamily="2" charset="-78"/>
            </a:endParaRPr>
          </a:p>
          <a:p>
            <a:pPr algn="just" rtl="1"/>
            <a:r>
              <a:rPr lang="fa-IR" sz="2800" dirty="0" smtClean="0">
                <a:cs typeface="B Nazanin" panose="00000400000000000000" pitchFamily="2" charset="-78"/>
              </a:rPr>
              <a:t>هزینه کل موجودی در حالت سنتی</a:t>
            </a:r>
          </a:p>
          <a:p>
            <a:pPr algn="just" rtl="1"/>
            <a:endParaRPr lang="fa-IR" sz="2800" dirty="0">
              <a:cs typeface="B Nazanin" panose="00000400000000000000" pitchFamily="2" charset="-78"/>
            </a:endParaRPr>
          </a:p>
          <a:p>
            <a:pPr marL="0" indent="0" algn="just" rtl="1">
              <a:buNone/>
            </a:pPr>
            <a:endParaRPr lang="fa-IR" sz="2800" dirty="0">
              <a:cs typeface="B Nazanin" panose="00000400000000000000" pitchFamily="2" charset="-78"/>
            </a:endParaRPr>
          </a:p>
          <a:p>
            <a:pPr algn="just" rtl="1"/>
            <a:r>
              <a:rPr lang="fa-IR" sz="2800" dirty="0" smtClean="0">
                <a:cs typeface="B Nazanin" panose="00000400000000000000" pitchFamily="2" charset="-78"/>
              </a:rPr>
              <a:t>هزینه کل موجودی در حالت </a:t>
            </a:r>
            <a:r>
              <a:rPr lang="en-US" sz="2400" dirty="0" smtClean="0">
                <a:latin typeface="Times New Roman" panose="02020603050405020304" pitchFamily="18" charset="0"/>
                <a:cs typeface="Times New Roman" panose="02020603050405020304" pitchFamily="18" charset="0"/>
              </a:rPr>
              <a:t>VMI</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5" name="Picture 4"/>
          <p:cNvPicPr/>
          <p:nvPr/>
        </p:nvPicPr>
        <p:blipFill rotWithShape="1">
          <a:blip r:embed="rId2">
            <a:extLst>
              <a:ext uri="{28A0092B-C50C-407E-A947-70E740481C1C}">
                <a14:useLocalDpi xmlns:a14="http://schemas.microsoft.com/office/drawing/2010/main" val="0"/>
              </a:ext>
            </a:extLst>
          </a:blip>
          <a:srcRect l="7278" t="72703" r="46755"/>
          <a:stretch/>
        </p:blipFill>
        <p:spPr bwMode="auto">
          <a:xfrm>
            <a:off x="1154954" y="2603500"/>
            <a:ext cx="4271010" cy="1530618"/>
          </a:xfrm>
          <a:prstGeom prst="rect">
            <a:avLst/>
          </a:prstGeom>
          <a:noFill/>
          <a:ln>
            <a:noFill/>
          </a:ln>
          <a:extLst>
            <a:ext uri="{53640926-AAD7-44D8-BBD7-CCE9431645EC}">
              <a14:shadowObscured xmlns:a14="http://schemas.microsoft.com/office/drawing/2010/main"/>
            </a:ext>
          </a:extLst>
        </p:spPr>
      </p:pic>
      <p:pic>
        <p:nvPicPr>
          <p:cNvPr id="6" name="Picture 5"/>
          <p:cNvPicPr/>
          <p:nvPr/>
        </p:nvPicPr>
        <p:blipFill rotWithShape="1">
          <a:blip r:embed="rId3">
            <a:extLst>
              <a:ext uri="{28A0092B-C50C-407E-A947-70E740481C1C}">
                <a14:useLocalDpi xmlns:a14="http://schemas.microsoft.com/office/drawing/2010/main" val="0"/>
              </a:ext>
            </a:extLst>
          </a:blip>
          <a:srcRect l="52741" t="39252" r="15991" b="22340"/>
          <a:stretch/>
        </p:blipFill>
        <p:spPr bwMode="auto">
          <a:xfrm>
            <a:off x="1154954" y="4386553"/>
            <a:ext cx="4271010" cy="138081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81607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9" y="927279"/>
            <a:ext cx="9104999" cy="1017431"/>
          </a:xfrm>
        </p:spPr>
        <p:txBody>
          <a:bodyPr/>
          <a:lstStyle/>
          <a:p>
            <a:pPr algn="ctr" rtl="1"/>
            <a:r>
              <a:rPr lang="fa-IR" dirty="0">
                <a:cs typeface="B Nazanin" panose="00000400000000000000" pitchFamily="2" charset="-78"/>
              </a:rPr>
              <a:t>هزینه موجودی در دو حالت سنتی و V</a:t>
            </a:r>
            <a:r>
              <a:rPr lang="en-US" dirty="0">
                <a:cs typeface="B Nazanin" panose="00000400000000000000" pitchFamily="2" charset="-78"/>
              </a:rPr>
              <a:t>MI</a:t>
            </a:r>
            <a:r>
              <a:rPr lang="fa-IR" dirty="0">
                <a:cs typeface="B Nazanin" panose="00000400000000000000" pitchFamily="2" charset="-78"/>
              </a:rPr>
              <a:t> با یک تامین کننده و یک </a:t>
            </a:r>
            <a:r>
              <a:rPr lang="fa-IR" dirty="0" smtClean="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EOQ</a:t>
            </a:r>
            <a:r>
              <a:rPr lang="fa-IR" dirty="0" smtClean="0">
                <a:cs typeface="B Nazanin" panose="00000400000000000000" pitchFamily="2" charset="-78"/>
              </a:rPr>
              <a:t>(فرمول/</a:t>
            </a:r>
            <a:r>
              <a:rPr lang="fa-IR" dirty="0" smtClean="0">
                <a:solidFill>
                  <a:srgbClr val="FF0000"/>
                </a:solidFill>
                <a:cs typeface="B Nazanin" panose="00000400000000000000" pitchFamily="2" charset="-78"/>
              </a:rPr>
              <a:t>پارامتر</a:t>
            </a:r>
            <a:r>
              <a:rPr lang="fa-IR" dirty="0" smtClean="0">
                <a:cs typeface="B Nazanin" panose="00000400000000000000" pitchFamily="2" charset="-78"/>
              </a:rPr>
              <a:t>/مثال</a:t>
            </a:r>
            <a:r>
              <a:rPr lang="fa-IR" dirty="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p:txBody>
          <a:bodyPr/>
          <a:lstStyle/>
          <a:p>
            <a:pPr lvl="0" algn="r" rtl="1"/>
            <a:r>
              <a:rPr lang="en-US" sz="2400" dirty="0">
                <a:cs typeface="+mj-cs"/>
              </a:rPr>
              <a:t>K</a:t>
            </a:r>
            <a:r>
              <a:rPr lang="en-US" sz="2400" baseline="-25000" dirty="0">
                <a:cs typeface="+mj-cs"/>
              </a:rPr>
              <a:t>0</a:t>
            </a:r>
            <a:r>
              <a:rPr lang="en-US" sz="2400" baseline="30000" dirty="0">
                <a:cs typeface="+mj-cs"/>
              </a:rPr>
              <a:t>*</a:t>
            </a:r>
            <a:r>
              <a:rPr lang="ar-SA" sz="2400" dirty="0" smtClean="0">
                <a:cs typeface="+mj-cs"/>
              </a:rPr>
              <a:t>:</a:t>
            </a:r>
            <a:r>
              <a:rPr lang="fa-IR" sz="2400" dirty="0" smtClean="0">
                <a:cs typeface="+mj-cs"/>
              </a:rPr>
              <a:t> </a:t>
            </a:r>
            <a:r>
              <a:rPr lang="fa-IR" sz="2800" dirty="0" smtClean="0">
                <a:cs typeface="B Nazanin" panose="00000400000000000000" pitchFamily="2" charset="-78"/>
              </a:rPr>
              <a:t>هزینه موجودی در حالت سنتی</a:t>
            </a:r>
            <a:endParaRPr lang="en-US" sz="2800" dirty="0">
              <a:cs typeface="B Nazanin" panose="00000400000000000000" pitchFamily="2" charset="-78"/>
            </a:endParaRPr>
          </a:p>
          <a:p>
            <a:pPr algn="r" rtl="1"/>
            <a:r>
              <a:rPr lang="en-US" sz="2400" dirty="0" smtClean="0">
                <a:latin typeface="Times New Roman" panose="02020603050405020304" pitchFamily="18" charset="0"/>
                <a:cs typeface="Times New Roman" panose="02020603050405020304" pitchFamily="18" charset="0"/>
              </a:rPr>
              <a:t>K</a:t>
            </a:r>
            <a:r>
              <a:rPr lang="en-US" sz="2400" baseline="-25000" dirty="0" smtClean="0">
                <a:latin typeface="Times New Roman" panose="02020603050405020304" pitchFamily="18" charset="0"/>
                <a:cs typeface="Times New Roman" panose="02020603050405020304" pitchFamily="18" charset="0"/>
              </a:rPr>
              <a:t>1</a:t>
            </a:r>
            <a:r>
              <a:rPr lang="en-US" sz="2400" baseline="30000" dirty="0" smtClean="0">
                <a:latin typeface="Times New Roman" panose="02020603050405020304" pitchFamily="18" charset="0"/>
                <a:cs typeface="Times New Roman" panose="02020603050405020304" pitchFamily="18" charset="0"/>
              </a:rPr>
              <a:t>*</a:t>
            </a:r>
            <a:r>
              <a:rPr lang="ar-SA" sz="2400" dirty="0">
                <a:latin typeface="Times New Roman" panose="02020603050405020304" pitchFamily="18" charset="0"/>
                <a:cs typeface="Times New Roman" panose="02020603050405020304" pitchFamily="18" charset="0"/>
              </a:rPr>
              <a:t>: </a:t>
            </a:r>
            <a:r>
              <a:rPr lang="fa-IR" sz="2800" dirty="0" smtClean="0">
                <a:cs typeface="B Nazanin" panose="00000400000000000000" pitchFamily="2" charset="-78"/>
              </a:rPr>
              <a:t>هزینه موجودی در حالت </a:t>
            </a:r>
            <a:r>
              <a:rPr lang="en-US" sz="2400" dirty="0" smtClean="0">
                <a:latin typeface="Times New Roman" panose="02020603050405020304" pitchFamily="18" charset="0"/>
                <a:cs typeface="Times New Roman" panose="02020603050405020304" pitchFamily="18" charset="0"/>
              </a:rPr>
              <a:t>VMI</a:t>
            </a:r>
            <a:endParaRPr lang="fa-IR" sz="2400" dirty="0" smtClean="0">
              <a:latin typeface="Times New Roman" panose="02020603050405020304" pitchFamily="18" charset="0"/>
              <a:cs typeface="Times New Roman" panose="02020603050405020304" pitchFamily="18" charset="0"/>
            </a:endParaRPr>
          </a:p>
          <a:p>
            <a:pPr lvl="0" algn="r" rtl="1"/>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S</a:t>
            </a:r>
            <a:r>
              <a:rPr lang="fa-IR" sz="2400" dirty="0" smtClean="0">
                <a:latin typeface="Times New Roman" panose="02020603050405020304" pitchFamily="18" charset="0"/>
                <a:cs typeface="Times New Roman" panose="02020603050405020304" pitchFamily="18" charset="0"/>
              </a:rPr>
              <a:t>: </a:t>
            </a:r>
            <a:r>
              <a:rPr lang="fa-IR" sz="2800" dirty="0" smtClean="0">
                <a:cs typeface="B Nazanin" panose="00000400000000000000" pitchFamily="2" charset="-78"/>
              </a:rPr>
              <a:t>هزینه هربار سفارش دهی تامین کننده</a:t>
            </a:r>
            <a:endParaRPr lang="en-US" sz="2800" dirty="0">
              <a:cs typeface="B Nazanin" panose="00000400000000000000" pitchFamily="2" charset="-78"/>
            </a:endParaRPr>
          </a:p>
          <a:p>
            <a:pPr lvl="0" algn="r" rtl="1"/>
            <a:r>
              <a:rPr lang="en-US" sz="2400" dirty="0" smtClean="0">
                <a:latin typeface="Times New Roman" panose="02020603050405020304" pitchFamily="18" charset="0"/>
                <a:cs typeface="Times New Roman" panose="02020603050405020304" pitchFamily="18" charset="0"/>
              </a:rPr>
              <a:t>A</a:t>
            </a:r>
            <a:r>
              <a:rPr lang="en-US" sz="2400" baseline="-25000" dirty="0" smtClean="0">
                <a:latin typeface="Times New Roman" panose="02020603050405020304" pitchFamily="18" charset="0"/>
                <a:cs typeface="Times New Roman" panose="02020603050405020304" pitchFamily="18" charset="0"/>
              </a:rPr>
              <a:t>B</a:t>
            </a:r>
            <a:r>
              <a:rPr lang="fa-IR" sz="2400" dirty="0" smtClean="0">
                <a:latin typeface="Times New Roman" panose="02020603050405020304" pitchFamily="18" charset="0"/>
                <a:cs typeface="Times New Roman" panose="02020603050405020304" pitchFamily="18" charset="0"/>
              </a:rPr>
              <a:t>: </a:t>
            </a:r>
            <a:r>
              <a:rPr lang="fa-IR" sz="2800" dirty="0" smtClean="0">
                <a:cs typeface="B Nazanin" panose="00000400000000000000" pitchFamily="2" charset="-78"/>
              </a:rPr>
              <a:t>هزینه هربار سفارش دهی خریدار</a:t>
            </a:r>
            <a:endParaRPr lang="en-US" sz="2800" dirty="0">
              <a:cs typeface="B Nazanin" panose="00000400000000000000" pitchFamily="2" charset="-78"/>
            </a:endParaRPr>
          </a:p>
          <a:p>
            <a:pPr lvl="0" algn="r" rtl="1"/>
            <a:r>
              <a:rPr lang="en-US" sz="2400" dirty="0" smtClean="0">
                <a:latin typeface="Times New Roman" panose="02020603050405020304" pitchFamily="18" charset="0"/>
                <a:cs typeface="Times New Roman" panose="02020603050405020304" pitchFamily="18" charset="0"/>
              </a:rPr>
              <a:t>R</a:t>
            </a:r>
            <a:r>
              <a:rPr lang="en-US" sz="2400" baseline="-25000" dirty="0" smtClean="0">
                <a:latin typeface="Times New Roman" panose="02020603050405020304" pitchFamily="18" charset="0"/>
                <a:cs typeface="Times New Roman" panose="02020603050405020304" pitchFamily="18" charset="0"/>
              </a:rPr>
              <a:t>B</a:t>
            </a:r>
            <a:r>
              <a:rPr lang="fa-IR" sz="2400" dirty="0" smtClean="0">
                <a:latin typeface="Times New Roman" panose="02020603050405020304" pitchFamily="18" charset="0"/>
                <a:cs typeface="Times New Roman" panose="02020603050405020304" pitchFamily="18" charset="0"/>
              </a:rPr>
              <a:t>: </a:t>
            </a:r>
            <a:r>
              <a:rPr lang="fa-IR" sz="2800" dirty="0" smtClean="0">
                <a:cs typeface="B Nazanin" panose="00000400000000000000" pitchFamily="2" charset="-78"/>
              </a:rPr>
              <a:t>تقاضای خریدار طی یک دوره</a:t>
            </a:r>
            <a:endParaRPr lang="en-US" sz="2800" dirty="0">
              <a:cs typeface="B Nazanin" panose="00000400000000000000" pitchFamily="2" charset="-78"/>
            </a:endParaRPr>
          </a:p>
          <a:p>
            <a:pPr lvl="0" algn="r" rtl="1"/>
            <a:r>
              <a:rPr lang="en-US" sz="2400" dirty="0" smtClean="0">
                <a:cs typeface="+mj-cs"/>
              </a:rPr>
              <a:t>H</a:t>
            </a:r>
            <a:r>
              <a:rPr lang="en-US" sz="2400" baseline="-25000" dirty="0" smtClean="0">
                <a:cs typeface="+mj-cs"/>
              </a:rPr>
              <a:t>B</a:t>
            </a:r>
            <a:r>
              <a:rPr lang="fa-IR" sz="2400" dirty="0" smtClean="0">
                <a:cs typeface="+mj-cs"/>
              </a:rPr>
              <a:t>: </a:t>
            </a:r>
            <a:r>
              <a:rPr lang="fa-IR" sz="2800" dirty="0" smtClean="0">
                <a:cs typeface="B Nazanin" panose="00000400000000000000" pitchFamily="2" charset="-78"/>
              </a:rPr>
              <a:t>هزینه نگهداری هر واحد محصول در انبار خریدار</a:t>
            </a:r>
            <a:endParaRPr lang="en-US" sz="2800" dirty="0">
              <a:cs typeface="B Nazanin" panose="00000400000000000000" pitchFamily="2" charset="-78"/>
            </a:endParaRPr>
          </a:p>
          <a:p>
            <a:pPr algn="r" rtl="1"/>
            <a:endParaRPr lang="en-US" dirty="0"/>
          </a:p>
          <a:p>
            <a:pPr algn="r" rtl="1"/>
            <a:endParaRPr lang="en-US" baseline="-25000" dirty="0" smtClean="0"/>
          </a:p>
          <a:p>
            <a:pPr algn="r" rt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874118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8" y="695459"/>
            <a:ext cx="9092119" cy="1300766"/>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EOQ</a:t>
            </a:r>
            <a:r>
              <a:rPr lang="fa-IR" dirty="0" smtClean="0">
                <a:latin typeface="Times New Roman" panose="02020603050405020304" pitchFamily="18" charset="0"/>
                <a:cs typeface="B Nazanin" panose="00000400000000000000" pitchFamily="2" charset="-78"/>
              </a:rPr>
              <a:t>(فرمول/پارامتر/</a:t>
            </a:r>
            <a:r>
              <a:rPr lang="fa-IR" dirty="0" smtClean="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sz="2800" b="1" dirty="0" smtClean="0">
                <a:cs typeface="B Nazanin" panose="00000400000000000000" pitchFamily="2" charset="-78"/>
              </a:rPr>
              <a:t>مثال1</a:t>
            </a:r>
          </a:p>
          <a:p>
            <a:pPr marL="0" indent="0" algn="just" rtl="1">
              <a:buNone/>
            </a:pPr>
            <a:r>
              <a:rPr lang="fa-IR" sz="2800" dirty="0" smtClean="0">
                <a:cs typeface="B Nazanin" panose="00000400000000000000" pitchFamily="2" charset="-78"/>
              </a:rPr>
              <a:t>اگر </a:t>
            </a:r>
            <a:r>
              <a:rPr lang="fa-IR" sz="2800" dirty="0">
                <a:cs typeface="B Nazanin" panose="00000400000000000000" pitchFamily="2" charset="-78"/>
              </a:rPr>
              <a:t>تقاضای سالانه محصولی </a:t>
            </a:r>
            <a:r>
              <a:rPr lang="fa-IR" sz="2800" dirty="0" smtClean="0">
                <a:cs typeface="B Nazanin" panose="00000400000000000000" pitchFamily="2" charset="-78"/>
              </a:rPr>
              <a:t>3200 </a:t>
            </a:r>
            <a:r>
              <a:rPr lang="fa-IR" sz="2800" dirty="0">
                <a:cs typeface="B Nazanin" panose="00000400000000000000" pitchFamily="2" charset="-78"/>
              </a:rPr>
              <a:t>واحد محصول و هزینه سفارش برای تامین </a:t>
            </a:r>
            <a:r>
              <a:rPr lang="fa-IR" sz="2800" dirty="0" smtClean="0">
                <a:cs typeface="B Nazanin" panose="00000400000000000000" pitchFamily="2" charset="-78"/>
              </a:rPr>
              <a:t>کننده80 </a:t>
            </a:r>
            <a:r>
              <a:rPr lang="fa-IR" sz="2800" dirty="0">
                <a:cs typeface="B Nazanin" panose="00000400000000000000" pitchFamily="2" charset="-78"/>
              </a:rPr>
              <a:t>دلار، هزینه سفارش برای خریدار </a:t>
            </a:r>
            <a:r>
              <a:rPr lang="fa-IR" sz="2800" dirty="0" smtClean="0">
                <a:cs typeface="B Nazanin" panose="00000400000000000000" pitchFamily="2" charset="-78"/>
              </a:rPr>
              <a:t>180 </a:t>
            </a:r>
            <a:r>
              <a:rPr lang="fa-IR" sz="2800" dirty="0">
                <a:cs typeface="B Nazanin" panose="00000400000000000000" pitchFamily="2" charset="-78"/>
              </a:rPr>
              <a:t>دلار باشد و هزینه نگهداری </a:t>
            </a:r>
            <a:r>
              <a:rPr lang="fa-IR" sz="2800" dirty="0" smtClean="0">
                <a:cs typeface="B Nazanin" panose="00000400000000000000" pitchFamily="2" charset="-78"/>
              </a:rPr>
              <a:t>20 </a:t>
            </a:r>
            <a:r>
              <a:rPr lang="fa-IR" sz="2800" dirty="0">
                <a:cs typeface="B Nazanin" panose="00000400000000000000" pitchFamily="2" charset="-78"/>
              </a:rPr>
              <a:t>دلار </a:t>
            </a:r>
            <a:r>
              <a:rPr lang="fa-IR" sz="2800" dirty="0" smtClean="0">
                <a:cs typeface="B Nazanin" panose="00000400000000000000" pitchFamily="2" charset="-78"/>
              </a:rPr>
              <a:t>باشد، میزان </a:t>
            </a:r>
            <a:r>
              <a:rPr lang="fa-IR" sz="2800" dirty="0">
                <a:cs typeface="B Nazanin" panose="00000400000000000000" pitchFamily="2" charset="-78"/>
              </a:rPr>
              <a:t>هزینه کل موجودی را در دو حالت سنتی و </a:t>
            </a:r>
            <a:r>
              <a:rPr lang="en-US" sz="2400" dirty="0">
                <a:latin typeface="Times New Roman" panose="02020603050405020304" pitchFamily="18" charset="0"/>
                <a:cs typeface="B Nazanin" panose="00000400000000000000" pitchFamily="2" charset="-78"/>
              </a:rPr>
              <a:t>VMI</a:t>
            </a:r>
            <a:r>
              <a:rPr lang="fa-IR" sz="2800" dirty="0">
                <a:cs typeface="B Nazanin" panose="00000400000000000000" pitchFamily="2" charset="-78"/>
              </a:rPr>
              <a:t> در این زنجیره تامین بدست آورید.</a:t>
            </a:r>
            <a:endParaRPr lang="en-US" sz="2800" dirty="0">
              <a:cs typeface="B Nazanin" panose="00000400000000000000" pitchFamily="2" charset="-78"/>
            </a:endParaRPr>
          </a:p>
          <a:p>
            <a:pPr algn="just" rt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1800071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زنجیره تامین با ارتباطات سنتی</a:t>
            </a:r>
            <a:endParaRPr lang="en-US" dirty="0">
              <a:cs typeface="B Nazanin" panose="00000400000000000000" pitchFamily="2" charset="-78"/>
            </a:endParaRPr>
          </a:p>
        </p:txBody>
      </p:sp>
      <p:sp>
        <p:nvSpPr>
          <p:cNvPr id="3" name="Content Placeholder 2"/>
          <p:cNvSpPr>
            <a:spLocks noGrp="1"/>
          </p:cNvSpPr>
          <p:nvPr>
            <p:ph idx="1"/>
          </p:nvPr>
        </p:nvSpPr>
        <p:spPr>
          <a:xfrm>
            <a:off x="1154954" y="2603500"/>
            <a:ext cx="8825659" cy="3913210"/>
          </a:xfrm>
        </p:spPr>
        <p:txBody>
          <a:bodyPr>
            <a:normAutofit lnSpcReduction="10000"/>
          </a:bodyPr>
          <a:lstStyle/>
          <a:p>
            <a:pPr lvl="0" algn="just" rtl="1">
              <a:buFont typeface="Century Gothic" panose="020B0502020202020204" pitchFamily="34" charset="0"/>
              <a:buChar char="►"/>
            </a:pPr>
            <a:r>
              <a:rPr lang="fa-IR" sz="2800" dirty="0">
                <a:cs typeface="B Nazanin" panose="00000400000000000000" pitchFamily="2" charset="-78"/>
              </a:rPr>
              <a:t>حرکت مواد روبه پایین و حرکت اطلاعات روبه بالا.</a:t>
            </a:r>
            <a:endParaRPr lang="en-US" sz="2800" dirty="0">
              <a:cs typeface="B Nazanin" panose="00000400000000000000" pitchFamily="2" charset="-78"/>
            </a:endParaRPr>
          </a:p>
          <a:p>
            <a:pPr lvl="0" algn="just" rtl="1"/>
            <a:r>
              <a:rPr lang="fa-IR" sz="2800" dirty="0">
                <a:cs typeface="B Nazanin" panose="00000400000000000000" pitchFamily="2" charset="-78"/>
              </a:rPr>
              <a:t>هر عضو زنجیره تامین مسئول کنترل موجودی ها و فعالیت های سفارش دهی خود می </a:t>
            </a:r>
            <a:r>
              <a:rPr lang="fa-IR" sz="2800" dirty="0" smtClean="0">
                <a:cs typeface="B Nazanin" panose="00000400000000000000" pitchFamily="2" charset="-78"/>
              </a:rPr>
              <a:t>باشد و در فعالیت هایی از همین نوع از تامیین کنندگان و خرده فروشان خود دخالت نمی کنند.</a:t>
            </a:r>
            <a:endParaRPr lang="fa-IR" sz="2800" dirty="0">
              <a:cs typeface="B Nazanin" panose="00000400000000000000" pitchFamily="2" charset="-78"/>
            </a:endParaRPr>
          </a:p>
          <a:p>
            <a:pPr lvl="0" algn="just" rtl="1"/>
            <a:r>
              <a:rPr lang="fa-IR" sz="2800" dirty="0">
                <a:cs typeface="B Nazanin" panose="00000400000000000000" pitchFamily="2" charset="-78"/>
              </a:rPr>
              <a:t>سوال اصلی، چه مقدار سفارش دهیم تا تقاضای مشتری مستقیم شرکت خود برآورده شود.</a:t>
            </a:r>
          </a:p>
          <a:p>
            <a:pPr algn="just" rtl="1"/>
            <a:r>
              <a:rPr lang="fa-IR" sz="2800" dirty="0">
                <a:cs typeface="B Nazanin" panose="00000400000000000000" pitchFamily="2" charset="-78"/>
              </a:rPr>
              <a:t>دید ناکافی از تقاضای مشتریان نهایی.</a:t>
            </a:r>
            <a:endParaRPr lang="en-US" sz="2800" dirty="0">
              <a:cs typeface="B Nazanin" panose="00000400000000000000" pitchFamily="2" charset="-78"/>
            </a:endParaRPr>
          </a:p>
          <a:p>
            <a:pPr algn="just" rtl="1"/>
            <a:r>
              <a:rPr lang="fa-IR" sz="2800" dirty="0">
                <a:cs typeface="B Nazanin" panose="00000400000000000000" pitchFamily="2" charset="-78"/>
              </a:rPr>
              <a:t>تشدید نوسانات و انحرافات مربوط به پیش بینی تقاضا در زنجیره تامین.</a:t>
            </a:r>
            <a:endParaRPr lang="en-US" sz="2800" dirty="0">
              <a:cs typeface="B Nazanin" panose="00000400000000000000" pitchFamily="2" charset="-78"/>
            </a:endParaRPr>
          </a:p>
          <a:p>
            <a:pPr algn="r" rt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454521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8" y="695459"/>
            <a:ext cx="9092119" cy="1300766"/>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EOQ</a:t>
            </a:r>
            <a:r>
              <a:rPr lang="fa-IR" dirty="0" smtClean="0">
                <a:latin typeface="Times New Roman" panose="02020603050405020304" pitchFamily="18" charset="0"/>
                <a:cs typeface="B Nazanin" panose="00000400000000000000" pitchFamily="2" charset="-78"/>
              </a:rPr>
              <a:t>(فرمول/پارامتر/</a:t>
            </a:r>
            <a:r>
              <a:rPr lang="fa-IR" dirty="0" smtClean="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sz="2800" b="1" dirty="0" smtClean="0">
                <a:cs typeface="B Nazanin" panose="00000400000000000000" pitchFamily="2" charset="-78"/>
              </a:rPr>
              <a:t>جواب</a:t>
            </a:r>
          </a:p>
          <a:p>
            <a:pPr marL="0" indent="0" algn="just" rtl="1">
              <a:buNone/>
            </a:pPr>
            <a:endParaRPr lang="fa-IR" sz="2800" b="1" dirty="0" smtClean="0">
              <a:cs typeface="B Nazanin" panose="00000400000000000000" pitchFamily="2" charset="-78"/>
            </a:endParaRPr>
          </a:p>
          <a:p>
            <a:pPr algn="just" rt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4" y="2603500"/>
            <a:ext cx="7873136" cy="3416300"/>
          </a:xfrm>
          <a:prstGeom prst="rect">
            <a:avLst/>
          </a:prstGeom>
        </p:spPr>
      </p:pic>
    </p:spTree>
    <p:extLst>
      <p:ext uri="{BB962C8B-B14F-4D97-AF65-F5344CB8AC3E}">
        <p14:creationId xmlns:p14="http://schemas.microsoft.com/office/powerpoint/2010/main" val="9228092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764" y="837127"/>
            <a:ext cx="9040604" cy="117197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smtClean="0">
                <a:latin typeface="Times New Roman" panose="02020603050405020304" pitchFamily="18" charset="0"/>
                <a:cs typeface="B Nazanin" panose="00000400000000000000" pitchFamily="2" charset="-78"/>
              </a:rPr>
              <a:t>EPQ</a:t>
            </a:r>
            <a:r>
              <a:rPr lang="fa-IR" dirty="0" smtClean="0">
                <a:latin typeface="Times New Roman" panose="02020603050405020304" pitchFamily="18" charset="0"/>
                <a:cs typeface="B Nazanin" panose="00000400000000000000" pitchFamily="2" charset="-78"/>
              </a:rPr>
              <a:t>(</a:t>
            </a:r>
            <a:r>
              <a:rPr lang="fa-IR" dirty="0" smtClean="0">
                <a:solidFill>
                  <a:srgbClr val="FF0000"/>
                </a:solidFill>
                <a:latin typeface="Times New Roman" panose="02020603050405020304" pitchFamily="18" charset="0"/>
                <a:cs typeface="B Nazanin" panose="00000400000000000000" pitchFamily="2" charset="-78"/>
              </a:rPr>
              <a:t>فرمول</a:t>
            </a:r>
            <a:r>
              <a:rPr lang="fa-IR" dirty="0" smtClean="0">
                <a:latin typeface="Times New Roman" panose="02020603050405020304" pitchFamily="18" charset="0"/>
                <a:cs typeface="B Nazanin" panose="00000400000000000000" pitchFamily="2" charset="-78"/>
              </a:rPr>
              <a:t>/پارامتر/</a:t>
            </a:r>
            <a:r>
              <a:rPr lang="fa-IR" dirty="0" smtClean="0">
                <a:solidFill>
                  <a:schemeClr val="bg1"/>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p:txBody>
          <a:bodyPr>
            <a:normAutofit/>
          </a:bodyPr>
          <a:lstStyle/>
          <a:p>
            <a:pPr algn="just" rtl="1"/>
            <a:endParaRPr lang="en-US" sz="2800" dirty="0" smtClean="0">
              <a:cs typeface="B Nazanin" panose="00000400000000000000" pitchFamily="2" charset="-78"/>
            </a:endParaRPr>
          </a:p>
          <a:p>
            <a:pPr algn="just" rtl="1"/>
            <a:r>
              <a:rPr lang="fa-IR" sz="2800" dirty="0" smtClean="0">
                <a:cs typeface="B Nazanin" panose="00000400000000000000" pitchFamily="2" charset="-78"/>
              </a:rPr>
              <a:t>هزینه </a:t>
            </a:r>
            <a:r>
              <a:rPr lang="fa-IR" sz="2800" dirty="0">
                <a:cs typeface="B Nazanin" panose="00000400000000000000" pitchFamily="2" charset="-78"/>
              </a:rPr>
              <a:t>کل موجودی در حالت </a:t>
            </a:r>
            <a:r>
              <a:rPr lang="fa-IR" sz="2800" dirty="0" smtClean="0">
                <a:cs typeface="B Nazanin" panose="00000400000000000000" pitchFamily="2" charset="-78"/>
              </a:rPr>
              <a:t>سنتی</a:t>
            </a:r>
            <a:endParaRPr lang="en-US" sz="2800" dirty="0" smtClean="0">
              <a:cs typeface="B Nazanin" panose="00000400000000000000" pitchFamily="2" charset="-78"/>
            </a:endParaRPr>
          </a:p>
          <a:p>
            <a:pPr algn="just" rtl="1"/>
            <a:endParaRPr lang="en-US" sz="2800" dirty="0">
              <a:cs typeface="B Nazanin" panose="00000400000000000000" pitchFamily="2" charset="-78"/>
            </a:endParaRPr>
          </a:p>
          <a:p>
            <a:pPr algn="just" rtl="1"/>
            <a:endParaRPr lang="en-US" sz="2800" dirty="0" smtClean="0">
              <a:cs typeface="B Nazanin" panose="00000400000000000000" pitchFamily="2" charset="-78"/>
            </a:endParaRPr>
          </a:p>
          <a:p>
            <a:pPr algn="just" rtl="1"/>
            <a:r>
              <a:rPr lang="fa-IR" sz="2800" dirty="0">
                <a:cs typeface="B Nazanin" panose="00000400000000000000" pitchFamily="2" charset="-78"/>
              </a:rPr>
              <a:t>هزینه کل موجودی در </a:t>
            </a:r>
            <a:r>
              <a:rPr lang="fa-IR" sz="2800" dirty="0" smtClean="0">
                <a:cs typeface="B Nazanin" panose="00000400000000000000" pitchFamily="2" charset="-78"/>
              </a:rPr>
              <a:t>حالت </a:t>
            </a:r>
            <a:r>
              <a:rPr lang="en-US" sz="2400" dirty="0" smtClean="0">
                <a:latin typeface="Times New Roman" panose="02020603050405020304" pitchFamily="18" charset="0"/>
                <a:cs typeface="Times New Roman" panose="02020603050405020304" pitchFamily="18" charset="0"/>
              </a:rPr>
              <a:t>VMI</a:t>
            </a:r>
            <a:endParaRPr lang="fa-IR" sz="28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64" y="2603500"/>
            <a:ext cx="4872372" cy="164603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764" y="4249537"/>
            <a:ext cx="4872371" cy="1770263"/>
          </a:xfrm>
          <a:prstGeom prst="rect">
            <a:avLst/>
          </a:prstGeom>
        </p:spPr>
      </p:pic>
    </p:spTree>
    <p:extLst>
      <p:ext uri="{BB962C8B-B14F-4D97-AF65-F5344CB8AC3E}">
        <p14:creationId xmlns:p14="http://schemas.microsoft.com/office/powerpoint/2010/main" val="17397301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764" y="837127"/>
            <a:ext cx="9040604" cy="117197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EPQ</a:t>
            </a:r>
            <a:r>
              <a:rPr lang="fa-IR" dirty="0" smtClean="0">
                <a:latin typeface="Times New Roman" panose="02020603050405020304" pitchFamily="18" charset="0"/>
                <a:cs typeface="B Nazanin" panose="00000400000000000000" pitchFamily="2" charset="-78"/>
              </a:rPr>
              <a:t>(فرمول/</a:t>
            </a:r>
            <a:r>
              <a:rPr lang="fa-IR" dirty="0" smtClean="0">
                <a:solidFill>
                  <a:srgbClr val="FF0000"/>
                </a:solidFill>
                <a:latin typeface="Times New Roman" panose="02020603050405020304" pitchFamily="18" charset="0"/>
                <a:cs typeface="B Nazanin" panose="00000400000000000000" pitchFamily="2" charset="-78"/>
              </a:rPr>
              <a:t>پارامتر</a:t>
            </a:r>
            <a:r>
              <a:rPr lang="fa-IR" dirty="0" smtClean="0">
                <a:latin typeface="Times New Roman" panose="02020603050405020304" pitchFamily="18" charset="0"/>
                <a:cs typeface="B Nazanin" panose="00000400000000000000" pitchFamily="2" charset="-78"/>
              </a:rPr>
              <a:t>/</a:t>
            </a:r>
            <a:r>
              <a:rPr lang="fa-IR" dirty="0" smtClean="0">
                <a:solidFill>
                  <a:schemeClr val="bg1"/>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61694"/>
          </a:xfrm>
        </p:spPr>
        <p:txBody>
          <a:bodyPr>
            <a:normAutofit/>
          </a:bodyPr>
          <a:lstStyle/>
          <a:p>
            <a:pPr lvl="0" algn="just" rtl="1"/>
            <a:r>
              <a:rPr lang="en-US" sz="2400" dirty="0" err="1" smtClean="0">
                <a:latin typeface="Times New Roman" panose="02020603050405020304" pitchFamily="18" charset="0"/>
                <a:cs typeface="Times New Roman" panose="02020603050405020304" pitchFamily="18" charset="0"/>
              </a:rPr>
              <a:t>Tc</a:t>
            </a:r>
            <a:r>
              <a:rPr lang="en-US" sz="2400" baseline="-25000" dirty="0" err="1" smtClean="0">
                <a:latin typeface="Times New Roman" panose="02020603050405020304" pitchFamily="18" charset="0"/>
                <a:cs typeface="Times New Roman" panose="02020603050405020304" pitchFamily="18" charset="0"/>
              </a:rPr>
              <a:t>novmi</a:t>
            </a:r>
            <a:r>
              <a:rPr lang="ar-SA" sz="2400" dirty="0" smtClean="0"/>
              <a:t>:</a:t>
            </a:r>
            <a:r>
              <a:rPr lang="fa-IR" sz="2400" dirty="0" smtClean="0"/>
              <a:t> </a:t>
            </a:r>
            <a:r>
              <a:rPr lang="fa-IR" sz="2800" dirty="0">
                <a:cs typeface="B Nazanin" panose="00000400000000000000" pitchFamily="2" charset="-78"/>
              </a:rPr>
              <a:t>هزینه موجودی در حالت سنتی</a:t>
            </a:r>
            <a:endParaRPr lang="en-US" sz="2800" dirty="0">
              <a:cs typeface="B Nazanin" panose="00000400000000000000" pitchFamily="2" charset="-78"/>
            </a:endParaRPr>
          </a:p>
          <a:p>
            <a:pPr algn="just" rtl="1"/>
            <a:r>
              <a:rPr lang="en-US" sz="2400" dirty="0" err="1" smtClean="0">
                <a:latin typeface="Times New Roman" panose="02020603050405020304" pitchFamily="18" charset="0"/>
                <a:cs typeface="Times New Roman" panose="02020603050405020304" pitchFamily="18" charset="0"/>
              </a:rPr>
              <a:t>TC</a:t>
            </a:r>
            <a:r>
              <a:rPr lang="en-US" sz="2400" baseline="-25000" dirty="0" err="1" smtClean="0">
                <a:latin typeface="Times New Roman" panose="02020603050405020304" pitchFamily="18" charset="0"/>
                <a:cs typeface="Times New Roman" panose="02020603050405020304" pitchFamily="18" charset="0"/>
              </a:rPr>
              <a:t>vmi</a:t>
            </a:r>
            <a:r>
              <a:rPr lang="ar-SA" sz="2400" dirty="0" smtClean="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موجودی در حالت </a:t>
            </a:r>
            <a:r>
              <a:rPr lang="en-US" sz="2400" dirty="0">
                <a:latin typeface="Times New Roman" panose="02020603050405020304" pitchFamily="18" charset="0"/>
                <a:cs typeface="Times New Roman" panose="02020603050405020304" pitchFamily="18" charset="0"/>
              </a:rPr>
              <a:t>VMI</a:t>
            </a:r>
            <a:endParaRPr lang="fa-IR" sz="2400" dirty="0">
              <a:latin typeface="Times New Roman" panose="02020603050405020304" pitchFamily="18" charset="0"/>
              <a:cs typeface="Times New Roman" panose="02020603050405020304" pitchFamily="18" charset="0"/>
            </a:endParaRPr>
          </a:p>
          <a:p>
            <a:pPr lvl="0" algn="just" rtl="1"/>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S</a:t>
            </a:r>
            <a:r>
              <a:rPr lang="fa-IR" sz="2400" dirty="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هربار سفارش دهی تامین کننده</a:t>
            </a:r>
            <a:endParaRPr lang="en-US" sz="2800" dirty="0">
              <a:cs typeface="B Nazanin" panose="00000400000000000000" pitchFamily="2" charset="-78"/>
            </a:endParaRPr>
          </a:p>
          <a:p>
            <a:pPr lvl="0" algn="just" rtl="1"/>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B</a:t>
            </a:r>
            <a:r>
              <a:rPr lang="fa-IR" sz="2400" dirty="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هربار سفارش دهی خریدار</a:t>
            </a:r>
            <a:endParaRPr lang="en-US" sz="2800" dirty="0">
              <a:cs typeface="B Nazanin" panose="00000400000000000000" pitchFamily="2" charset="-78"/>
            </a:endParaRPr>
          </a:p>
          <a:p>
            <a:pPr lvl="0" algn="just" rtl="1"/>
            <a:r>
              <a:rPr lang="en-US" sz="2400" dirty="0" smtClean="0">
                <a:latin typeface="Times New Roman" panose="02020603050405020304" pitchFamily="18" charset="0"/>
                <a:cs typeface="Times New Roman" panose="02020603050405020304" pitchFamily="18" charset="0"/>
              </a:rPr>
              <a:t>R</a:t>
            </a:r>
            <a:r>
              <a:rPr lang="fa-IR" sz="2400" dirty="0" smtClean="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تقاضای خریدار طی یک دوره</a:t>
            </a:r>
            <a:endParaRPr lang="en-US" sz="2800" dirty="0">
              <a:cs typeface="B Nazanin" panose="00000400000000000000" pitchFamily="2" charset="-78"/>
            </a:endParaRPr>
          </a:p>
          <a:p>
            <a:pPr lvl="0" algn="just" rtl="1"/>
            <a:r>
              <a:rPr lang="en-US" sz="2400" dirty="0" err="1">
                <a:latin typeface="Times New Roman" panose="02020603050405020304" pitchFamily="18" charset="0"/>
                <a:cs typeface="Times New Roman" panose="02020603050405020304" pitchFamily="18" charset="0"/>
              </a:rPr>
              <a:t>h</a:t>
            </a:r>
            <a:r>
              <a:rPr lang="en-US" sz="2400" baseline="-25000" dirty="0" err="1" smtClean="0">
                <a:latin typeface="Times New Roman" panose="02020603050405020304" pitchFamily="18" charset="0"/>
                <a:cs typeface="Times New Roman" panose="02020603050405020304" pitchFamily="18" charset="0"/>
              </a:rPr>
              <a:t>B</a:t>
            </a:r>
            <a:r>
              <a:rPr lang="fa-IR" sz="2400" dirty="0"/>
              <a:t>: </a:t>
            </a:r>
            <a:r>
              <a:rPr lang="fa-IR" sz="2800" dirty="0">
                <a:cs typeface="B Nazanin" panose="00000400000000000000" pitchFamily="2" charset="-78"/>
              </a:rPr>
              <a:t>هزینه نگهداری هر واحد محصول در انبار </a:t>
            </a:r>
            <a:r>
              <a:rPr lang="fa-IR" sz="2800" dirty="0" smtClean="0">
                <a:cs typeface="B Nazanin" panose="00000400000000000000" pitchFamily="2" charset="-78"/>
              </a:rPr>
              <a:t>خریدار</a:t>
            </a:r>
            <a:endParaRPr lang="en-US" sz="2800" dirty="0">
              <a:cs typeface="B Nazanin" panose="00000400000000000000" pitchFamily="2" charset="-78"/>
            </a:endParaRPr>
          </a:p>
          <a:p>
            <a:pPr lvl="0" algn="just" rtl="1"/>
            <a:r>
              <a:rPr lang="en-US" sz="2800" dirty="0" smtClean="0">
                <a:latin typeface="Times New Roman" panose="02020603050405020304" pitchFamily="18" charset="0"/>
                <a:cs typeface="Times New Roman" panose="02020603050405020304" pitchFamily="18" charset="0"/>
              </a:rPr>
              <a:t>p</a:t>
            </a:r>
            <a:r>
              <a:rPr lang="fa-IR" sz="2800" dirty="0" smtClean="0">
                <a:cs typeface="B Nazanin" panose="00000400000000000000" pitchFamily="2" charset="-78"/>
              </a:rPr>
              <a:t>: نرخ ثابت سفارش یا تولید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28371062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764" y="837127"/>
            <a:ext cx="9040604" cy="117197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EPQ</a:t>
            </a:r>
            <a:r>
              <a:rPr lang="fa-IR" dirty="0" smtClean="0">
                <a:latin typeface="Times New Roman" panose="02020603050405020304" pitchFamily="18" charset="0"/>
                <a:cs typeface="B Nazanin" panose="00000400000000000000" pitchFamily="2" charset="-78"/>
              </a:rPr>
              <a:t>(فرمول/پارامتر/</a:t>
            </a:r>
            <a:r>
              <a:rPr lang="fa-IR" dirty="0" smtClean="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2800" b="1" dirty="0" smtClean="0">
                <a:cs typeface="B Nazanin" panose="00000400000000000000" pitchFamily="2" charset="-78"/>
              </a:rPr>
              <a:t>مثال2</a:t>
            </a:r>
          </a:p>
          <a:p>
            <a:pPr marL="0" indent="0" algn="just" rtl="1">
              <a:buNone/>
            </a:pPr>
            <a:r>
              <a:rPr lang="fa-IR" sz="2800" dirty="0" smtClean="0">
                <a:cs typeface="B Nazanin" panose="00000400000000000000" pitchFamily="2" charset="-78"/>
              </a:rPr>
              <a:t>اگر </a:t>
            </a:r>
            <a:r>
              <a:rPr lang="fa-IR" sz="2800" dirty="0">
                <a:cs typeface="B Nazanin" panose="00000400000000000000" pitchFamily="2" charset="-78"/>
              </a:rPr>
              <a:t>تقاضای سالانه محصولی 1000 واحد محصول و هزینه </a:t>
            </a:r>
            <a:r>
              <a:rPr lang="fa-IR" sz="2800" dirty="0" smtClean="0">
                <a:cs typeface="B Nazanin" panose="00000400000000000000" pitchFamily="2" charset="-78"/>
              </a:rPr>
              <a:t>سفارش برای تامین کننده10 دلار، هزینه سفارش برای خریدار 15 دلار باشد </a:t>
            </a:r>
            <a:r>
              <a:rPr lang="fa-IR" sz="2800" dirty="0">
                <a:cs typeface="B Nazanin" panose="00000400000000000000" pitchFamily="2" charset="-78"/>
              </a:rPr>
              <a:t>و هزینه نگهداری 0.5 دلار باشد با توجه به نرخ تولید </a:t>
            </a:r>
            <a:r>
              <a:rPr lang="fa-IR" sz="2800" dirty="0" smtClean="0">
                <a:cs typeface="B Nazanin" panose="00000400000000000000" pitchFamily="2" charset="-78"/>
              </a:rPr>
              <a:t>1500 واحد محصول، </a:t>
            </a:r>
            <a:r>
              <a:rPr lang="fa-IR" sz="2800" dirty="0">
                <a:cs typeface="B Nazanin" panose="00000400000000000000" pitchFamily="2" charset="-78"/>
              </a:rPr>
              <a:t>میزان </a:t>
            </a:r>
            <a:r>
              <a:rPr lang="fa-IR" sz="2800" dirty="0" smtClean="0">
                <a:cs typeface="B Nazanin" panose="00000400000000000000" pitchFamily="2" charset="-78"/>
              </a:rPr>
              <a:t>هزینه کل موجودی را در دو حالت سنتی و </a:t>
            </a:r>
            <a:r>
              <a:rPr lang="en-US" sz="2400" dirty="0" smtClean="0">
                <a:latin typeface="Times New Roman" panose="02020603050405020304" pitchFamily="18" charset="0"/>
                <a:cs typeface="Times New Roman" panose="02020603050405020304" pitchFamily="18" charset="0"/>
              </a:rPr>
              <a:t>VMI</a:t>
            </a:r>
            <a:r>
              <a:rPr lang="fa-IR" sz="2800" dirty="0" smtClean="0">
                <a:cs typeface="B Nazanin" panose="00000400000000000000" pitchFamily="2" charset="-78"/>
              </a:rPr>
              <a:t> در این زنجیره تامین بدست آورید.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4683962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764" y="837127"/>
            <a:ext cx="9040604" cy="117197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یک </a:t>
            </a:r>
            <a:r>
              <a:rPr lang="fa-IR" dirty="0" smtClean="0">
                <a:latin typeface="Times New Roman" panose="02020603050405020304" pitchFamily="18" charset="0"/>
                <a:cs typeface="B Nazanin" panose="00000400000000000000" pitchFamily="2" charset="-78"/>
              </a:rPr>
              <a:t>خریدار</a:t>
            </a:r>
            <a:r>
              <a:rPr lang="fa-IR" dirty="0">
                <a:latin typeface="Times New Roman" panose="02020603050405020304" pitchFamily="18" charset="0"/>
                <a:cs typeface="B Nazanin" panose="00000400000000000000" pitchFamily="2" charset="-78"/>
              </a:rPr>
              <a:t> بر اساس مدل </a:t>
            </a:r>
            <a:r>
              <a:rPr lang="en-US" sz="3200" dirty="0">
                <a:latin typeface="Times New Roman" panose="02020603050405020304" pitchFamily="18" charset="0"/>
                <a:cs typeface="B Nazanin" panose="00000400000000000000" pitchFamily="2" charset="-78"/>
              </a:rPr>
              <a:t>EPQ</a:t>
            </a:r>
            <a:r>
              <a:rPr lang="fa-IR" dirty="0" smtClean="0">
                <a:latin typeface="Times New Roman" panose="02020603050405020304" pitchFamily="18" charset="0"/>
                <a:cs typeface="B Nazanin" panose="00000400000000000000" pitchFamily="2" charset="-78"/>
              </a:rPr>
              <a:t>(فرمول/پارامتر/</a:t>
            </a:r>
            <a:r>
              <a:rPr lang="fa-IR" dirty="0" smtClean="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2800" b="1" dirty="0" smtClean="0">
                <a:cs typeface="B Nazanin" panose="00000400000000000000" pitchFamily="2" charset="-78"/>
              </a:rPr>
              <a:t>جواب</a:t>
            </a:r>
          </a:p>
          <a:p>
            <a:pPr marL="0" indent="0" algn="just" rtl="1">
              <a:buNone/>
            </a:pPr>
            <a:endParaRPr lang="fa-IR" sz="2800" b="1"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4" y="2603501"/>
            <a:ext cx="7963288" cy="3416300"/>
          </a:xfrm>
          <a:prstGeom prst="rect">
            <a:avLst/>
          </a:prstGeom>
        </p:spPr>
      </p:pic>
    </p:spTree>
    <p:extLst>
      <p:ext uri="{BB962C8B-B14F-4D97-AF65-F5344CB8AC3E}">
        <p14:creationId xmlns:p14="http://schemas.microsoft.com/office/powerpoint/2010/main" val="27601833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a:t>
            </a:r>
            <a:r>
              <a:rPr lang="fa-IR" dirty="0" smtClean="0">
                <a:latin typeface="Times New Roman" panose="02020603050405020304" pitchFamily="18" charset="0"/>
                <a:cs typeface="B Nazanin" panose="00000400000000000000" pitchFamily="2" charset="-78"/>
              </a:rPr>
              <a:t>دو </a:t>
            </a:r>
            <a:r>
              <a:rPr lang="fa-IR" dirty="0">
                <a:latin typeface="Times New Roman" panose="02020603050405020304" pitchFamily="18" charset="0"/>
                <a:cs typeface="B Nazanin" panose="00000400000000000000" pitchFamily="2" charset="-78"/>
              </a:rPr>
              <a:t>خریدار بر اساس مدل </a:t>
            </a:r>
            <a:r>
              <a:rPr lang="en-US" sz="3200" dirty="0">
                <a:latin typeface="Times New Roman" panose="02020603050405020304" pitchFamily="18" charset="0"/>
                <a:cs typeface="B Nazanin" panose="00000400000000000000" pitchFamily="2" charset="-78"/>
              </a:rPr>
              <a:t>EPQ</a:t>
            </a:r>
            <a:r>
              <a:rPr lang="fa-IR" dirty="0">
                <a:latin typeface="Times New Roman" panose="02020603050405020304" pitchFamily="18" charset="0"/>
                <a:cs typeface="B Nazanin" panose="00000400000000000000" pitchFamily="2" charset="-78"/>
              </a:rPr>
              <a:t>(</a:t>
            </a:r>
            <a:r>
              <a:rPr lang="fa-IR" dirty="0">
                <a:solidFill>
                  <a:srgbClr val="FF0000"/>
                </a:solidFill>
                <a:latin typeface="Times New Roman" panose="02020603050405020304" pitchFamily="18" charset="0"/>
                <a:cs typeface="B Nazanin" panose="00000400000000000000" pitchFamily="2" charset="-78"/>
              </a:rPr>
              <a:t>فرمول</a:t>
            </a:r>
            <a:r>
              <a:rPr lang="fa-IR" dirty="0">
                <a:latin typeface="Times New Roman" panose="02020603050405020304" pitchFamily="18" charset="0"/>
                <a:cs typeface="B Nazanin" panose="00000400000000000000" pitchFamily="2" charset="-78"/>
              </a:rPr>
              <a:t>/پارامتر/</a:t>
            </a:r>
            <a:r>
              <a:rPr lang="fa-IR" dirty="0">
                <a:solidFill>
                  <a:schemeClr val="bg1"/>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lnSpcReduction="10000"/>
          </a:bodyPr>
          <a:lstStyle/>
          <a:p>
            <a:pPr algn="just" rtl="1"/>
            <a:endParaRPr lang="fa-IR" sz="2800" dirty="0" smtClean="0">
              <a:cs typeface="B Nazanin" panose="00000400000000000000" pitchFamily="2" charset="-78"/>
            </a:endParaRPr>
          </a:p>
          <a:p>
            <a:pPr algn="just" rtl="1"/>
            <a:r>
              <a:rPr lang="fa-IR" sz="2800" dirty="0" smtClean="0">
                <a:cs typeface="B Nazanin" panose="00000400000000000000" pitchFamily="2" charset="-78"/>
              </a:rPr>
              <a:t>هزینه </a:t>
            </a:r>
            <a:r>
              <a:rPr lang="fa-IR" sz="2800" dirty="0">
                <a:cs typeface="B Nazanin" panose="00000400000000000000" pitchFamily="2" charset="-78"/>
              </a:rPr>
              <a:t>کل موجودی </a:t>
            </a:r>
            <a:r>
              <a:rPr lang="fa-IR" sz="2800" dirty="0" smtClean="0">
                <a:cs typeface="B Nazanin" panose="00000400000000000000" pitchFamily="2" charset="-78"/>
              </a:rPr>
              <a:t>در</a:t>
            </a:r>
            <a:endParaRPr lang="fa-IR" sz="2800" dirty="0">
              <a:cs typeface="B Nazanin" panose="00000400000000000000" pitchFamily="2" charset="-78"/>
            </a:endParaRPr>
          </a:p>
          <a:p>
            <a:pPr marL="0" indent="0" algn="just" rtl="1">
              <a:buNone/>
            </a:pPr>
            <a:r>
              <a:rPr lang="en-US" sz="2800" dirty="0" smtClean="0">
                <a:cs typeface="B Nazanin" panose="00000400000000000000" pitchFamily="2" charset="-78"/>
              </a:rPr>
              <a:t>   </a:t>
            </a:r>
            <a:r>
              <a:rPr lang="fa-IR" sz="2800" dirty="0" smtClean="0">
                <a:cs typeface="B Nazanin" panose="00000400000000000000" pitchFamily="2" charset="-78"/>
              </a:rPr>
              <a:t>حالت </a:t>
            </a:r>
            <a:r>
              <a:rPr lang="fa-IR" sz="2800" dirty="0">
                <a:cs typeface="B Nazanin" panose="00000400000000000000" pitchFamily="2" charset="-78"/>
              </a:rPr>
              <a:t>سنتی</a:t>
            </a:r>
          </a:p>
          <a:p>
            <a:pPr algn="just" rtl="1"/>
            <a:endParaRPr lang="en-US" sz="2800" dirty="0" smtClean="0">
              <a:cs typeface="B Nazanin" panose="00000400000000000000" pitchFamily="2" charset="-78"/>
            </a:endParaRPr>
          </a:p>
          <a:p>
            <a:pPr algn="just" rtl="1"/>
            <a:endParaRPr lang="fa-IR" sz="2800" dirty="0" smtClean="0">
              <a:cs typeface="B Nazanin" panose="00000400000000000000" pitchFamily="2" charset="-78"/>
            </a:endParaRPr>
          </a:p>
          <a:p>
            <a:pPr algn="just" rtl="1"/>
            <a:r>
              <a:rPr lang="fa-IR" sz="2800" dirty="0">
                <a:cs typeface="B Nazanin" panose="00000400000000000000" pitchFamily="2" charset="-78"/>
              </a:rPr>
              <a:t>هزینه کل موجودی </a:t>
            </a:r>
            <a:r>
              <a:rPr lang="fa-IR" sz="2800" dirty="0" smtClean="0">
                <a:cs typeface="B Nazanin" panose="00000400000000000000" pitchFamily="2" charset="-78"/>
              </a:rPr>
              <a:t>در</a:t>
            </a:r>
            <a:endParaRPr lang="en-US" sz="2800" dirty="0" smtClean="0">
              <a:cs typeface="B Nazanin" panose="00000400000000000000" pitchFamily="2" charset="-78"/>
            </a:endParaRPr>
          </a:p>
          <a:p>
            <a:pPr marL="0" indent="0" algn="just" rtl="1">
              <a:buNone/>
            </a:pPr>
            <a:r>
              <a:rPr lang="en-US" sz="2800" dirty="0" smtClean="0">
                <a:cs typeface="B Nazanin" panose="00000400000000000000" pitchFamily="2" charset="-78"/>
              </a:rPr>
              <a:t>   </a:t>
            </a:r>
            <a:r>
              <a:rPr lang="fa-IR" sz="2800" dirty="0" smtClean="0">
                <a:cs typeface="B Nazanin" panose="00000400000000000000" pitchFamily="2" charset="-78"/>
              </a:rPr>
              <a:t>حالت </a:t>
            </a:r>
            <a:r>
              <a:rPr lang="en-US" sz="2400" dirty="0">
                <a:latin typeface="Times New Roman" panose="02020603050405020304" pitchFamily="18" charset="0"/>
                <a:cs typeface="Times New Roman" panose="02020603050405020304" pitchFamily="18" charset="0"/>
              </a:rPr>
              <a:t>VMI</a:t>
            </a:r>
          </a:p>
          <a:p>
            <a:pPr marL="0" indent="0" algn="just" rtl="1">
              <a:buNone/>
            </a:pP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3" y="2448953"/>
            <a:ext cx="5486400" cy="22669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953" y="5297419"/>
            <a:ext cx="5954184" cy="771525"/>
          </a:xfrm>
          <a:prstGeom prst="rect">
            <a:avLst/>
          </a:prstGeom>
        </p:spPr>
      </p:pic>
    </p:spTree>
    <p:extLst>
      <p:ext uri="{BB962C8B-B14F-4D97-AF65-F5344CB8AC3E}">
        <p14:creationId xmlns:p14="http://schemas.microsoft.com/office/powerpoint/2010/main" val="27423909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a:t>
            </a:r>
            <a:r>
              <a:rPr lang="fa-IR" dirty="0" smtClean="0">
                <a:latin typeface="Times New Roman" panose="02020603050405020304" pitchFamily="18" charset="0"/>
                <a:cs typeface="B Nazanin" panose="00000400000000000000" pitchFamily="2" charset="-78"/>
              </a:rPr>
              <a:t>دو </a:t>
            </a:r>
            <a:r>
              <a:rPr lang="fa-IR" dirty="0">
                <a:latin typeface="Times New Roman" panose="02020603050405020304" pitchFamily="18" charset="0"/>
                <a:cs typeface="B Nazanin" panose="00000400000000000000" pitchFamily="2" charset="-78"/>
              </a:rPr>
              <a:t>خریدار بر اساس مدل </a:t>
            </a:r>
            <a:r>
              <a:rPr lang="en-US" sz="3200" dirty="0">
                <a:latin typeface="Times New Roman" panose="02020603050405020304" pitchFamily="18" charset="0"/>
                <a:cs typeface="B Nazanin" panose="00000400000000000000" pitchFamily="2" charset="-78"/>
              </a:rPr>
              <a:t>EPQ</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فرمول</a:t>
            </a:r>
            <a:r>
              <a:rPr lang="fa-IR" dirty="0">
                <a:latin typeface="Times New Roman" panose="02020603050405020304" pitchFamily="18" charset="0"/>
                <a:cs typeface="B Nazanin" panose="00000400000000000000" pitchFamily="2" charset="-78"/>
              </a:rPr>
              <a:t>/</a:t>
            </a:r>
            <a:r>
              <a:rPr lang="fa-IR" dirty="0">
                <a:solidFill>
                  <a:srgbClr val="FF0000"/>
                </a:solidFill>
                <a:latin typeface="Times New Roman" panose="02020603050405020304" pitchFamily="18" charset="0"/>
                <a:cs typeface="B Nazanin" panose="00000400000000000000" pitchFamily="2" charset="-78"/>
              </a:rPr>
              <a:t>پارامتر</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lnSpcReduction="10000"/>
          </a:bodyPr>
          <a:lstStyle/>
          <a:p>
            <a:pPr lvl="0" algn="just" rtl="1"/>
            <a:r>
              <a:rPr lang="en-US" sz="2400" dirty="0" err="1">
                <a:latin typeface="Times New Roman" panose="02020603050405020304" pitchFamily="18" charset="0"/>
                <a:cs typeface="Times New Roman" panose="02020603050405020304" pitchFamily="18" charset="0"/>
              </a:rPr>
              <a:t>Tc</a:t>
            </a:r>
            <a:r>
              <a:rPr lang="en-US" sz="2400" baseline="-25000" dirty="0" err="1">
                <a:latin typeface="Times New Roman" panose="02020603050405020304" pitchFamily="18" charset="0"/>
                <a:cs typeface="Times New Roman" panose="02020603050405020304" pitchFamily="18" charset="0"/>
              </a:rPr>
              <a:t>novmi</a:t>
            </a:r>
            <a:r>
              <a:rPr lang="ar-SA" sz="2400" dirty="0"/>
              <a:t>:</a:t>
            </a:r>
            <a:r>
              <a:rPr lang="fa-IR" sz="2400" dirty="0"/>
              <a:t> </a:t>
            </a:r>
            <a:r>
              <a:rPr lang="fa-IR" sz="2800" dirty="0">
                <a:cs typeface="B Nazanin" panose="00000400000000000000" pitchFamily="2" charset="-78"/>
              </a:rPr>
              <a:t>هزینه موجودی در حالت سنتی</a:t>
            </a:r>
            <a:endParaRPr lang="en-US" sz="2800" dirty="0">
              <a:cs typeface="B Nazanin" panose="00000400000000000000" pitchFamily="2" charset="-78"/>
            </a:endParaRPr>
          </a:p>
          <a:p>
            <a:pPr algn="just" rtl="1"/>
            <a:r>
              <a:rPr lang="en-US" sz="2400" dirty="0" err="1">
                <a:latin typeface="Times New Roman" panose="02020603050405020304" pitchFamily="18" charset="0"/>
                <a:cs typeface="Times New Roman" panose="02020603050405020304" pitchFamily="18" charset="0"/>
              </a:rPr>
              <a:t>TC</a:t>
            </a:r>
            <a:r>
              <a:rPr lang="en-US" sz="2400" baseline="-25000" dirty="0" err="1">
                <a:latin typeface="Times New Roman" panose="02020603050405020304" pitchFamily="18" charset="0"/>
                <a:cs typeface="Times New Roman" panose="02020603050405020304" pitchFamily="18" charset="0"/>
              </a:rPr>
              <a:t>vmi</a:t>
            </a:r>
            <a:r>
              <a:rPr lang="ar-SA" sz="2400" dirty="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موجودی در حالت </a:t>
            </a:r>
            <a:r>
              <a:rPr lang="en-US" sz="2400" dirty="0">
                <a:latin typeface="Times New Roman" panose="02020603050405020304" pitchFamily="18" charset="0"/>
                <a:cs typeface="Times New Roman" panose="02020603050405020304" pitchFamily="18" charset="0"/>
              </a:rPr>
              <a:t>VMI</a:t>
            </a:r>
            <a:endParaRPr lang="fa-IR" sz="2400" dirty="0">
              <a:latin typeface="Times New Roman" panose="02020603050405020304" pitchFamily="18" charset="0"/>
              <a:cs typeface="Times New Roman" panose="02020603050405020304" pitchFamily="18" charset="0"/>
            </a:endParaRPr>
          </a:p>
          <a:p>
            <a:pPr lvl="0" algn="just" rtl="1"/>
            <a:r>
              <a:rPr lang="en-US" sz="2400" dirty="0">
                <a:latin typeface="Times New Roman" panose="02020603050405020304" pitchFamily="18" charset="0"/>
                <a:cs typeface="Times New Roman" panose="02020603050405020304" pitchFamily="18" charset="0"/>
              </a:rPr>
              <a:t>A</a:t>
            </a:r>
            <a:r>
              <a:rPr lang="en-US" sz="2400" baseline="-25000" dirty="0">
                <a:latin typeface="Times New Roman" panose="02020603050405020304" pitchFamily="18" charset="0"/>
                <a:cs typeface="Times New Roman" panose="02020603050405020304" pitchFamily="18" charset="0"/>
              </a:rPr>
              <a:t>S</a:t>
            </a:r>
            <a:r>
              <a:rPr lang="fa-IR" sz="2400" dirty="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هربار سفارش دهی تامین کننده</a:t>
            </a:r>
            <a:endParaRPr lang="en-US" sz="2800" dirty="0">
              <a:cs typeface="B Nazanin" panose="00000400000000000000" pitchFamily="2" charset="-78"/>
            </a:endParaRPr>
          </a:p>
          <a:p>
            <a:pPr lvl="0" algn="just" rtl="1"/>
            <a:r>
              <a:rPr lang="en-US" sz="2400" dirty="0" smtClean="0">
                <a:latin typeface="Times New Roman" panose="02020603050405020304" pitchFamily="18" charset="0"/>
                <a:cs typeface="Times New Roman" panose="02020603050405020304" pitchFamily="18" charset="0"/>
              </a:rPr>
              <a:t>A</a:t>
            </a:r>
            <a:r>
              <a:rPr lang="en-US" sz="2400" baseline="-25000" dirty="0" smtClean="0">
                <a:latin typeface="Times New Roman" panose="02020603050405020304" pitchFamily="18" charset="0"/>
                <a:cs typeface="Times New Roman" panose="02020603050405020304" pitchFamily="18" charset="0"/>
              </a:rPr>
              <a:t>B1</a:t>
            </a:r>
            <a:r>
              <a:rPr lang="fa-IR" sz="2400" dirty="0" smtClean="0">
                <a:latin typeface="Times New Roman" panose="02020603050405020304" pitchFamily="18" charset="0"/>
                <a:cs typeface="Times New Roman" panose="02020603050405020304" pitchFamily="18" charset="0"/>
              </a:rPr>
              <a:t>: </a:t>
            </a:r>
            <a:r>
              <a:rPr lang="fa-IR" sz="2800" dirty="0">
                <a:cs typeface="B Nazanin" panose="00000400000000000000" pitchFamily="2" charset="-78"/>
              </a:rPr>
              <a:t>هزینه هربار سفارش دهی </a:t>
            </a:r>
            <a:r>
              <a:rPr lang="fa-IR" sz="2800" dirty="0" smtClean="0">
                <a:cs typeface="B Nazanin" panose="00000400000000000000" pitchFamily="2" charset="-78"/>
              </a:rPr>
              <a:t>خریدار اول</a:t>
            </a:r>
          </a:p>
          <a:p>
            <a:pPr algn="just" rtl="1"/>
            <a:r>
              <a:rPr lang="en-US" sz="2800" dirty="0" smtClean="0">
                <a:latin typeface="Times New Roman" panose="02020603050405020304" pitchFamily="18" charset="0"/>
                <a:cs typeface="Times New Roman" panose="02020603050405020304" pitchFamily="18" charset="0"/>
              </a:rPr>
              <a:t>A</a:t>
            </a:r>
            <a:r>
              <a:rPr lang="en-US" sz="2800" baseline="-25000" dirty="0" smtClean="0">
                <a:latin typeface="Times New Roman" panose="02020603050405020304" pitchFamily="18" charset="0"/>
                <a:cs typeface="Times New Roman" panose="02020603050405020304" pitchFamily="18" charset="0"/>
              </a:rPr>
              <a:t>B2</a:t>
            </a:r>
            <a:r>
              <a:rPr lang="fa-IR" sz="2800" dirty="0" smtClean="0">
                <a:latin typeface="Times New Roman" panose="02020603050405020304" pitchFamily="18" charset="0"/>
                <a:cs typeface="Times New Roman" panose="02020603050405020304" pitchFamily="18" charset="0"/>
              </a:rPr>
              <a:t>:</a:t>
            </a:r>
            <a:r>
              <a:rPr lang="fa-IR" sz="2800" dirty="0">
                <a:cs typeface="B Nazanin" panose="00000400000000000000" pitchFamily="2" charset="-78"/>
              </a:rPr>
              <a:t>هزینه هربار سفارش دهی خریدار </a:t>
            </a:r>
            <a:r>
              <a:rPr lang="fa-IR" sz="2800" dirty="0" smtClean="0">
                <a:cs typeface="B Nazanin" panose="00000400000000000000" pitchFamily="2" charset="-78"/>
              </a:rPr>
              <a:t>دوم</a:t>
            </a:r>
            <a:endParaRPr lang="en-US" sz="2800" dirty="0">
              <a:cs typeface="B Nazanin" panose="00000400000000000000" pitchFamily="2" charset="-78"/>
            </a:endParaRPr>
          </a:p>
          <a:p>
            <a:pPr lvl="0" algn="just" rtl="1"/>
            <a:r>
              <a:rPr lang="en-US" sz="2400" dirty="0" smtClean="0">
                <a:latin typeface="Times New Roman" panose="02020603050405020304" pitchFamily="18" charset="0"/>
                <a:cs typeface="Times New Roman" panose="02020603050405020304" pitchFamily="18" charset="0"/>
              </a:rPr>
              <a:t>R</a:t>
            </a:r>
            <a:r>
              <a:rPr lang="en-US" sz="2400" baseline="-25000" dirty="0" smtClean="0">
                <a:latin typeface="Times New Roman" panose="02020603050405020304" pitchFamily="18" charset="0"/>
                <a:cs typeface="Times New Roman" panose="02020603050405020304" pitchFamily="18" charset="0"/>
              </a:rPr>
              <a:t>1</a:t>
            </a:r>
            <a:r>
              <a:rPr lang="fa-IR" sz="2400" dirty="0">
                <a:latin typeface="Times New Roman" panose="02020603050405020304" pitchFamily="18" charset="0"/>
                <a:cs typeface="Times New Roman" panose="02020603050405020304" pitchFamily="18" charset="0"/>
              </a:rPr>
              <a:t>: </a:t>
            </a:r>
            <a:r>
              <a:rPr lang="fa-IR" sz="2800" dirty="0" smtClean="0">
                <a:cs typeface="B Nazanin" panose="00000400000000000000" pitchFamily="2" charset="-78"/>
              </a:rPr>
              <a:t>تقاضای </a:t>
            </a:r>
            <a:r>
              <a:rPr lang="fa-IR" sz="2800" dirty="0">
                <a:cs typeface="B Nazanin" panose="00000400000000000000" pitchFamily="2" charset="-78"/>
              </a:rPr>
              <a:t>خریدار </a:t>
            </a:r>
            <a:r>
              <a:rPr lang="fa-IR" sz="2800" dirty="0" smtClean="0">
                <a:cs typeface="B Nazanin" panose="00000400000000000000" pitchFamily="2" charset="-78"/>
              </a:rPr>
              <a:t>اول طی </a:t>
            </a:r>
            <a:r>
              <a:rPr lang="fa-IR" sz="2800" dirty="0">
                <a:cs typeface="B Nazanin" panose="00000400000000000000" pitchFamily="2" charset="-78"/>
              </a:rPr>
              <a:t>یک </a:t>
            </a:r>
            <a:r>
              <a:rPr lang="fa-IR" sz="2800" dirty="0" smtClean="0">
                <a:cs typeface="B Nazanin" panose="00000400000000000000" pitchFamily="2" charset="-78"/>
              </a:rPr>
              <a:t>دوره</a:t>
            </a:r>
            <a:endParaRPr lang="en-US" sz="2800" dirty="0" smtClean="0">
              <a:cs typeface="B Nazanin" panose="00000400000000000000" pitchFamily="2" charset="-78"/>
            </a:endParaRPr>
          </a:p>
          <a:p>
            <a:pPr algn="just" rtl="1"/>
            <a:r>
              <a:rPr lang="en-US" sz="2800" dirty="0" smtClean="0">
                <a:latin typeface="Times New Roman" panose="02020603050405020304" pitchFamily="18" charset="0"/>
                <a:cs typeface="Times New Roman" panose="02020603050405020304" pitchFamily="18" charset="0"/>
              </a:rPr>
              <a:t>R</a:t>
            </a:r>
            <a:r>
              <a:rPr lang="en-US" sz="2800" baseline="-25000" dirty="0" smtClean="0">
                <a:latin typeface="Times New Roman" panose="02020603050405020304" pitchFamily="18" charset="0"/>
                <a:cs typeface="Times New Roman" panose="02020603050405020304" pitchFamily="18" charset="0"/>
              </a:rPr>
              <a:t>2</a:t>
            </a:r>
            <a:r>
              <a:rPr lang="fa-IR" sz="2800" dirty="0" smtClean="0">
                <a:latin typeface="Times New Roman" panose="02020603050405020304" pitchFamily="18" charset="0"/>
                <a:cs typeface="Times New Roman" panose="02020603050405020304" pitchFamily="18" charset="0"/>
              </a:rPr>
              <a:t>:</a:t>
            </a:r>
            <a:r>
              <a:rPr lang="fa-IR" sz="2800" dirty="0">
                <a:cs typeface="B Nazanin" panose="00000400000000000000" pitchFamily="2" charset="-78"/>
              </a:rPr>
              <a:t>تقاضای خریدار </a:t>
            </a:r>
            <a:r>
              <a:rPr lang="fa-IR" sz="2800" dirty="0" smtClean="0">
                <a:cs typeface="B Nazanin" panose="00000400000000000000" pitchFamily="2" charset="-78"/>
              </a:rPr>
              <a:t>دوم </a:t>
            </a:r>
            <a:r>
              <a:rPr lang="fa-IR" sz="2800" dirty="0">
                <a:cs typeface="B Nazanin" panose="00000400000000000000" pitchFamily="2" charset="-78"/>
              </a:rPr>
              <a:t>طی یک دوره</a:t>
            </a:r>
            <a:endParaRPr lang="en-US" sz="2800" dirty="0">
              <a:cs typeface="B Nazanin" panose="00000400000000000000" pitchFamily="2" charset="-78"/>
            </a:endParaRPr>
          </a:p>
          <a:p>
            <a:pPr lvl="0" algn="just" rtl="1"/>
            <a:endParaRPr lang="en-US" sz="2800" dirty="0">
              <a:cs typeface="B Nazanin" panose="00000400000000000000" pitchFamily="2" charset="-78"/>
            </a:endParaRPr>
          </a:p>
          <a:p>
            <a:pPr lvl="0" algn="just" rtl="1"/>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261158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a:t>
            </a:r>
            <a:r>
              <a:rPr lang="fa-IR" dirty="0" smtClean="0">
                <a:latin typeface="Times New Roman" panose="02020603050405020304" pitchFamily="18" charset="0"/>
                <a:cs typeface="B Nazanin" panose="00000400000000000000" pitchFamily="2" charset="-78"/>
              </a:rPr>
              <a:t>دو </a:t>
            </a:r>
            <a:r>
              <a:rPr lang="fa-IR" dirty="0">
                <a:latin typeface="Times New Roman" panose="02020603050405020304" pitchFamily="18" charset="0"/>
                <a:cs typeface="B Nazanin" panose="00000400000000000000" pitchFamily="2" charset="-78"/>
              </a:rPr>
              <a:t>خریدار بر اساس مدل </a:t>
            </a:r>
            <a:r>
              <a:rPr lang="en-US" sz="3200" dirty="0">
                <a:latin typeface="Times New Roman" panose="02020603050405020304" pitchFamily="18" charset="0"/>
                <a:cs typeface="B Nazanin" panose="00000400000000000000" pitchFamily="2" charset="-78"/>
              </a:rPr>
              <a:t>EPQ</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فرمول</a:t>
            </a:r>
            <a:r>
              <a:rPr lang="fa-IR" dirty="0">
                <a:latin typeface="Times New Roman" panose="02020603050405020304" pitchFamily="18" charset="0"/>
                <a:cs typeface="B Nazanin" panose="00000400000000000000" pitchFamily="2" charset="-78"/>
              </a:rPr>
              <a:t>/</a:t>
            </a:r>
            <a:r>
              <a:rPr lang="fa-IR" dirty="0">
                <a:solidFill>
                  <a:srgbClr val="FF0000"/>
                </a:solidFill>
                <a:latin typeface="Times New Roman" panose="02020603050405020304" pitchFamily="18" charset="0"/>
                <a:cs typeface="B Nazanin" panose="00000400000000000000" pitchFamily="2" charset="-78"/>
              </a:rPr>
              <a:t>پارامتر</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a:bodyPr>
          <a:lstStyle/>
          <a:p>
            <a:pPr lvl="0" algn="just" rtl="1"/>
            <a:r>
              <a:rPr lang="en-US" sz="2400" dirty="0" smtClean="0">
                <a:latin typeface="Times New Roman" panose="02020603050405020304" pitchFamily="18" charset="0"/>
                <a:cs typeface="Times New Roman" panose="02020603050405020304" pitchFamily="18" charset="0"/>
              </a:rPr>
              <a:t>h</a:t>
            </a:r>
            <a:r>
              <a:rPr lang="en-US" sz="2400" baseline="-25000" dirty="0" smtClean="0">
                <a:latin typeface="Times New Roman" panose="02020603050405020304" pitchFamily="18" charset="0"/>
                <a:cs typeface="Times New Roman" panose="02020603050405020304" pitchFamily="18" charset="0"/>
              </a:rPr>
              <a:t>B1</a:t>
            </a:r>
            <a:r>
              <a:rPr lang="fa-IR" sz="2400" dirty="0" smtClean="0"/>
              <a:t>: </a:t>
            </a:r>
            <a:r>
              <a:rPr lang="fa-IR" sz="2800" dirty="0">
                <a:cs typeface="B Nazanin" panose="00000400000000000000" pitchFamily="2" charset="-78"/>
              </a:rPr>
              <a:t>هزینه نگهداری هر واحد محصول در انبار </a:t>
            </a:r>
            <a:r>
              <a:rPr lang="fa-IR" sz="2800" dirty="0" smtClean="0">
                <a:cs typeface="B Nazanin" panose="00000400000000000000" pitchFamily="2" charset="-78"/>
              </a:rPr>
              <a:t>خریدار اول</a:t>
            </a:r>
            <a:endParaRPr lang="en-US" sz="2800" dirty="0" smtClean="0">
              <a:cs typeface="B Nazanin" panose="00000400000000000000" pitchFamily="2" charset="-78"/>
            </a:endParaRPr>
          </a:p>
          <a:p>
            <a:pPr algn="just" rtl="1"/>
            <a:r>
              <a:rPr lang="en-US" sz="2800" dirty="0" smtClean="0">
                <a:latin typeface="Times New Roman" panose="02020603050405020304" pitchFamily="18" charset="0"/>
                <a:cs typeface="Times New Roman" panose="02020603050405020304" pitchFamily="18" charset="0"/>
              </a:rPr>
              <a:t>h</a:t>
            </a:r>
            <a:r>
              <a:rPr lang="en-US" sz="2800" baseline="-25000" dirty="0" smtClean="0">
                <a:latin typeface="Times New Roman" panose="02020603050405020304" pitchFamily="18" charset="0"/>
                <a:cs typeface="Times New Roman" panose="02020603050405020304" pitchFamily="18" charset="0"/>
              </a:rPr>
              <a:t>B2</a:t>
            </a:r>
            <a:r>
              <a:rPr lang="fa-IR" sz="2800" dirty="0" smtClean="0"/>
              <a:t>:</a:t>
            </a:r>
            <a:r>
              <a:rPr lang="fa-IR" sz="2800" dirty="0">
                <a:cs typeface="B Nazanin" panose="00000400000000000000" pitchFamily="2" charset="-78"/>
              </a:rPr>
              <a:t>هزینه نگهداری هر واحد محصول در انبار خریدار </a:t>
            </a:r>
            <a:r>
              <a:rPr lang="fa-IR" sz="2800" dirty="0" smtClean="0">
                <a:cs typeface="B Nazanin" panose="00000400000000000000" pitchFamily="2" charset="-78"/>
              </a:rPr>
              <a:t>دوم</a:t>
            </a:r>
            <a:endParaRPr lang="en-US" sz="2800" dirty="0" smtClean="0">
              <a:cs typeface="B Nazanin" panose="00000400000000000000" pitchFamily="2" charset="-78"/>
            </a:endParaRPr>
          </a:p>
          <a:p>
            <a:pPr algn="just" rtl="1"/>
            <a:r>
              <a:rPr lang="en-US" sz="2800" dirty="0">
                <a:latin typeface="Times New Roman" panose="02020603050405020304" pitchFamily="18" charset="0"/>
                <a:cs typeface="Times New Roman" panose="02020603050405020304" pitchFamily="18" charset="0"/>
              </a:rPr>
              <a:t>p</a:t>
            </a:r>
            <a:r>
              <a:rPr lang="fa-IR" sz="2800" dirty="0">
                <a:cs typeface="B Nazanin" panose="00000400000000000000" pitchFamily="2" charset="-78"/>
              </a:rPr>
              <a:t>: نرخ ثابت سفارش یا تولید</a:t>
            </a:r>
            <a:endParaRPr lang="en-US" sz="2800" dirty="0">
              <a:cs typeface="B Nazanin" panose="00000400000000000000" pitchFamily="2" charset="-78"/>
            </a:endParaRPr>
          </a:p>
          <a:p>
            <a:pPr lvl="0" algn="just" rtl="1"/>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16096128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a:t>
            </a:r>
            <a:r>
              <a:rPr lang="fa-IR" dirty="0" smtClean="0">
                <a:latin typeface="Times New Roman" panose="02020603050405020304" pitchFamily="18" charset="0"/>
                <a:cs typeface="B Nazanin" panose="00000400000000000000" pitchFamily="2" charset="-78"/>
              </a:rPr>
              <a:t>دو </a:t>
            </a:r>
            <a:r>
              <a:rPr lang="fa-IR" dirty="0">
                <a:latin typeface="Times New Roman" panose="02020603050405020304" pitchFamily="18" charset="0"/>
                <a:cs typeface="B Nazanin" panose="00000400000000000000" pitchFamily="2" charset="-78"/>
              </a:rPr>
              <a:t>خریدار بر اساس مدل </a:t>
            </a:r>
            <a:r>
              <a:rPr lang="en-US" sz="3200" dirty="0">
                <a:latin typeface="Times New Roman" panose="02020603050405020304" pitchFamily="18" charset="0"/>
                <a:cs typeface="B Nazanin" panose="00000400000000000000" pitchFamily="2" charset="-78"/>
              </a:rPr>
              <a:t>EPQ</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فرمول</a:t>
            </a:r>
            <a:r>
              <a:rPr lang="fa-IR" dirty="0">
                <a:latin typeface="Times New Roman" panose="02020603050405020304" pitchFamily="18" charset="0"/>
                <a:cs typeface="B Nazanin" panose="00000400000000000000" pitchFamily="2" charset="-78"/>
              </a:rPr>
              <a:t>/پارامتر/</a:t>
            </a:r>
            <a:r>
              <a:rPr lang="fa-IR" dirty="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a:bodyPr>
          <a:lstStyle/>
          <a:p>
            <a:pPr marL="0" indent="0" algn="just" rtl="1">
              <a:buNone/>
            </a:pPr>
            <a:r>
              <a:rPr lang="fa-IR" sz="2800" b="1" dirty="0" smtClean="0">
                <a:cs typeface="B Nazanin" panose="00000400000000000000" pitchFamily="2" charset="-78"/>
              </a:rPr>
              <a:t>مثال3</a:t>
            </a:r>
          </a:p>
          <a:p>
            <a:pPr marL="0" indent="0" algn="just" rtl="1">
              <a:buNone/>
            </a:pPr>
            <a:r>
              <a:rPr lang="fa-IR" sz="2800" dirty="0" smtClean="0">
                <a:cs typeface="B Nazanin" panose="00000400000000000000" pitchFamily="2" charset="-78"/>
              </a:rPr>
              <a:t>زنجیره تامینی را در نظر بگیرید؛ با توجه به اطلاعات داده شده زیر، مقدار هزینه کل موجودی زنجیره تامین را در دو حالت سنتی و </a:t>
            </a:r>
            <a:r>
              <a:rPr lang="en-US" sz="2800" dirty="0" smtClean="0">
                <a:cs typeface="B Nazanin" panose="00000400000000000000" pitchFamily="2" charset="-78"/>
              </a:rPr>
              <a:t>VMI</a:t>
            </a:r>
            <a:r>
              <a:rPr lang="fa-IR" sz="2800" dirty="0" smtClean="0">
                <a:cs typeface="B Nazanin" panose="00000400000000000000" pitchFamily="2" charset="-78"/>
              </a:rPr>
              <a:t> را محاسبه کنید.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28</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0468" y="4248150"/>
            <a:ext cx="6065949" cy="2609850"/>
          </a:xfrm>
          <a:prstGeom prst="rect">
            <a:avLst/>
          </a:prstGeom>
        </p:spPr>
      </p:pic>
    </p:spTree>
    <p:extLst>
      <p:ext uri="{BB962C8B-B14F-4D97-AF65-F5344CB8AC3E}">
        <p14:creationId xmlns:p14="http://schemas.microsoft.com/office/powerpoint/2010/main" val="1215542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دو حالت سنتی و </a:t>
            </a:r>
            <a:r>
              <a:rPr lang="fa-IR" sz="3200" dirty="0">
                <a:latin typeface="Times New Roman" panose="02020603050405020304" pitchFamily="18" charset="0"/>
                <a:cs typeface="B Nazanin" panose="00000400000000000000" pitchFamily="2" charset="-78"/>
              </a:rPr>
              <a:t>V</a:t>
            </a:r>
            <a:r>
              <a:rPr lang="en-US" sz="3200" dirty="0">
                <a:latin typeface="Times New Roman" panose="02020603050405020304" pitchFamily="18" charset="0"/>
                <a:cs typeface="B Nazanin" panose="00000400000000000000" pitchFamily="2" charset="-78"/>
              </a:rPr>
              <a:t>MI</a:t>
            </a:r>
            <a:r>
              <a:rPr lang="fa-IR" sz="3200"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 تامین کننده و </a:t>
            </a:r>
            <a:r>
              <a:rPr lang="fa-IR" dirty="0" smtClean="0">
                <a:latin typeface="Times New Roman" panose="02020603050405020304" pitchFamily="18" charset="0"/>
                <a:cs typeface="B Nazanin" panose="00000400000000000000" pitchFamily="2" charset="-78"/>
              </a:rPr>
              <a:t>دو </a:t>
            </a:r>
            <a:r>
              <a:rPr lang="fa-IR" dirty="0">
                <a:latin typeface="Times New Roman" panose="02020603050405020304" pitchFamily="18" charset="0"/>
                <a:cs typeface="B Nazanin" panose="00000400000000000000" pitchFamily="2" charset="-78"/>
              </a:rPr>
              <a:t>خریدار بر اساس مدل </a:t>
            </a:r>
            <a:r>
              <a:rPr lang="en-US" sz="3200" dirty="0">
                <a:latin typeface="Times New Roman" panose="02020603050405020304" pitchFamily="18" charset="0"/>
                <a:cs typeface="B Nazanin" panose="00000400000000000000" pitchFamily="2" charset="-78"/>
              </a:rPr>
              <a:t>EPQ</a:t>
            </a:r>
            <a:r>
              <a:rPr lang="fa-IR" dirty="0">
                <a:latin typeface="Times New Roman" panose="02020603050405020304" pitchFamily="18" charset="0"/>
                <a:cs typeface="B Nazanin" panose="00000400000000000000" pitchFamily="2" charset="-78"/>
              </a:rPr>
              <a:t>(</a:t>
            </a:r>
            <a:r>
              <a:rPr lang="fa-IR" dirty="0">
                <a:solidFill>
                  <a:schemeClr val="bg1"/>
                </a:solidFill>
                <a:latin typeface="Times New Roman" panose="02020603050405020304" pitchFamily="18" charset="0"/>
                <a:cs typeface="B Nazanin" panose="00000400000000000000" pitchFamily="2" charset="-78"/>
              </a:rPr>
              <a:t>فرمول</a:t>
            </a:r>
            <a:r>
              <a:rPr lang="fa-IR" dirty="0">
                <a:latin typeface="Times New Roman" panose="02020603050405020304" pitchFamily="18" charset="0"/>
                <a:cs typeface="B Nazanin" panose="00000400000000000000" pitchFamily="2" charset="-78"/>
              </a:rPr>
              <a:t>/پارامتر/</a:t>
            </a:r>
            <a:r>
              <a:rPr lang="fa-IR" dirty="0">
                <a:solidFill>
                  <a:srgbClr val="FF0000"/>
                </a:solidFill>
                <a:latin typeface="Times New Roman" panose="02020603050405020304" pitchFamily="18" charset="0"/>
                <a:cs typeface="B Nazanin" panose="00000400000000000000" pitchFamily="2" charset="-78"/>
              </a:rPr>
              <a:t>مثال</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a:bodyPr>
          <a:lstStyle/>
          <a:p>
            <a:pPr marL="0" indent="0" algn="just" rtl="1">
              <a:buNone/>
            </a:pPr>
            <a:r>
              <a:rPr lang="fa-IR" sz="2800" b="1" dirty="0" smtClean="0">
                <a:cs typeface="B Nazanin" panose="00000400000000000000" pitchFamily="2" charset="-78"/>
              </a:rPr>
              <a:t>جواب</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29</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954" y="2603500"/>
            <a:ext cx="7898894" cy="3823057"/>
          </a:xfrm>
          <a:prstGeom prst="rect">
            <a:avLst/>
          </a:prstGeom>
        </p:spPr>
      </p:pic>
    </p:spTree>
    <p:extLst>
      <p:ext uri="{BB962C8B-B14F-4D97-AF65-F5344CB8AC3E}">
        <p14:creationId xmlns:p14="http://schemas.microsoft.com/office/powerpoint/2010/main" val="1134039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مشکلات زنجیره تامین با ارتباطات سنتی</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sz="2800" dirty="0">
                <a:cs typeface="B Nazanin" panose="00000400000000000000" pitchFamily="2" charset="-78"/>
              </a:rPr>
              <a:t>مشکلات موجود در زنجیره تامین هایی با ارتباطات سنتی به طور کلی </a:t>
            </a:r>
            <a:r>
              <a:rPr lang="fa-IR" sz="2800" dirty="0" smtClean="0">
                <a:cs typeface="B Nazanin" panose="00000400000000000000" pitchFamily="2" charset="-78"/>
              </a:rPr>
              <a:t>از دو منبع ناشی می شوند:</a:t>
            </a:r>
            <a:endParaRPr lang="en-US" sz="2800" dirty="0" smtClean="0">
              <a:cs typeface="B Nazanin" panose="00000400000000000000" pitchFamily="2" charset="-78"/>
            </a:endParaRPr>
          </a:p>
          <a:p>
            <a:pPr algn="just" rtl="1"/>
            <a:endParaRPr lang="en-US" sz="2800" dirty="0" smtClean="0">
              <a:cs typeface="B Nazanin" panose="00000400000000000000" pitchFamily="2" charset="-78"/>
            </a:endParaRPr>
          </a:p>
          <a:p>
            <a:pPr marL="514350" indent="-514350" algn="just" rtl="1">
              <a:buFont typeface="+mj-lt"/>
              <a:buAutoNum type="arabicPeriod"/>
            </a:pPr>
            <a:r>
              <a:rPr lang="fa-IR" sz="2800" b="1" dirty="0" smtClean="0">
                <a:cs typeface="B Nazanin" panose="00000400000000000000" pitchFamily="2" charset="-78"/>
              </a:rPr>
              <a:t>عدم اطمینان</a:t>
            </a:r>
          </a:p>
          <a:p>
            <a:pPr marL="514350" indent="-514350" algn="just" rtl="1">
              <a:buFont typeface="+mj-lt"/>
              <a:buAutoNum type="arabicPeriod"/>
            </a:pPr>
            <a:r>
              <a:rPr lang="fa-IR" sz="2800" b="1" dirty="0" smtClean="0">
                <a:cs typeface="B Nazanin" panose="00000400000000000000" pitchFamily="2" charset="-78"/>
              </a:rPr>
              <a:t>عدم هماهنگی</a:t>
            </a:r>
            <a:endParaRPr lang="en-US" sz="28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72176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حالت یک فروشنده و چند خریدار</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30</a:t>
            </a:fld>
            <a:endParaRPr lang="en-US" dirty="0"/>
          </a:p>
        </p:txBody>
      </p:sp>
      <p:pic>
        <p:nvPicPr>
          <p:cNvPr id="7" name="Content Placeholder 3"/>
          <p:cNvPicPr>
            <a:picLocks noGrp="1" noChangeAspect="1"/>
          </p:cNvPicPr>
          <p:nvPr>
            <p:ph idx="1"/>
          </p:nvPr>
        </p:nvPicPr>
        <p:blipFill>
          <a:blip r:embed="rId2"/>
          <a:stretch>
            <a:fillRect/>
          </a:stretch>
        </p:blipFill>
        <p:spPr>
          <a:xfrm>
            <a:off x="3400425" y="2194368"/>
            <a:ext cx="5391150" cy="809625"/>
          </a:xfrm>
        </p:spPr>
      </p:pic>
      <p:sp>
        <p:nvSpPr>
          <p:cNvPr id="8" name="Rectangle 7"/>
          <p:cNvSpPr/>
          <p:nvPr/>
        </p:nvSpPr>
        <p:spPr>
          <a:xfrm>
            <a:off x="9895968" y="2446298"/>
            <a:ext cx="1519968" cy="369332"/>
          </a:xfrm>
          <a:prstGeom prst="rect">
            <a:avLst/>
          </a:prstGeom>
        </p:spPr>
        <p:txBody>
          <a:bodyPr wrap="none">
            <a:spAutoFit/>
          </a:bodyPr>
          <a:lstStyle/>
          <a:p>
            <a:pPr algn="r" rtl="1"/>
            <a:r>
              <a:rPr lang="fa-IR" dirty="0">
                <a:solidFill>
                  <a:srgbClr val="FF0000"/>
                </a:solidFill>
                <a:cs typeface="B Nazanin" panose="00000400000000000000" pitchFamily="2" charset="-78"/>
              </a:rPr>
              <a:t>هزینه کل موجودی</a:t>
            </a:r>
            <a:endParaRPr lang="en-US" dirty="0">
              <a:solidFill>
                <a:srgbClr val="FF0000"/>
              </a:solidFill>
              <a:cs typeface="B Nazanin" panose="00000400000000000000" pitchFamily="2" charset="-78"/>
            </a:endParaRPr>
          </a:p>
        </p:txBody>
      </p:sp>
      <p:pic>
        <p:nvPicPr>
          <p:cNvPr id="9" name="Picture 8"/>
          <p:cNvPicPr>
            <a:picLocks noChangeAspect="1"/>
          </p:cNvPicPr>
          <p:nvPr/>
        </p:nvPicPr>
        <p:blipFill>
          <a:blip r:embed="rId3"/>
          <a:stretch>
            <a:fillRect/>
          </a:stretch>
        </p:blipFill>
        <p:spPr>
          <a:xfrm>
            <a:off x="581192" y="3263652"/>
            <a:ext cx="3990975" cy="1219200"/>
          </a:xfrm>
          <a:prstGeom prst="rect">
            <a:avLst/>
          </a:prstGeom>
        </p:spPr>
      </p:pic>
      <p:pic>
        <p:nvPicPr>
          <p:cNvPr id="10" name="Picture 9"/>
          <p:cNvPicPr>
            <a:picLocks noChangeAspect="1"/>
          </p:cNvPicPr>
          <p:nvPr/>
        </p:nvPicPr>
        <p:blipFill>
          <a:blip r:embed="rId4"/>
          <a:stretch>
            <a:fillRect/>
          </a:stretch>
        </p:blipFill>
        <p:spPr>
          <a:xfrm>
            <a:off x="4677098" y="3258824"/>
            <a:ext cx="6534150" cy="2971800"/>
          </a:xfrm>
          <a:prstGeom prst="rect">
            <a:avLst/>
          </a:prstGeom>
        </p:spPr>
      </p:pic>
      <p:pic>
        <p:nvPicPr>
          <p:cNvPr id="11" name="Picture 10"/>
          <p:cNvPicPr>
            <a:picLocks noChangeAspect="1"/>
          </p:cNvPicPr>
          <p:nvPr/>
        </p:nvPicPr>
        <p:blipFill>
          <a:blip r:embed="rId5"/>
          <a:stretch>
            <a:fillRect/>
          </a:stretch>
        </p:blipFill>
        <p:spPr>
          <a:xfrm>
            <a:off x="476261" y="4268821"/>
            <a:ext cx="4467225" cy="1314450"/>
          </a:xfrm>
          <a:prstGeom prst="rect">
            <a:avLst/>
          </a:prstGeom>
        </p:spPr>
      </p:pic>
      <p:sp>
        <p:nvSpPr>
          <p:cNvPr id="12" name="TextBox 11"/>
          <p:cNvSpPr txBox="1"/>
          <p:nvPr/>
        </p:nvSpPr>
        <p:spPr>
          <a:xfrm>
            <a:off x="9673027" y="3361306"/>
            <a:ext cx="1742909"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پارامترها</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1618089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98490"/>
            <a:ext cx="8761413" cy="1068947"/>
          </a:xfrm>
        </p:spPr>
        <p:txBody>
          <a:bodyPr/>
          <a:lstStyle/>
          <a:p>
            <a:pPr algn="ctr" rtl="1"/>
            <a:r>
              <a:rPr lang="fa-IR" dirty="0">
                <a:cs typeface="B Nazanin" panose="00000400000000000000" pitchFamily="2" charset="-78"/>
              </a:rPr>
              <a:t>هزینه موجودی در حالت </a:t>
            </a:r>
            <a:r>
              <a:rPr lang="fa-IR" dirty="0" smtClean="0">
                <a:cs typeface="B Nazanin" panose="00000400000000000000" pitchFamily="2" charset="-78"/>
              </a:rPr>
              <a:t>چند فروشنده </a:t>
            </a:r>
            <a:r>
              <a:rPr lang="fa-IR" dirty="0">
                <a:cs typeface="B Nazanin" panose="00000400000000000000" pitchFamily="2" charset="-78"/>
              </a:rPr>
              <a:t>و چند خریدار</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31</a:t>
            </a:fld>
            <a:endParaRPr lang="en-US" dirty="0"/>
          </a:p>
        </p:txBody>
      </p:sp>
      <p:pic>
        <p:nvPicPr>
          <p:cNvPr id="13" name="Content Placeholder 3"/>
          <p:cNvPicPr>
            <a:picLocks noGrp="1" noChangeAspect="1"/>
          </p:cNvPicPr>
          <p:nvPr>
            <p:ph idx="1"/>
          </p:nvPr>
        </p:nvPicPr>
        <p:blipFill rotWithShape="1">
          <a:blip r:embed="rId2"/>
          <a:srcRect l="1106"/>
          <a:stretch/>
        </p:blipFill>
        <p:spPr>
          <a:xfrm>
            <a:off x="581192" y="2243172"/>
            <a:ext cx="5025129" cy="1301459"/>
          </a:xfrm>
        </p:spPr>
      </p:pic>
      <p:sp>
        <p:nvSpPr>
          <p:cNvPr id="14" name="Rectangle 13"/>
          <p:cNvSpPr/>
          <p:nvPr/>
        </p:nvSpPr>
        <p:spPr>
          <a:xfrm>
            <a:off x="9910958" y="2243172"/>
            <a:ext cx="1519968" cy="369332"/>
          </a:xfrm>
          <a:prstGeom prst="rect">
            <a:avLst/>
          </a:prstGeom>
        </p:spPr>
        <p:txBody>
          <a:bodyPr wrap="none">
            <a:spAutoFit/>
          </a:bodyPr>
          <a:lstStyle/>
          <a:p>
            <a:pPr algn="r" rtl="1"/>
            <a:r>
              <a:rPr lang="fa-IR" dirty="0">
                <a:solidFill>
                  <a:srgbClr val="FF0000"/>
                </a:solidFill>
                <a:cs typeface="B Nazanin" panose="00000400000000000000" pitchFamily="2" charset="-78"/>
              </a:rPr>
              <a:t>هزینه کل موجودی</a:t>
            </a:r>
            <a:endParaRPr lang="en-US" dirty="0">
              <a:solidFill>
                <a:srgbClr val="FF0000"/>
              </a:solidFill>
              <a:cs typeface="B Nazanin" panose="00000400000000000000" pitchFamily="2" charset="-78"/>
            </a:endParaRPr>
          </a:p>
        </p:txBody>
      </p:sp>
      <p:sp>
        <p:nvSpPr>
          <p:cNvPr id="15" name="TextBox 14"/>
          <p:cNvSpPr txBox="1"/>
          <p:nvPr/>
        </p:nvSpPr>
        <p:spPr>
          <a:xfrm>
            <a:off x="9688017" y="3390025"/>
            <a:ext cx="1742909"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پارامترها</a:t>
            </a:r>
            <a:endParaRPr lang="en-US" dirty="0">
              <a:solidFill>
                <a:srgbClr val="FF0000"/>
              </a:solidFill>
              <a:cs typeface="B Nazanin" panose="00000400000000000000" pitchFamily="2" charset="-78"/>
            </a:endParaRPr>
          </a:p>
        </p:txBody>
      </p:sp>
      <p:pic>
        <p:nvPicPr>
          <p:cNvPr id="16" name="Picture 15"/>
          <p:cNvPicPr>
            <a:picLocks noChangeAspect="1"/>
          </p:cNvPicPr>
          <p:nvPr/>
        </p:nvPicPr>
        <p:blipFill rotWithShape="1">
          <a:blip r:embed="rId3"/>
          <a:srcRect b="49600"/>
          <a:stretch/>
        </p:blipFill>
        <p:spPr>
          <a:xfrm>
            <a:off x="581191" y="3955347"/>
            <a:ext cx="3850371" cy="2345877"/>
          </a:xfrm>
          <a:prstGeom prst="rect">
            <a:avLst/>
          </a:prstGeom>
        </p:spPr>
      </p:pic>
      <p:pic>
        <p:nvPicPr>
          <p:cNvPr id="17" name="Picture 16"/>
          <p:cNvPicPr>
            <a:picLocks noChangeAspect="1"/>
          </p:cNvPicPr>
          <p:nvPr/>
        </p:nvPicPr>
        <p:blipFill rotWithShape="1">
          <a:blip r:embed="rId3"/>
          <a:srcRect t="50331" b="-2739"/>
          <a:stretch/>
        </p:blipFill>
        <p:spPr>
          <a:xfrm>
            <a:off x="4165190" y="3949701"/>
            <a:ext cx="3711717" cy="2351523"/>
          </a:xfrm>
          <a:prstGeom prst="rect">
            <a:avLst/>
          </a:prstGeom>
        </p:spPr>
      </p:pic>
      <p:pic>
        <p:nvPicPr>
          <p:cNvPr id="18" name="Picture 17"/>
          <p:cNvPicPr>
            <a:picLocks noChangeAspect="1"/>
          </p:cNvPicPr>
          <p:nvPr/>
        </p:nvPicPr>
        <p:blipFill>
          <a:blip r:embed="rId4"/>
          <a:stretch>
            <a:fillRect/>
          </a:stretch>
        </p:blipFill>
        <p:spPr>
          <a:xfrm>
            <a:off x="7876907" y="3983818"/>
            <a:ext cx="4016358" cy="806898"/>
          </a:xfrm>
          <a:prstGeom prst="rect">
            <a:avLst/>
          </a:prstGeom>
        </p:spPr>
      </p:pic>
    </p:spTree>
    <p:extLst>
      <p:ext uri="{BB962C8B-B14F-4D97-AF65-F5344CB8AC3E}">
        <p14:creationId xmlns:p14="http://schemas.microsoft.com/office/powerpoint/2010/main" val="4159407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پژوهش های انجام شده</a:t>
            </a:r>
            <a:endParaRPr lang="en-US" dirty="0">
              <a:cs typeface="B Nazanin" panose="00000400000000000000" pitchFamily="2" charset="-78"/>
            </a:endParaRPr>
          </a:p>
        </p:txBody>
      </p:sp>
      <p:sp>
        <p:nvSpPr>
          <p:cNvPr id="3" name="Content Placeholder 2"/>
          <p:cNvSpPr>
            <a:spLocks noGrp="1"/>
          </p:cNvSpPr>
          <p:nvPr>
            <p:ph idx="1"/>
          </p:nvPr>
        </p:nvSpPr>
        <p:spPr>
          <a:xfrm>
            <a:off x="1154954" y="2603499"/>
            <a:ext cx="8825659" cy="4132151"/>
          </a:xfrm>
        </p:spPr>
        <p:txBody>
          <a:bodyPr>
            <a:noAutofit/>
          </a:bodyPr>
          <a:lstStyle/>
          <a:p>
            <a:pPr algn="r" rtl="1"/>
            <a:r>
              <a:rPr lang="fa-IR" sz="2800" b="1" dirty="0">
                <a:cs typeface="B Nazanin" panose="00000400000000000000" pitchFamily="2" charset="-78"/>
              </a:rPr>
              <a:t>سيستم مديريت موجودي توسط فروشنده در حالت يک فروشنده و چندین خرده فروش (1392)</a:t>
            </a:r>
          </a:p>
          <a:p>
            <a:pPr marL="0" indent="0" algn="just" rtl="1">
              <a:buNone/>
            </a:pPr>
            <a:r>
              <a:rPr lang="fa-IR" sz="2800" dirty="0">
                <a:cs typeface="B Nazanin" panose="00000400000000000000" pitchFamily="2" charset="-78"/>
              </a:rPr>
              <a:t>زنجيره تاميني در نظر گرفته شده  که شامل يک فروشنده و چندين خرده فروش است. </a:t>
            </a:r>
            <a:r>
              <a:rPr lang="fa-IR" sz="2800" dirty="0" smtClean="0">
                <a:cs typeface="B Nazanin" panose="00000400000000000000" pitchFamily="2" charset="-78"/>
              </a:rPr>
              <a:t>در </a:t>
            </a:r>
            <a:r>
              <a:rPr lang="fa-IR" sz="2800" dirty="0">
                <a:cs typeface="B Nazanin" panose="00000400000000000000" pitchFamily="2" charset="-78"/>
              </a:rPr>
              <a:t>اين مقاله به مدل سازي اين زنجيره تامين در حالت هاي متمرکز و غير متمرکز خواهيم پرداخته شده است. عملکرد زنجيره تامين در حالت متمرکز براساس يک مدل بهينه سازي رياضي تشريح شده است. براي تحليل عملکرد سيستم حالت غير متمرکز از تئوري بازي استاکلبرگ استفاده شده است. در نهايت تحليل هاي عددي در مورد مدل هاي ارائه شده، انجام گرفته و به مقايسه عملکرد زنجيره تامين در حالت متمرکز و غير متمرکزپرداخته شده است.</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328189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پژوهش های انجام شده</a:t>
            </a:r>
            <a:endParaRPr lang="en-US" dirty="0">
              <a:cs typeface="B Nazanin" panose="00000400000000000000" pitchFamily="2" charset="-78"/>
            </a:endParaRPr>
          </a:p>
        </p:txBody>
      </p:sp>
      <p:sp>
        <p:nvSpPr>
          <p:cNvPr id="3" name="Content Placeholder 2"/>
          <p:cNvSpPr>
            <a:spLocks noGrp="1"/>
          </p:cNvSpPr>
          <p:nvPr>
            <p:ph idx="1"/>
          </p:nvPr>
        </p:nvSpPr>
        <p:spPr>
          <a:xfrm>
            <a:off x="1154954" y="2603500"/>
            <a:ext cx="8825659" cy="4145030"/>
          </a:xfrm>
        </p:spPr>
        <p:txBody>
          <a:bodyPr>
            <a:noAutofit/>
          </a:bodyPr>
          <a:lstStyle/>
          <a:p>
            <a:pPr algn="just" rtl="1"/>
            <a:r>
              <a:rPr lang="fa-IR" sz="2800" b="1" dirty="0">
                <a:cs typeface="B Nazanin" panose="00000400000000000000" pitchFamily="2" charset="-78"/>
              </a:rPr>
              <a:t>ارائه مدلی ریاضی با رویکرد مدیریت موجودی توسط فروشنده برای اقلام بهبودپذیر و فسادپذیر در طول یک زنجیرة تأمین سه سطحی (1394)</a:t>
            </a:r>
          </a:p>
          <a:p>
            <a:pPr algn="just" rtl="1">
              <a:buFont typeface="Wingdings" panose="05000000000000000000" pitchFamily="2" charset="2"/>
              <a:buChar char="v"/>
            </a:pPr>
            <a:r>
              <a:rPr lang="fa-IR" sz="2800" dirty="0">
                <a:cs typeface="B Nazanin" panose="00000400000000000000" pitchFamily="2" charset="-78"/>
              </a:rPr>
              <a:t>در این پژوهش، مدلی یکپارچه با سیستم مدیریت موجودی توسط فروشنده برای اقلام بهبودپذیر و فسادپذیر در طول یک زنجیرة تأمین سه سطحی ارائه می شود</a:t>
            </a:r>
            <a:r>
              <a:rPr lang="fa-IR" sz="2800" dirty="0" smtClean="0">
                <a:cs typeface="B Nazanin" panose="00000400000000000000" pitchFamily="2" charset="-78"/>
              </a:rPr>
              <a:t>.. </a:t>
            </a:r>
            <a:r>
              <a:rPr lang="fa-IR" sz="2800" dirty="0">
                <a:cs typeface="B Nazanin" panose="00000400000000000000" pitchFamily="2" charset="-78"/>
              </a:rPr>
              <a:t>در ادامه، مدل ریاضی مسئله ارائه می شود که یک مدل غیرخطی مختلط عدد صحیح است و سپس به منظور اعتبارسنجی مدل پیشنهادی، مثالی عددی آورده می شود. در این پژوهش برای حل مدل، روش فراابتکاری الگوریتم ژنتیک پیشنهاد می شود.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2266995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endParaRPr lang="en-US" dirty="0" smtClean="0"/>
          </a:p>
          <a:p>
            <a:pPr marL="0" indent="0" algn="ctr">
              <a:buNone/>
            </a:pPr>
            <a:endParaRPr lang="en-US" dirty="0"/>
          </a:p>
          <a:p>
            <a:pPr algn="ctr"/>
            <a:endParaRPr lang="en-US" dirty="0" smtClean="0"/>
          </a:p>
          <a:p>
            <a:pPr marL="0" indent="0" algn="ctr" rtl="1">
              <a:buNone/>
            </a:pPr>
            <a:r>
              <a:rPr lang="fa-IR" sz="4400" b="1" i="1" u="sng" dirty="0" smtClean="0">
                <a:solidFill>
                  <a:schemeClr val="tx1">
                    <a:lumMod val="95000"/>
                    <a:lumOff val="5000"/>
                  </a:schemeClr>
                </a:solidFill>
                <a:cs typeface="B Nazanin" panose="00000400000000000000" pitchFamily="2" charset="-78"/>
              </a:rPr>
              <a:t>سپاس از توجه شما</a:t>
            </a:r>
            <a:endParaRPr lang="en-US" sz="4400" b="1" i="1" u="sng" dirty="0">
              <a:solidFill>
                <a:schemeClr val="tx1">
                  <a:lumMod val="95000"/>
                  <a:lumOff val="5000"/>
                </a:schemeClr>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3943252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مشکلات زنجیره تامین (</a:t>
            </a:r>
            <a:r>
              <a:rPr lang="fa-IR" dirty="0" smtClean="0">
                <a:solidFill>
                  <a:srgbClr val="FF0000"/>
                </a:solidFill>
                <a:cs typeface="B Nazanin" panose="00000400000000000000" pitchFamily="2" charset="-78"/>
              </a:rPr>
              <a:t>عدم اطمینان</a:t>
            </a:r>
            <a:r>
              <a:rPr lang="fa-IR" dirty="0" smtClean="0">
                <a:cs typeface="B Nazanin" panose="00000400000000000000" pitchFamily="2" charset="-78"/>
              </a:rPr>
              <a:t>/عدم هماهنگی)</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sz="2800" dirty="0">
                <a:cs typeface="B Nazanin" panose="00000400000000000000" pitchFamily="2" charset="-78"/>
              </a:rPr>
              <a:t>یک منبع اصلی عدم اطمینان زنجیره تامین </a:t>
            </a:r>
            <a:r>
              <a:rPr lang="fa-IR" sz="2800" b="1" dirty="0">
                <a:cs typeface="B Nazanin" panose="00000400000000000000" pitchFamily="2" charset="-78"/>
              </a:rPr>
              <a:t>پیش بینی تقاضا </a:t>
            </a:r>
            <a:r>
              <a:rPr lang="fa-IR" sz="2800" dirty="0" smtClean="0">
                <a:cs typeface="B Nazanin" panose="00000400000000000000" pitchFamily="2" charset="-78"/>
              </a:rPr>
              <a:t>است.که </a:t>
            </a:r>
            <a:r>
              <a:rPr lang="fa-IR" sz="2800" b="1" dirty="0">
                <a:cs typeface="B Nazanin" panose="00000400000000000000" pitchFamily="2" charset="-78"/>
              </a:rPr>
              <a:t>رقابت</a:t>
            </a:r>
            <a:r>
              <a:rPr lang="fa-IR" sz="2800" dirty="0">
                <a:cs typeface="B Nazanin" panose="00000400000000000000" pitchFamily="2" charset="-78"/>
              </a:rPr>
              <a:t>، </a:t>
            </a:r>
            <a:r>
              <a:rPr lang="fa-IR" sz="2800" b="1" dirty="0">
                <a:cs typeface="B Nazanin" panose="00000400000000000000" pitchFamily="2" charset="-78"/>
              </a:rPr>
              <a:t>قیمتها</a:t>
            </a:r>
            <a:r>
              <a:rPr lang="fa-IR" sz="2800" dirty="0">
                <a:cs typeface="B Nazanin" panose="00000400000000000000" pitchFamily="2" charset="-78"/>
              </a:rPr>
              <a:t>، </a:t>
            </a:r>
            <a:r>
              <a:rPr lang="fa-IR" sz="2800" b="1" dirty="0">
                <a:cs typeface="B Nazanin" panose="00000400000000000000" pitchFamily="2" charset="-78"/>
              </a:rPr>
              <a:t>شرایط فعلی</a:t>
            </a:r>
            <a:r>
              <a:rPr lang="fa-IR" sz="2800" dirty="0">
                <a:cs typeface="B Nazanin" panose="00000400000000000000" pitchFamily="2" charset="-78"/>
              </a:rPr>
              <a:t>، </a:t>
            </a:r>
            <a:r>
              <a:rPr lang="fa-IR" sz="2800" b="1" dirty="0">
                <a:cs typeface="B Nazanin" panose="00000400000000000000" pitchFamily="2" charset="-78"/>
              </a:rPr>
              <a:t>توسعه </a:t>
            </a:r>
            <a:r>
              <a:rPr lang="fa-IR" sz="2800" b="1" dirty="0" smtClean="0">
                <a:cs typeface="B Nazanin" panose="00000400000000000000" pitchFamily="2" charset="-78"/>
              </a:rPr>
              <a:t>تکنولوژیکی</a:t>
            </a:r>
            <a:r>
              <a:rPr lang="fa-IR" sz="2800" dirty="0" smtClean="0">
                <a:cs typeface="B Nazanin" panose="00000400000000000000" pitchFamily="2" charset="-78"/>
              </a:rPr>
              <a:t>، </a:t>
            </a:r>
            <a:r>
              <a:rPr lang="fa-IR" sz="2800" b="1" dirty="0">
                <a:cs typeface="B Nazanin" panose="00000400000000000000" pitchFamily="2" charset="-78"/>
              </a:rPr>
              <a:t>سطح عمومی تعهد </a:t>
            </a:r>
            <a:r>
              <a:rPr lang="fa-IR" sz="2800" b="1" dirty="0" smtClean="0">
                <a:cs typeface="B Nazanin" panose="00000400000000000000" pitchFamily="2" charset="-78"/>
              </a:rPr>
              <a:t>مشتریان</a:t>
            </a:r>
            <a:r>
              <a:rPr lang="fa-IR" sz="2800" dirty="0">
                <a:cs typeface="B Nazanin" panose="00000400000000000000" pitchFamily="2" charset="-78"/>
              </a:rPr>
              <a:t> </a:t>
            </a:r>
            <a:r>
              <a:rPr lang="fa-IR" sz="2800" dirty="0" smtClean="0">
                <a:cs typeface="B Nazanin" panose="00000400000000000000" pitchFamily="2" charset="-78"/>
              </a:rPr>
              <a:t>عوامل موثر بر پیش بینی تقاضا هستند.</a:t>
            </a:r>
            <a:endParaRPr lang="fa-IR" sz="2800" dirty="0">
              <a:cs typeface="B Nazanin" panose="00000400000000000000" pitchFamily="2" charset="-78"/>
            </a:endParaRPr>
          </a:p>
          <a:p>
            <a:pPr algn="just" rtl="1"/>
            <a:r>
              <a:rPr lang="fa-IR" sz="2800" dirty="0" smtClean="0">
                <a:cs typeface="B Nazanin" panose="00000400000000000000" pitchFamily="2" charset="-78"/>
              </a:rPr>
              <a:t>منبع دیگر عدم اطمینان زنجیره تامین </a:t>
            </a:r>
            <a:r>
              <a:rPr lang="fa-IR" sz="2800" b="1" dirty="0" smtClean="0">
                <a:cs typeface="B Nazanin" panose="00000400000000000000" pitchFamily="2" charset="-78"/>
              </a:rPr>
              <a:t>زمانهای تحویل </a:t>
            </a:r>
            <a:r>
              <a:rPr lang="fa-IR" sz="2800" dirty="0" smtClean="0">
                <a:cs typeface="B Nazanin" panose="00000400000000000000" pitchFamily="2" charset="-78"/>
              </a:rPr>
              <a:t>هستند. که به عواملی مانند </a:t>
            </a:r>
            <a:r>
              <a:rPr lang="fa-IR" sz="2800" b="1" dirty="0" smtClean="0">
                <a:cs typeface="B Nazanin" panose="00000400000000000000" pitchFamily="2" charset="-78"/>
              </a:rPr>
              <a:t>نسبت </a:t>
            </a:r>
            <a:r>
              <a:rPr lang="fa-IR" sz="2800" b="1" dirty="0">
                <a:cs typeface="B Nazanin" panose="00000400000000000000" pitchFamily="2" charset="-78"/>
              </a:rPr>
              <a:t>خرابی ماشین ها در فرایند تولید خطی</a:t>
            </a:r>
            <a:r>
              <a:rPr lang="fa-IR" sz="2800" dirty="0">
                <a:cs typeface="B Nazanin" panose="00000400000000000000" pitchFamily="2" charset="-78"/>
              </a:rPr>
              <a:t>، </a:t>
            </a:r>
            <a:r>
              <a:rPr lang="fa-IR" sz="2800" b="1" dirty="0">
                <a:cs typeface="B Nazanin" panose="00000400000000000000" pitchFamily="2" charset="-78"/>
              </a:rPr>
              <a:t>فشردگی ترافیکی </a:t>
            </a:r>
            <a:r>
              <a:rPr lang="fa-IR" sz="2800" dirty="0">
                <a:cs typeface="B Nazanin" panose="00000400000000000000" pitchFamily="2" charset="-78"/>
              </a:rPr>
              <a:t>که در حمل و نقل دخالت می کند </a:t>
            </a:r>
            <a:r>
              <a:rPr lang="fa-IR" sz="2800" b="1" dirty="0">
                <a:cs typeface="B Nazanin" panose="00000400000000000000" pitchFamily="2" charset="-78"/>
              </a:rPr>
              <a:t>و </a:t>
            </a:r>
            <a:r>
              <a:rPr lang="fa-IR" sz="2800" b="1" dirty="0" smtClean="0">
                <a:cs typeface="B Nazanin" panose="00000400000000000000" pitchFamily="2" charset="-78"/>
              </a:rPr>
              <a:t>مشکلات </a:t>
            </a:r>
            <a:r>
              <a:rPr lang="fa-IR" sz="2800" b="1" dirty="0">
                <a:cs typeface="B Nazanin" panose="00000400000000000000" pitchFamily="2" charset="-78"/>
              </a:rPr>
              <a:t>کیفیت مواد </a:t>
            </a:r>
            <a:r>
              <a:rPr lang="fa-IR" sz="2800" dirty="0">
                <a:cs typeface="B Nazanin" panose="00000400000000000000" pitchFamily="2" charset="-78"/>
              </a:rPr>
              <a:t>که ممکن است تأخیرات تولید را ایجاد کند وابسته است.</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537897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Nazanin" panose="00000400000000000000" pitchFamily="2" charset="-78"/>
              </a:rPr>
              <a:t>مشکلات زنجیره تامین (</a:t>
            </a:r>
            <a:r>
              <a:rPr lang="fa-IR" dirty="0">
                <a:solidFill>
                  <a:schemeClr val="bg1"/>
                </a:solidFill>
                <a:cs typeface="B Nazanin" panose="00000400000000000000" pitchFamily="2" charset="-78"/>
              </a:rPr>
              <a:t>عدم اطمینان</a:t>
            </a:r>
            <a:r>
              <a:rPr lang="fa-IR" dirty="0">
                <a:cs typeface="B Nazanin" panose="00000400000000000000" pitchFamily="2" charset="-78"/>
              </a:rPr>
              <a:t>/</a:t>
            </a:r>
            <a:r>
              <a:rPr lang="fa-IR" dirty="0">
                <a:solidFill>
                  <a:srgbClr val="FF0000"/>
                </a:solidFill>
                <a:cs typeface="B Nazanin" panose="00000400000000000000" pitchFamily="2" charset="-78"/>
              </a:rPr>
              <a:t>عدم هماهنگی</a:t>
            </a:r>
            <a:r>
              <a:rPr lang="fa-IR" dirty="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sz="2800" dirty="0">
                <a:cs typeface="B Nazanin" panose="00000400000000000000" pitchFamily="2" charset="-78"/>
              </a:rPr>
              <a:t>این نوع مشکلات هنگامی اتفاق می افتد که یک بخش شرکت با دیگر بخش </a:t>
            </a:r>
            <a:r>
              <a:rPr lang="fa-IR" sz="2800" dirty="0" smtClean="0">
                <a:cs typeface="B Nazanin" panose="00000400000000000000" pitchFamily="2" charset="-78"/>
              </a:rPr>
              <a:t>ها</a:t>
            </a:r>
            <a:r>
              <a:rPr lang="fa-IR" sz="2800" b="1" dirty="0" smtClean="0">
                <a:cs typeface="B Nazanin" panose="00000400000000000000" pitchFamily="2" charset="-78"/>
              </a:rPr>
              <a:t> </a:t>
            </a:r>
            <a:r>
              <a:rPr lang="fa-IR" sz="2800" b="1" dirty="0">
                <a:cs typeface="B Nazanin" panose="00000400000000000000" pitchFamily="2" charset="-78"/>
              </a:rPr>
              <a:t>ارتباط </a:t>
            </a:r>
            <a:r>
              <a:rPr lang="fa-IR" sz="2800" dirty="0">
                <a:cs typeface="B Nazanin" panose="00000400000000000000" pitchFamily="2" charset="-78"/>
              </a:rPr>
              <a:t>خوبی نداشته </a:t>
            </a:r>
            <a:r>
              <a:rPr lang="fa-IR" sz="2800" dirty="0" smtClean="0">
                <a:cs typeface="B Nazanin" panose="00000400000000000000" pitchFamily="2" charset="-78"/>
              </a:rPr>
              <a:t>باشد.</a:t>
            </a:r>
            <a:r>
              <a:rPr lang="fa-IR" sz="2800" dirty="0">
                <a:cs typeface="B Nazanin" panose="00000400000000000000" pitchFamily="2" charset="-78"/>
              </a:rPr>
              <a:t> وقتی پیغام براي شرکاء تجاري </a:t>
            </a:r>
            <a:r>
              <a:rPr lang="fa-IR" sz="2800" b="1" dirty="0">
                <a:cs typeface="B Nazanin" panose="00000400000000000000" pitchFamily="2" charset="-78"/>
              </a:rPr>
              <a:t>غیرقابل فهم </a:t>
            </a:r>
            <a:r>
              <a:rPr lang="fa-IR" sz="2800" dirty="0">
                <a:cs typeface="B Nazanin" panose="00000400000000000000" pitchFamily="2" charset="-78"/>
              </a:rPr>
              <a:t>باشد و وقتی بخش هاي شرکت </a:t>
            </a:r>
            <a:r>
              <a:rPr lang="fa-IR" sz="2800" dirty="0" smtClean="0">
                <a:cs typeface="B Nazanin" panose="00000400000000000000" pitchFamily="2" charset="-78"/>
              </a:rPr>
              <a:t>از </a:t>
            </a:r>
            <a:r>
              <a:rPr lang="fa-IR" sz="2800" dirty="0">
                <a:cs typeface="B Nazanin" panose="00000400000000000000" pitchFamily="2" charset="-78"/>
              </a:rPr>
              <a:t>بعضی مسائل </a:t>
            </a:r>
            <a:r>
              <a:rPr lang="fa-IR" sz="2800" b="1" dirty="0">
                <a:cs typeface="B Nazanin" panose="00000400000000000000" pitchFamily="2" charset="-78"/>
              </a:rPr>
              <a:t>آگاهی</a:t>
            </a:r>
            <a:r>
              <a:rPr lang="fa-IR" sz="2800" dirty="0">
                <a:cs typeface="B Nazanin" panose="00000400000000000000" pitchFamily="2" charset="-78"/>
              </a:rPr>
              <a:t> نداشته باشد و یا خیلی </a:t>
            </a:r>
            <a:r>
              <a:rPr lang="fa-IR" sz="2800" b="1" dirty="0">
                <a:cs typeface="B Nazanin" panose="00000400000000000000" pitchFamily="2" charset="-78"/>
              </a:rPr>
              <a:t>دیر</a:t>
            </a:r>
            <a:r>
              <a:rPr lang="fa-IR" sz="2800" dirty="0">
                <a:cs typeface="B Nazanin" panose="00000400000000000000" pitchFamily="2" charset="-78"/>
              </a:rPr>
              <a:t> از آنچه موردنیاز است و یا آنچه باید اتفاق بیفتد </a:t>
            </a:r>
            <a:r>
              <a:rPr lang="fa-IR" sz="2800" dirty="0" smtClean="0">
                <a:cs typeface="B Nazanin" panose="00000400000000000000" pitchFamily="2" charset="-78"/>
              </a:rPr>
              <a:t>آگاه شود.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461135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ابزار های هماهنگی</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buFont typeface="+mj-lt"/>
              <a:buAutoNum type="arabicPeriod"/>
            </a:pPr>
            <a:r>
              <a:rPr lang="fa-IR" sz="2800" dirty="0" smtClean="0">
                <a:cs typeface="B Nazanin" panose="00000400000000000000" pitchFamily="2" charset="-78"/>
              </a:rPr>
              <a:t>محموله های امانی</a:t>
            </a:r>
          </a:p>
          <a:p>
            <a:pPr algn="just" rtl="1">
              <a:buFont typeface="+mj-lt"/>
              <a:buAutoNum type="arabicPeriod"/>
            </a:pPr>
            <a:r>
              <a:rPr lang="en-US" sz="2400" dirty="0" smtClean="0">
                <a:latin typeface="Times New Roman" panose="02020603050405020304" pitchFamily="18" charset="0"/>
                <a:cs typeface="Times New Roman" panose="02020603050405020304" pitchFamily="18" charset="0"/>
              </a:rPr>
              <a:t>CPFR</a:t>
            </a:r>
            <a:r>
              <a:rPr lang="fa-IR" sz="2400" dirty="0" smtClean="0">
                <a:latin typeface="Times New Roman" panose="02020603050405020304" pitchFamily="18" charset="0"/>
                <a:cs typeface="Times New Roman" panose="02020603050405020304" pitchFamily="18" charset="0"/>
              </a:rPr>
              <a:t> </a:t>
            </a:r>
            <a:r>
              <a:rPr lang="fa-IR" sz="2800" dirty="0" smtClean="0">
                <a:latin typeface="Times New Roman" panose="02020603050405020304" pitchFamily="18" charset="0"/>
                <a:cs typeface="B Nazanin" panose="00000400000000000000" pitchFamily="2" charset="-78"/>
              </a:rPr>
              <a:t>(برنامه ریزی، پیش بینی و بازپرسازی مشترک)</a:t>
            </a:r>
            <a:endParaRPr lang="en-US" sz="2800" dirty="0" smtClean="0">
              <a:latin typeface="Times New Roman" panose="02020603050405020304" pitchFamily="18" charset="0"/>
              <a:cs typeface="B Nazanin" panose="00000400000000000000" pitchFamily="2" charset="-78"/>
            </a:endParaRPr>
          </a:p>
          <a:p>
            <a:pPr algn="just" rtl="1">
              <a:buFont typeface="+mj-lt"/>
              <a:buAutoNum type="arabicPeriod"/>
            </a:pPr>
            <a:r>
              <a:rPr lang="en-US" sz="2400" dirty="0" smtClean="0">
                <a:latin typeface="Times New Roman" panose="02020603050405020304" pitchFamily="18" charset="0"/>
                <a:cs typeface="Times New Roman" panose="02020603050405020304" pitchFamily="18" charset="0"/>
              </a:rPr>
              <a:t>VMI</a:t>
            </a:r>
            <a:r>
              <a:rPr lang="fa-IR" sz="2400" dirty="0" smtClean="0">
                <a:latin typeface="Times New Roman" panose="02020603050405020304" pitchFamily="18" charset="0"/>
                <a:cs typeface="Times New Roman" panose="02020603050405020304" pitchFamily="18" charset="0"/>
              </a:rPr>
              <a:t> </a:t>
            </a:r>
            <a:r>
              <a:rPr lang="fa-IR" sz="2800" dirty="0" smtClean="0">
                <a:latin typeface="Times New Roman" panose="02020603050405020304" pitchFamily="18" charset="0"/>
                <a:cs typeface="B Nazanin" panose="00000400000000000000" pitchFamily="2" charset="-78"/>
              </a:rPr>
              <a:t>(مدیریت موجودی توسط فروشنده)</a:t>
            </a:r>
            <a:endParaRPr lang="en-US" sz="2800" dirty="0">
              <a:latin typeface="Times New Roman" panose="02020603050405020304" pitchFamily="18"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278242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Nazanin" panose="00000400000000000000" pitchFamily="2" charset="-78"/>
              </a:rPr>
              <a:t>ابزارهای هماهنگی(</a:t>
            </a:r>
            <a:r>
              <a:rPr lang="fa-IR" dirty="0" smtClean="0">
                <a:solidFill>
                  <a:srgbClr val="FF0000"/>
                </a:solidFill>
                <a:cs typeface="B Nazanin" panose="00000400000000000000" pitchFamily="2" charset="-78"/>
              </a:rPr>
              <a:t>محموله امانی</a:t>
            </a:r>
            <a:r>
              <a:rPr lang="fa-IR" dirty="0" smtClean="0"/>
              <a:t>، </a:t>
            </a:r>
            <a:r>
              <a:rPr lang="en-US" sz="3200" dirty="0" smtClean="0">
                <a:latin typeface="Times New Roman" panose="02020603050405020304" pitchFamily="18" charset="0"/>
                <a:cs typeface="Times New Roman" panose="02020603050405020304" pitchFamily="18" charset="0"/>
              </a:rPr>
              <a:t>CPFR</a:t>
            </a:r>
            <a:r>
              <a:rPr lang="fa-IR" dirty="0" smtClean="0"/>
              <a:t>، </a:t>
            </a:r>
            <a:r>
              <a:rPr lang="en-US" sz="3200" dirty="0" smtClean="0">
                <a:latin typeface="Times New Roman" panose="02020603050405020304" pitchFamily="18" charset="0"/>
                <a:cs typeface="Times New Roman" panose="02020603050405020304" pitchFamily="18" charset="0"/>
              </a:rPr>
              <a:t>VMI</a:t>
            </a:r>
            <a:r>
              <a:rPr lang="fa-IR" dirty="0" smtClean="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sz="2800" dirty="0">
                <a:cs typeface="B Nazanin" panose="00000400000000000000" pitchFamily="2" charset="-78"/>
              </a:rPr>
              <a:t>به طور کلی، محموله هاي امانی به عنوان </a:t>
            </a:r>
            <a:r>
              <a:rPr lang="fa-IR" sz="2800" dirty="0" smtClean="0">
                <a:cs typeface="B Nazanin" panose="00000400000000000000" pitchFamily="2" charset="-78"/>
              </a:rPr>
              <a:t>یک </a:t>
            </a:r>
            <a:r>
              <a:rPr lang="fa-IR" sz="2800" dirty="0">
                <a:cs typeface="B Nazanin" panose="00000400000000000000" pitchFamily="2" charset="-78"/>
              </a:rPr>
              <a:t>توافق یا یک قرار داد ما بین </a:t>
            </a:r>
            <a:r>
              <a:rPr lang="fa-IR" sz="2800" dirty="0" smtClean="0">
                <a:cs typeface="B Nazanin" panose="00000400000000000000" pitchFamily="2" charset="-78"/>
              </a:rPr>
              <a:t>تولید کننده </a:t>
            </a:r>
            <a:r>
              <a:rPr lang="fa-IR" sz="2800" dirty="0">
                <a:cs typeface="B Nazanin" panose="00000400000000000000" pitchFamily="2" charset="-78"/>
              </a:rPr>
              <a:t>و خریدار محسوب می </a:t>
            </a:r>
            <a:r>
              <a:rPr lang="fa-IR" sz="2800" dirty="0" smtClean="0">
                <a:cs typeface="B Nazanin" panose="00000400000000000000" pitchFamily="2" charset="-78"/>
              </a:rPr>
              <a:t>شود. در این توافق، </a:t>
            </a:r>
            <a:r>
              <a:rPr lang="fa-IR" sz="2800" dirty="0">
                <a:cs typeface="B Nazanin" panose="00000400000000000000" pitchFamily="2" charset="-78"/>
              </a:rPr>
              <a:t>تامین </a:t>
            </a:r>
            <a:r>
              <a:rPr lang="fa-IR" sz="2800" dirty="0" smtClean="0">
                <a:cs typeface="B Nazanin" panose="00000400000000000000" pitchFamily="2" charset="-78"/>
              </a:rPr>
              <a:t>کننده </a:t>
            </a:r>
            <a:r>
              <a:rPr lang="fa-IR" sz="2800" dirty="0">
                <a:cs typeface="B Nazanin" panose="00000400000000000000" pitchFamily="2" charset="-78"/>
              </a:rPr>
              <a:t>موجودیهاي خود را با فرضیات خریدار تا زمانی نگهداري می کند که خریدار از استفاده آن صرفه </a:t>
            </a:r>
            <a:r>
              <a:rPr lang="fa-IR" sz="2800" dirty="0" smtClean="0">
                <a:cs typeface="B Nazanin" panose="00000400000000000000" pitchFamily="2" charset="-78"/>
              </a:rPr>
              <a:t>نظر کند. </a:t>
            </a:r>
            <a:r>
              <a:rPr lang="fa-IR" sz="2800" dirty="0">
                <a:cs typeface="B Nazanin" panose="00000400000000000000" pitchFamily="2" charset="-78"/>
              </a:rPr>
              <a:t>زمانیکه مالکیت موجودي ها هنوز در اختیار تامین کننده است و تا </a:t>
            </a:r>
            <a:r>
              <a:rPr lang="fa-IR" sz="2800" dirty="0" smtClean="0">
                <a:cs typeface="B Nazanin" panose="00000400000000000000" pitchFamily="2" charset="-78"/>
              </a:rPr>
              <a:t>زمانیکه </a:t>
            </a:r>
            <a:r>
              <a:rPr lang="fa-IR" sz="2800" dirty="0">
                <a:cs typeface="B Nazanin" panose="00000400000000000000" pitchFamily="2" charset="-78"/>
              </a:rPr>
              <a:t>موجودي ها مصرف نشوند، خریدار هیچ پولی بابت آن نمی </a:t>
            </a:r>
            <a:r>
              <a:rPr lang="fa-IR" sz="2800" dirty="0" smtClean="0">
                <a:cs typeface="B Nazanin" panose="00000400000000000000" pitchFamily="2" charset="-78"/>
              </a:rPr>
              <a:t>پردازد. </a:t>
            </a:r>
            <a:r>
              <a:rPr lang="fa-IR" sz="2800" dirty="0">
                <a:cs typeface="B Nazanin" panose="00000400000000000000" pitchFamily="2" charset="-78"/>
              </a:rPr>
              <a:t>این توافق، </a:t>
            </a:r>
            <a:r>
              <a:rPr lang="fa-IR" sz="2800" dirty="0" smtClean="0">
                <a:cs typeface="B Nazanin" panose="00000400000000000000" pitchFamily="2" charset="-78"/>
              </a:rPr>
              <a:t>سطح </a:t>
            </a:r>
            <a:r>
              <a:rPr lang="fa-IR" sz="2800" dirty="0">
                <a:cs typeface="B Nazanin" panose="00000400000000000000" pitchFamily="2" charset="-78"/>
              </a:rPr>
              <a:t>دقیق </a:t>
            </a:r>
            <a:r>
              <a:rPr lang="fa-IR" sz="2800" dirty="0" smtClean="0">
                <a:cs typeface="B Nazanin" panose="00000400000000000000" pitchFamily="2" charset="-78"/>
              </a:rPr>
              <a:t>موجود</a:t>
            </a:r>
            <a:r>
              <a:rPr lang="fa-IR" sz="2800" dirty="0">
                <a:cs typeface="B Nazanin" panose="00000400000000000000" pitchFamily="2" charset="-78"/>
              </a:rPr>
              <a:t>ی</a:t>
            </a:r>
            <a:r>
              <a:rPr lang="fa-IR" sz="2800" dirty="0" smtClean="0">
                <a:cs typeface="B Nazanin" panose="00000400000000000000" pitchFamily="2" charset="-78"/>
              </a:rPr>
              <a:t>، </a:t>
            </a:r>
            <a:r>
              <a:rPr lang="fa-IR" sz="2800" dirty="0">
                <a:cs typeface="B Nazanin" panose="00000400000000000000" pitchFamily="2" charset="-78"/>
              </a:rPr>
              <a:t>نقطه انتقال مالکیت و صورت حساب موجودي و مسئولیت ضرر و زیان را </a:t>
            </a:r>
            <a:r>
              <a:rPr lang="fa-IR" sz="2800" dirty="0" smtClean="0">
                <a:cs typeface="B Nazanin" panose="00000400000000000000" pitchFamily="2" charset="-78"/>
              </a:rPr>
              <a:t>مشخص می کند.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517642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ابزارهای هماهنگی(</a:t>
            </a:r>
            <a:r>
              <a:rPr lang="fa-IR" dirty="0">
                <a:solidFill>
                  <a:schemeClr val="bg1"/>
                </a:solidFill>
                <a:cs typeface="B Nazanin" panose="00000400000000000000" pitchFamily="2" charset="-78"/>
              </a:rPr>
              <a:t>محموله امانی</a:t>
            </a:r>
            <a:r>
              <a:rPr lang="fa-IR" dirty="0"/>
              <a:t>، </a:t>
            </a:r>
            <a:r>
              <a:rPr lang="en-US" sz="3200" dirty="0">
                <a:solidFill>
                  <a:srgbClr val="FF0000"/>
                </a:solidFill>
                <a:latin typeface="Times New Roman" panose="02020603050405020304" pitchFamily="18" charset="0"/>
                <a:cs typeface="Times New Roman" panose="02020603050405020304" pitchFamily="18" charset="0"/>
              </a:rPr>
              <a:t>CPFR</a:t>
            </a:r>
            <a:r>
              <a:rPr lang="fa-IR" dirty="0"/>
              <a:t>، </a:t>
            </a:r>
            <a:r>
              <a:rPr lang="en-US" sz="3200" dirty="0">
                <a:latin typeface="Times New Roman" panose="02020603050405020304" pitchFamily="18" charset="0"/>
                <a:cs typeface="Times New Roman" panose="02020603050405020304" pitchFamily="18" charset="0"/>
              </a:rPr>
              <a:t>VMI</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a:bodyPr>
          <a:lstStyle/>
          <a:p>
            <a:pPr algn="just" rtl="1"/>
            <a:r>
              <a:rPr lang="en-US" sz="2400" dirty="0" smtClean="0">
                <a:latin typeface="Times New Roman" panose="02020603050405020304" pitchFamily="18" charset="0"/>
                <a:cs typeface="B Nazanin" panose="00000400000000000000" pitchFamily="2" charset="-78"/>
              </a:rPr>
              <a:t>CPFR</a:t>
            </a:r>
            <a:r>
              <a:rPr lang="fa-IR" sz="2800" dirty="0" smtClean="0">
                <a:cs typeface="B Nazanin" panose="00000400000000000000" pitchFamily="2" charset="-78"/>
              </a:rPr>
              <a:t> </a:t>
            </a:r>
            <a:r>
              <a:rPr lang="fa-IR" sz="2800" dirty="0">
                <a:cs typeface="B Nazanin" panose="00000400000000000000" pitchFamily="2" charset="-78"/>
              </a:rPr>
              <a:t>یک مدل پیشرفته کسب و کار می باشد که داراي </a:t>
            </a:r>
            <a:r>
              <a:rPr lang="fa-IR" sz="2800" dirty="0" smtClean="0">
                <a:cs typeface="B Nazanin" panose="00000400000000000000" pitchFamily="2" charset="-78"/>
              </a:rPr>
              <a:t>یک</a:t>
            </a:r>
            <a:r>
              <a:rPr lang="fa-IR" sz="2800" dirty="0">
                <a:cs typeface="B Nazanin" panose="00000400000000000000" pitchFamily="2" charset="-78"/>
              </a:rPr>
              <a:t> نگرش کلی نسبت به مدیریت زنجیره تامین می باشد. در این مدل یک زنجیره، شبکه اي از شرکاي </a:t>
            </a:r>
            <a:r>
              <a:rPr lang="fa-IR" sz="2800" dirty="0" smtClean="0">
                <a:cs typeface="B Nazanin" panose="00000400000000000000" pitchFamily="2" charset="-78"/>
              </a:rPr>
              <a:t>تجاری </a:t>
            </a:r>
            <a:r>
              <a:rPr lang="fa-IR" sz="2800" dirty="0">
                <a:cs typeface="B Nazanin" panose="00000400000000000000" pitchFamily="2" charset="-78"/>
              </a:rPr>
              <a:t>است که کار همزمان کردن فعالیت ها، جهت تحویل محصول به مشتري را از طریق تبادل اطلاعات </a:t>
            </a:r>
            <a:r>
              <a:rPr lang="fa-IR" sz="2800" dirty="0" smtClean="0">
                <a:cs typeface="B Nazanin" panose="00000400000000000000" pitchFamily="2" charset="-78"/>
              </a:rPr>
              <a:t>بر </a:t>
            </a:r>
            <a:r>
              <a:rPr lang="fa-IR" sz="2800" dirty="0">
                <a:cs typeface="B Nazanin" panose="00000400000000000000" pitchFamily="2" charset="-78"/>
              </a:rPr>
              <a:t>مبناي یک رابطه هماهنگ به عهده </a:t>
            </a:r>
            <a:r>
              <a:rPr lang="fa-IR" sz="2800" dirty="0" smtClean="0">
                <a:cs typeface="B Nazanin" panose="00000400000000000000" pitchFamily="2" charset="-78"/>
              </a:rPr>
              <a:t>دارد. </a:t>
            </a:r>
          </a:p>
          <a:p>
            <a:pPr algn="just" rtl="1"/>
            <a:r>
              <a:rPr lang="en-US" sz="2400" dirty="0" smtClean="0">
                <a:latin typeface="Times New Roman" panose="02020603050405020304" pitchFamily="18" charset="0"/>
                <a:cs typeface="B Nazanin" panose="00000400000000000000" pitchFamily="2" charset="-78"/>
              </a:rPr>
              <a:t>CPFR</a:t>
            </a:r>
            <a:r>
              <a:rPr lang="fa-IR" sz="2800" dirty="0" smtClean="0">
                <a:cs typeface="B Nazanin" panose="00000400000000000000" pitchFamily="2" charset="-78"/>
              </a:rPr>
              <a:t> </a:t>
            </a:r>
            <a:r>
              <a:rPr lang="fa-IR" sz="2800" dirty="0">
                <a:cs typeface="B Nazanin" panose="00000400000000000000" pitchFamily="2" charset="-78"/>
              </a:rPr>
              <a:t>یک سیستم هماهنگ از </a:t>
            </a:r>
            <a:r>
              <a:rPr lang="fa-IR" sz="2800" dirty="0" smtClean="0">
                <a:cs typeface="B Nazanin" panose="00000400000000000000" pitchFamily="2" charset="-78"/>
              </a:rPr>
              <a:t>زنجیره </a:t>
            </a:r>
            <a:r>
              <a:rPr lang="fa-IR" sz="2800" dirty="0">
                <a:cs typeface="B Nazanin" panose="00000400000000000000" pitchFamily="2" charset="-78"/>
              </a:rPr>
              <a:t>تامین اي را نشان می دهد که در آن همه شرکا ، فعالیت هاي برنامه ریزي و پردازش مانند فروش، </a:t>
            </a:r>
            <a:r>
              <a:rPr lang="fa-IR" sz="2800" dirty="0" smtClean="0">
                <a:cs typeface="B Nazanin" panose="00000400000000000000" pitchFamily="2" charset="-78"/>
              </a:rPr>
              <a:t>پیش </a:t>
            </a:r>
            <a:r>
              <a:rPr lang="fa-IR" sz="2800" dirty="0">
                <a:cs typeface="B Nazanin" panose="00000400000000000000" pitchFamily="2" charset="-78"/>
              </a:rPr>
              <a:t>بینی سفارش، برنامه هاي تولید و ارسال و ایجاد سفارش را مشترکا شروع می </a:t>
            </a:r>
            <a:r>
              <a:rPr lang="fa-IR" sz="2800" dirty="0" smtClean="0">
                <a:cs typeface="B Nazanin" panose="00000400000000000000" pitchFamily="2" charset="-78"/>
              </a:rPr>
              <a:t>کنند.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2363558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Nazanin" panose="00000400000000000000" pitchFamily="2" charset="-78"/>
              </a:rPr>
              <a:t>ابزارهای هماهنگی(</a:t>
            </a:r>
            <a:r>
              <a:rPr lang="fa-IR" dirty="0">
                <a:solidFill>
                  <a:schemeClr val="bg1"/>
                </a:solidFill>
                <a:cs typeface="B Nazanin" panose="00000400000000000000" pitchFamily="2" charset="-78"/>
              </a:rPr>
              <a:t>محموله امانی</a:t>
            </a:r>
            <a:r>
              <a:rPr lang="fa-IR" dirty="0"/>
              <a:t>، </a:t>
            </a:r>
            <a:r>
              <a:rPr lang="en-US" sz="3200" dirty="0">
                <a:solidFill>
                  <a:srgbClr val="FF0000"/>
                </a:solidFill>
                <a:latin typeface="Times New Roman" panose="02020603050405020304" pitchFamily="18" charset="0"/>
                <a:cs typeface="Times New Roman" panose="02020603050405020304" pitchFamily="18" charset="0"/>
              </a:rPr>
              <a:t>CPFR</a:t>
            </a:r>
            <a:r>
              <a:rPr lang="fa-IR" dirty="0"/>
              <a:t>، </a:t>
            </a:r>
            <a:r>
              <a:rPr lang="en-US" sz="3200" dirty="0">
                <a:latin typeface="Times New Roman" panose="02020603050405020304" pitchFamily="18" charset="0"/>
                <a:cs typeface="Times New Roman" panose="02020603050405020304" pitchFamily="18" charset="0"/>
              </a:rPr>
              <a:t>VMI</a:t>
            </a:r>
            <a:r>
              <a:rPr lang="fa-IR" dirty="0">
                <a:latin typeface="Times New Roman" panose="02020603050405020304" pitchFamily="18" charset="0"/>
                <a:cs typeface="B Nazanin" panose="00000400000000000000" pitchFamily="2" charset="-78"/>
              </a:rPr>
              <a:t>)</a:t>
            </a:r>
            <a:endParaRPr lang="en-US" dirty="0"/>
          </a:p>
        </p:txBody>
      </p:sp>
      <p:sp>
        <p:nvSpPr>
          <p:cNvPr id="3" name="Content Placeholder 2"/>
          <p:cNvSpPr>
            <a:spLocks noGrp="1"/>
          </p:cNvSpPr>
          <p:nvPr>
            <p:ph idx="1"/>
          </p:nvPr>
        </p:nvSpPr>
        <p:spPr>
          <a:xfrm>
            <a:off x="1154954" y="2603500"/>
            <a:ext cx="8825659" cy="3823058"/>
          </a:xfrm>
        </p:spPr>
        <p:txBody>
          <a:bodyPr>
            <a:normAutofit/>
          </a:bodyPr>
          <a:lstStyle/>
          <a:p>
            <a:pPr algn="just" rtl="1"/>
            <a:r>
              <a:rPr lang="ar-SA" sz="2800" dirty="0">
                <a:cs typeface="B Nazanin" panose="00000400000000000000" pitchFamily="2" charset="-78"/>
              </a:rPr>
              <a:t>اساس روش </a:t>
            </a:r>
            <a:r>
              <a:rPr lang="en-US" sz="2400" dirty="0">
                <a:latin typeface="Times New Roman" panose="02020603050405020304" pitchFamily="18" charset="0"/>
                <a:cs typeface="Times New Roman" panose="02020603050405020304" pitchFamily="18" charset="0"/>
              </a:rPr>
              <a:t>CPFR</a:t>
            </a:r>
            <a:r>
              <a:rPr lang="ar-SA" sz="2800" dirty="0">
                <a:cs typeface="B Nazanin" panose="00000400000000000000" pitchFamily="2" charset="-78"/>
              </a:rPr>
              <a:t>، به اشتراک گذاشتن تمام اطلاعات موجود در زنجیره تامین است. این اطلاعات، یکپارچه شده و در بهبود کارایی زنجیره تامین اثر می گذارند. با توجه به تعریف موسسه </a:t>
            </a:r>
            <a:r>
              <a:rPr lang="en-US" sz="2400" dirty="0">
                <a:latin typeface="Times New Roman" panose="02020603050405020304" pitchFamily="18" charset="0"/>
                <a:cs typeface="Times New Roman" panose="02020603050405020304" pitchFamily="18" charset="0"/>
              </a:rPr>
              <a:t>VICS</a:t>
            </a:r>
            <a:r>
              <a:rPr lang="ar-SA" sz="2800" dirty="0">
                <a:cs typeface="B Nazanin" panose="00000400000000000000" pitchFamily="2" charset="-78"/>
              </a:rPr>
              <a:t>، </a:t>
            </a:r>
            <a:r>
              <a:rPr lang="en-US" sz="2400" dirty="0">
                <a:latin typeface="Times New Roman" panose="02020603050405020304" pitchFamily="18" charset="0"/>
                <a:cs typeface="Times New Roman" panose="02020603050405020304" pitchFamily="18" charset="0"/>
              </a:rPr>
              <a:t>CPFR</a:t>
            </a:r>
            <a:r>
              <a:rPr lang="ar-SA" sz="2800" dirty="0">
                <a:cs typeface="B Nazanin" panose="00000400000000000000" pitchFamily="2" charset="-78"/>
              </a:rPr>
              <a:t> نوعی فرایند بازرگانی است که شرکای زنجیره تامین بتوانند طرح های خود را به منظور کاهش تفاوت ها میان عرضه و تقاضا و دریافت سود مشترک ناشی از افزایش کارایی و اثربخشی زنجیره تامین، هماهنگ کنند.</a:t>
            </a:r>
            <a:endParaRPr lang="en-US" sz="28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40656294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546</TotalTime>
  <Words>2011</Words>
  <Application>Microsoft Office PowerPoint</Application>
  <PresentationFormat>Widescreen</PresentationFormat>
  <Paragraphs>175</Paragraphs>
  <Slides>34</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B Nazanin</vt:lpstr>
      <vt:lpstr>Calibri</vt:lpstr>
      <vt:lpstr>Century Gothic</vt:lpstr>
      <vt:lpstr>Times New Roman</vt:lpstr>
      <vt:lpstr>Wingdings</vt:lpstr>
      <vt:lpstr>Wingdings 3</vt:lpstr>
      <vt:lpstr>Ion Boardroom</vt:lpstr>
      <vt:lpstr>به نام خدا  ابزار های هماهنگی </vt:lpstr>
      <vt:lpstr>زنجیره تامین با ارتباطات سنتی</vt:lpstr>
      <vt:lpstr>مشکلات زنجیره تامین با ارتباطات سنتی</vt:lpstr>
      <vt:lpstr>مشکلات زنجیره تامین (عدم اطمینان/عدم هماهنگی)</vt:lpstr>
      <vt:lpstr>مشکلات زنجیره تامین (عدم اطمینان/عدم هماهنگی)</vt:lpstr>
      <vt:lpstr>ابزار های هماهنگی</vt:lpstr>
      <vt:lpstr>ابزارهای هماهنگی(محموله امانی، CPFR، VMI)</vt:lpstr>
      <vt:lpstr>ابزارهای هماهنگی(محموله امانی، CPFR، VMI)</vt:lpstr>
      <vt:lpstr>ابزارهای هماهنگی(محموله امانی، CPFR، VMI)</vt:lpstr>
      <vt:lpstr>CPFR (فواید و کارایی/نحوه عملکرد/روش اجرا)</vt:lpstr>
      <vt:lpstr>CPFR (فواید و کارایی/نحوه عملکرد/روش اجرا)</vt:lpstr>
      <vt:lpstr>CPFR (فواید و کارایی/نحوه عملکرد/روش اجرا)</vt:lpstr>
      <vt:lpstr>CPFR (فواید و کارایی/نحوه عملکرد/روش اجرا)</vt:lpstr>
      <vt:lpstr>ابزارهای هماهنگی(محموله امانی، CPFR، VMI)</vt:lpstr>
      <vt:lpstr>VMI(فواید و کارایی/ مراحل پیاده سازی)</vt:lpstr>
      <vt:lpstr>VMI(فواید و کارایی/ مراحل پیاده سازی)</vt:lpstr>
      <vt:lpstr>هزینه موجودی در دو حالت سنتی و VMI با یک تامین کننده و یک خریدار بر اساس مدل EOQ(فرمول/پارامتر/مثال)</vt:lpstr>
      <vt:lpstr>هزینه موجودی در دو حالت سنتی و VMI با یک تامین کننده و یک خریدار بر اساس مدل EOQ(فرمول/پارامتر/مثال)</vt:lpstr>
      <vt:lpstr>هزینه موجودی در دو حالت سنتی و VMI با یک تامین کننده و یک خریدار بر اساس مدل EOQ(فرمول/پارامتر/مثال)</vt:lpstr>
      <vt:lpstr>هزینه موجودی در دو حالت سنتی و VMI با یک تامین کننده و یک خریدار بر اساس مدل EOQ(فرمول/پارامتر/مثال)</vt:lpstr>
      <vt:lpstr>هزینه موجودی در دو حالت سنتی و VMI با یک تامین کننده و یک خریدار بر اساس مدل EPQ(فرمول/پارامتر/مثال)</vt:lpstr>
      <vt:lpstr>هزینه موجودی در دو حالت سنتی و VMI با یک تامین کننده و یک خریدار بر اساس مدل EPQ(فرمول/پارامتر/مثال)</vt:lpstr>
      <vt:lpstr>هزینه موجودی در دو حالت سنتی و VMI با یک تامین کننده و یک خریدار بر اساس مدل EPQ(فرمول/پارامتر/مثال)</vt:lpstr>
      <vt:lpstr>هزینه موجودی در دو حالت سنتی و VMI با یک تامین کننده و یک خریدار بر اساس مدل EPQ(فرمول/پارامتر/مثال)</vt:lpstr>
      <vt:lpstr>هزینه موجودی در دو حالت سنتی و VMI با یک تامین کننده و دو خریدار بر اساس مدل EPQ(فرمول/پارامتر/مثال)</vt:lpstr>
      <vt:lpstr>هزینه موجودی در دو حالت سنتی و VMI با یک تامین کننده و دو خریدار بر اساس مدل EPQ(فرمول/پارامتر/مثال)</vt:lpstr>
      <vt:lpstr>هزینه موجودی در دو حالت سنتی و VMI با یک تامین کننده و دو خریدار بر اساس مدل EPQ(فرمول/پارامتر/مثال)</vt:lpstr>
      <vt:lpstr>هزینه موجودی در دو حالت سنتی و VMI با یک تامین کننده و دو خریدار بر اساس مدل EPQ(فرمول/پارامتر/مثال)</vt:lpstr>
      <vt:lpstr>هزینه موجودی در دو حالت سنتی و VMI با یک تامین کننده و دو خریدار بر اساس مدل EPQ(فرمول/پارامتر/مثال)</vt:lpstr>
      <vt:lpstr>هزینه موجودی در حالت یک فروشنده و چند خریدار</vt:lpstr>
      <vt:lpstr>هزینه موجودی در حالت چند فروشنده و چند خریدار</vt:lpstr>
      <vt:lpstr>پژوهش های انجام شده</vt:lpstr>
      <vt:lpstr>پژوهش های انجام شده</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Hossin fallah</dc:creator>
  <cp:lastModifiedBy>AMOZESH</cp:lastModifiedBy>
  <cp:revision>69</cp:revision>
  <dcterms:created xsi:type="dcterms:W3CDTF">2016-10-24T07:48:19Z</dcterms:created>
  <dcterms:modified xsi:type="dcterms:W3CDTF">2018-10-21T18:06:34Z</dcterms:modified>
</cp:coreProperties>
</file>