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3"/>
  </p:notesMasterIdLst>
  <p:sldIdLst>
    <p:sldId id="256" r:id="rId2"/>
    <p:sldId id="276" r:id="rId3"/>
    <p:sldId id="257" r:id="rId4"/>
    <p:sldId id="258" r:id="rId5"/>
    <p:sldId id="259" r:id="rId6"/>
    <p:sldId id="271" r:id="rId7"/>
    <p:sldId id="277" r:id="rId8"/>
    <p:sldId id="278" r:id="rId9"/>
    <p:sldId id="260" r:id="rId10"/>
    <p:sldId id="261" r:id="rId11"/>
    <p:sldId id="262" r:id="rId12"/>
    <p:sldId id="294" r:id="rId13"/>
    <p:sldId id="263" r:id="rId14"/>
    <p:sldId id="272" r:id="rId15"/>
    <p:sldId id="264" r:id="rId16"/>
    <p:sldId id="265" r:id="rId17"/>
    <p:sldId id="266" r:id="rId18"/>
    <p:sldId id="281" r:id="rId19"/>
    <p:sldId id="267" r:id="rId20"/>
    <p:sldId id="268" r:id="rId21"/>
    <p:sldId id="297" r:id="rId22"/>
    <p:sldId id="273" r:id="rId23"/>
    <p:sldId id="275" r:id="rId24"/>
    <p:sldId id="269" r:id="rId25"/>
    <p:sldId id="270" r:id="rId26"/>
    <p:sldId id="295" r:id="rId27"/>
    <p:sldId id="296" r:id="rId28"/>
    <p:sldId id="274" r:id="rId29"/>
    <p:sldId id="285" r:id="rId30"/>
    <p:sldId id="287" r:id="rId31"/>
    <p:sldId id="288" r:id="rId32"/>
    <p:sldId id="289" r:id="rId33"/>
    <p:sldId id="290" r:id="rId34"/>
    <p:sldId id="291" r:id="rId35"/>
    <p:sldId id="292" r:id="rId36"/>
    <p:sldId id="279" r:id="rId37"/>
    <p:sldId id="280" r:id="rId38"/>
    <p:sldId id="282" r:id="rId39"/>
    <p:sldId id="283" r:id="rId40"/>
    <p:sldId id="284" r:id="rId41"/>
    <p:sldId id="298"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CA46D6C-6F58-4C29-B0E2-0575B970A55D}" type="datetimeFigureOut">
              <a:rPr lang="fa-IR" smtClean="0"/>
              <a:pPr/>
              <a:t>07/04/1440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F7F321-5EB0-4205-8949-6D8AE0F82E9B}" type="slidenum">
              <a:rPr lang="fa-IR" smtClean="0"/>
              <a:pPr/>
              <a:t>‹#›</a:t>
            </a:fld>
            <a:endParaRPr lang="fa-IR"/>
          </a:p>
        </p:txBody>
      </p:sp>
    </p:spTree>
    <p:extLst>
      <p:ext uri="{BB962C8B-B14F-4D97-AF65-F5344CB8AC3E}">
        <p14:creationId xmlns:p14="http://schemas.microsoft.com/office/powerpoint/2010/main" val="13659651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10</a:t>
            </a:fld>
            <a:endParaRPr lang="fa-IR"/>
          </a:p>
        </p:txBody>
      </p:sp>
    </p:spTree>
    <p:extLst>
      <p:ext uri="{BB962C8B-B14F-4D97-AF65-F5344CB8AC3E}">
        <p14:creationId xmlns:p14="http://schemas.microsoft.com/office/powerpoint/2010/main" val="287488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41</a:t>
            </a:fld>
            <a:endParaRPr lang="fa-IR"/>
          </a:p>
        </p:txBody>
      </p:sp>
    </p:spTree>
    <p:extLst>
      <p:ext uri="{BB962C8B-B14F-4D97-AF65-F5344CB8AC3E}">
        <p14:creationId xmlns:p14="http://schemas.microsoft.com/office/powerpoint/2010/main" val="107639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25</a:t>
            </a:fld>
            <a:endParaRPr lang="fa-IR"/>
          </a:p>
        </p:txBody>
      </p:sp>
    </p:spTree>
    <p:extLst>
      <p:ext uri="{BB962C8B-B14F-4D97-AF65-F5344CB8AC3E}">
        <p14:creationId xmlns:p14="http://schemas.microsoft.com/office/powerpoint/2010/main" val="400887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26</a:t>
            </a:fld>
            <a:endParaRPr lang="fa-IR"/>
          </a:p>
        </p:txBody>
      </p:sp>
    </p:spTree>
    <p:extLst>
      <p:ext uri="{BB962C8B-B14F-4D97-AF65-F5344CB8AC3E}">
        <p14:creationId xmlns:p14="http://schemas.microsoft.com/office/powerpoint/2010/main" val="133716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27</a:t>
            </a:fld>
            <a:endParaRPr lang="fa-IR"/>
          </a:p>
        </p:txBody>
      </p:sp>
    </p:spTree>
    <p:extLst>
      <p:ext uri="{BB962C8B-B14F-4D97-AF65-F5344CB8AC3E}">
        <p14:creationId xmlns:p14="http://schemas.microsoft.com/office/powerpoint/2010/main" val="237289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36</a:t>
            </a:fld>
            <a:endParaRPr lang="fa-IR"/>
          </a:p>
        </p:txBody>
      </p:sp>
    </p:spTree>
    <p:extLst>
      <p:ext uri="{BB962C8B-B14F-4D97-AF65-F5344CB8AC3E}">
        <p14:creationId xmlns:p14="http://schemas.microsoft.com/office/powerpoint/2010/main" val="387219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37</a:t>
            </a:fld>
            <a:endParaRPr lang="fa-IR"/>
          </a:p>
        </p:txBody>
      </p:sp>
    </p:spTree>
    <p:extLst>
      <p:ext uri="{BB962C8B-B14F-4D97-AF65-F5344CB8AC3E}">
        <p14:creationId xmlns:p14="http://schemas.microsoft.com/office/powerpoint/2010/main" val="191823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38</a:t>
            </a:fld>
            <a:endParaRPr lang="fa-IR"/>
          </a:p>
        </p:txBody>
      </p:sp>
    </p:spTree>
    <p:extLst>
      <p:ext uri="{BB962C8B-B14F-4D97-AF65-F5344CB8AC3E}">
        <p14:creationId xmlns:p14="http://schemas.microsoft.com/office/powerpoint/2010/main" val="291598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39</a:t>
            </a:fld>
            <a:endParaRPr lang="fa-IR"/>
          </a:p>
        </p:txBody>
      </p:sp>
    </p:spTree>
    <p:extLst>
      <p:ext uri="{BB962C8B-B14F-4D97-AF65-F5344CB8AC3E}">
        <p14:creationId xmlns:p14="http://schemas.microsoft.com/office/powerpoint/2010/main" val="233405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9F7F321-5EB0-4205-8949-6D8AE0F82E9B}" type="slidenum">
              <a:rPr lang="fa-IR" smtClean="0"/>
              <a:pPr/>
              <a:t>40</a:t>
            </a:fld>
            <a:endParaRPr lang="fa-IR"/>
          </a:p>
        </p:txBody>
      </p:sp>
    </p:spTree>
    <p:extLst>
      <p:ext uri="{BB962C8B-B14F-4D97-AF65-F5344CB8AC3E}">
        <p14:creationId xmlns:p14="http://schemas.microsoft.com/office/powerpoint/2010/main" val="17956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9B6FF79-DBE4-4999-8999-4DC24B63FA32}" type="datetime8">
              <a:rPr lang="fa-IR" smtClean="0"/>
              <a:pPr/>
              <a:t>15 دسامبر 18</a:t>
            </a:fld>
            <a:endParaRPr lang="fa-IR"/>
          </a:p>
        </p:txBody>
      </p:sp>
      <p:sp>
        <p:nvSpPr>
          <p:cNvPr id="5" name="Footer Placeholder 4"/>
          <p:cNvSpPr>
            <a:spLocks noGrp="1"/>
          </p:cNvSpPr>
          <p:nvPr>
            <p:ph type="ftr" sz="quarter" idx="11"/>
          </p:nvPr>
        </p:nvSpPr>
        <p:spPr/>
        <p:txBody>
          <a:bodyPr/>
          <a:lstStyle/>
          <a:p>
            <a:r>
              <a:rPr lang="en-US" smtClean="0"/>
              <a:t>www.shafieinikabadi.webs.com</a:t>
            </a:r>
            <a:endParaRPr lang="fa-IR"/>
          </a:p>
        </p:txBody>
      </p:sp>
      <p:sp>
        <p:nvSpPr>
          <p:cNvPr id="6" name="Slide Number Placeholder 5"/>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064D698-66E6-47D7-B94C-47F9A106FAFF}" type="datetime8">
              <a:rPr lang="fa-IR" smtClean="0"/>
              <a:pPr/>
              <a:t>15 دسامبر 18</a:t>
            </a:fld>
            <a:endParaRPr lang="fa-IR"/>
          </a:p>
        </p:txBody>
      </p:sp>
      <p:sp>
        <p:nvSpPr>
          <p:cNvPr id="5" name="Footer Placeholder 4"/>
          <p:cNvSpPr>
            <a:spLocks noGrp="1"/>
          </p:cNvSpPr>
          <p:nvPr>
            <p:ph type="ftr" sz="quarter" idx="11"/>
          </p:nvPr>
        </p:nvSpPr>
        <p:spPr/>
        <p:txBody>
          <a:bodyPr/>
          <a:lstStyle/>
          <a:p>
            <a:r>
              <a:rPr lang="en-US" smtClean="0"/>
              <a:t>www.shafieinikabadi.webs.com</a:t>
            </a:r>
            <a:endParaRPr lang="fa-IR"/>
          </a:p>
        </p:txBody>
      </p:sp>
      <p:sp>
        <p:nvSpPr>
          <p:cNvPr id="6" name="Slide Number Placeholder 5"/>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1BE96D0-4BFE-4154-A8C1-4C18603FA03B}" type="datetime8">
              <a:rPr lang="fa-IR" smtClean="0"/>
              <a:pPr/>
              <a:t>15 دسامبر 18</a:t>
            </a:fld>
            <a:endParaRPr lang="fa-IR"/>
          </a:p>
        </p:txBody>
      </p:sp>
      <p:sp>
        <p:nvSpPr>
          <p:cNvPr id="5" name="Footer Placeholder 4"/>
          <p:cNvSpPr>
            <a:spLocks noGrp="1"/>
          </p:cNvSpPr>
          <p:nvPr>
            <p:ph type="ftr" sz="quarter" idx="11"/>
          </p:nvPr>
        </p:nvSpPr>
        <p:spPr/>
        <p:txBody>
          <a:bodyPr/>
          <a:lstStyle/>
          <a:p>
            <a:r>
              <a:rPr lang="en-US" smtClean="0"/>
              <a:t>www.shafieinikabadi.webs.com</a:t>
            </a:r>
            <a:endParaRPr lang="fa-IR"/>
          </a:p>
        </p:txBody>
      </p:sp>
      <p:sp>
        <p:nvSpPr>
          <p:cNvPr id="6" name="Slide Number Placeholder 5"/>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9C070B2-8892-49E6-A785-BA253C1D0A95}" type="datetime8">
              <a:rPr lang="fa-IR" smtClean="0"/>
              <a:pPr/>
              <a:t>15 دسامبر 18</a:t>
            </a:fld>
            <a:endParaRPr lang="fa-IR"/>
          </a:p>
        </p:txBody>
      </p:sp>
      <p:sp>
        <p:nvSpPr>
          <p:cNvPr id="5" name="Footer Placeholder 4"/>
          <p:cNvSpPr>
            <a:spLocks noGrp="1"/>
          </p:cNvSpPr>
          <p:nvPr>
            <p:ph type="ftr" sz="quarter" idx="11"/>
          </p:nvPr>
        </p:nvSpPr>
        <p:spPr/>
        <p:txBody>
          <a:bodyPr/>
          <a:lstStyle/>
          <a:p>
            <a:r>
              <a:rPr lang="en-US" smtClean="0"/>
              <a:t>www.shafieinikabadi.webs.com</a:t>
            </a:r>
            <a:endParaRPr lang="fa-IR"/>
          </a:p>
        </p:txBody>
      </p:sp>
      <p:sp>
        <p:nvSpPr>
          <p:cNvPr id="6" name="Slide Number Placeholder 5"/>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C0198-7E89-4CD6-9168-7B68F1A41AEF}" type="datetime8">
              <a:rPr lang="fa-IR" smtClean="0"/>
              <a:pPr/>
              <a:t>15 دسامبر 18</a:t>
            </a:fld>
            <a:endParaRPr lang="fa-IR"/>
          </a:p>
        </p:txBody>
      </p:sp>
      <p:sp>
        <p:nvSpPr>
          <p:cNvPr id="5" name="Footer Placeholder 4"/>
          <p:cNvSpPr>
            <a:spLocks noGrp="1"/>
          </p:cNvSpPr>
          <p:nvPr>
            <p:ph type="ftr" sz="quarter" idx="11"/>
          </p:nvPr>
        </p:nvSpPr>
        <p:spPr/>
        <p:txBody>
          <a:bodyPr/>
          <a:lstStyle/>
          <a:p>
            <a:r>
              <a:rPr lang="en-US" smtClean="0"/>
              <a:t>www.shafieinikabadi.webs.com</a:t>
            </a:r>
            <a:endParaRPr lang="fa-IR"/>
          </a:p>
        </p:txBody>
      </p:sp>
      <p:sp>
        <p:nvSpPr>
          <p:cNvPr id="6" name="Slide Number Placeholder 5"/>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FB9BA0F-5B05-4EBB-AE4D-4580881B2144}" type="datetime8">
              <a:rPr lang="fa-IR" smtClean="0"/>
              <a:pPr/>
              <a:t>15 دسامبر 18</a:t>
            </a:fld>
            <a:endParaRPr lang="fa-IR"/>
          </a:p>
        </p:txBody>
      </p:sp>
      <p:sp>
        <p:nvSpPr>
          <p:cNvPr id="6" name="Footer Placeholder 5"/>
          <p:cNvSpPr>
            <a:spLocks noGrp="1"/>
          </p:cNvSpPr>
          <p:nvPr>
            <p:ph type="ftr" sz="quarter" idx="11"/>
          </p:nvPr>
        </p:nvSpPr>
        <p:spPr/>
        <p:txBody>
          <a:bodyPr/>
          <a:lstStyle/>
          <a:p>
            <a:r>
              <a:rPr lang="en-US" smtClean="0"/>
              <a:t>www.shafieinikabadi.webs.com</a:t>
            </a:r>
            <a:endParaRPr lang="fa-IR"/>
          </a:p>
        </p:txBody>
      </p:sp>
      <p:sp>
        <p:nvSpPr>
          <p:cNvPr id="7" name="Slide Number Placeholder 6"/>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B4AE0B4-0EC4-43E5-AF83-BDDCC402929C}" type="datetime8">
              <a:rPr lang="fa-IR" smtClean="0"/>
              <a:pPr/>
              <a:t>15 دسامبر 18</a:t>
            </a:fld>
            <a:endParaRPr lang="fa-IR"/>
          </a:p>
        </p:txBody>
      </p:sp>
      <p:sp>
        <p:nvSpPr>
          <p:cNvPr id="8" name="Footer Placeholder 7"/>
          <p:cNvSpPr>
            <a:spLocks noGrp="1"/>
          </p:cNvSpPr>
          <p:nvPr>
            <p:ph type="ftr" sz="quarter" idx="11"/>
          </p:nvPr>
        </p:nvSpPr>
        <p:spPr/>
        <p:txBody>
          <a:bodyPr/>
          <a:lstStyle/>
          <a:p>
            <a:r>
              <a:rPr lang="en-US" smtClean="0"/>
              <a:t>www.shafieinikabadi.webs.com</a:t>
            </a:r>
            <a:endParaRPr lang="fa-IR"/>
          </a:p>
        </p:txBody>
      </p:sp>
      <p:sp>
        <p:nvSpPr>
          <p:cNvPr id="9" name="Slide Number Placeholder 8"/>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C2BAA78-E026-420D-A44C-9147228955AC}" type="datetime8">
              <a:rPr lang="fa-IR" smtClean="0"/>
              <a:pPr/>
              <a:t>15 دسامبر 18</a:t>
            </a:fld>
            <a:endParaRPr lang="fa-IR"/>
          </a:p>
        </p:txBody>
      </p:sp>
      <p:sp>
        <p:nvSpPr>
          <p:cNvPr id="4" name="Footer Placeholder 3"/>
          <p:cNvSpPr>
            <a:spLocks noGrp="1"/>
          </p:cNvSpPr>
          <p:nvPr>
            <p:ph type="ftr" sz="quarter" idx="11"/>
          </p:nvPr>
        </p:nvSpPr>
        <p:spPr/>
        <p:txBody>
          <a:bodyPr/>
          <a:lstStyle/>
          <a:p>
            <a:r>
              <a:rPr lang="en-US" smtClean="0"/>
              <a:t>www.shafieinikabadi.webs.com</a:t>
            </a:r>
            <a:endParaRPr lang="fa-IR"/>
          </a:p>
        </p:txBody>
      </p:sp>
      <p:sp>
        <p:nvSpPr>
          <p:cNvPr id="5" name="Slide Number Placeholder 4"/>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9A56-FDB8-4D87-87F5-FF9BA4DF88F1}" type="datetime8">
              <a:rPr lang="fa-IR" smtClean="0"/>
              <a:pPr/>
              <a:t>15 دسامبر 18</a:t>
            </a:fld>
            <a:endParaRPr lang="fa-IR"/>
          </a:p>
        </p:txBody>
      </p:sp>
      <p:sp>
        <p:nvSpPr>
          <p:cNvPr id="3" name="Footer Placeholder 2"/>
          <p:cNvSpPr>
            <a:spLocks noGrp="1"/>
          </p:cNvSpPr>
          <p:nvPr>
            <p:ph type="ftr" sz="quarter" idx="11"/>
          </p:nvPr>
        </p:nvSpPr>
        <p:spPr/>
        <p:txBody>
          <a:bodyPr/>
          <a:lstStyle/>
          <a:p>
            <a:r>
              <a:rPr lang="en-US" smtClean="0"/>
              <a:t>www.shafieinikabadi.webs.com</a:t>
            </a:r>
            <a:endParaRPr lang="fa-IR"/>
          </a:p>
        </p:txBody>
      </p:sp>
      <p:sp>
        <p:nvSpPr>
          <p:cNvPr id="4" name="Slide Number Placeholder 3"/>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9C354-96D3-41B1-95C7-2EA6AC036EB9}" type="datetime8">
              <a:rPr lang="fa-IR" smtClean="0"/>
              <a:pPr/>
              <a:t>15 دسامبر 18</a:t>
            </a:fld>
            <a:endParaRPr lang="fa-IR"/>
          </a:p>
        </p:txBody>
      </p:sp>
      <p:sp>
        <p:nvSpPr>
          <p:cNvPr id="6" name="Footer Placeholder 5"/>
          <p:cNvSpPr>
            <a:spLocks noGrp="1"/>
          </p:cNvSpPr>
          <p:nvPr>
            <p:ph type="ftr" sz="quarter" idx="11"/>
          </p:nvPr>
        </p:nvSpPr>
        <p:spPr/>
        <p:txBody>
          <a:bodyPr/>
          <a:lstStyle/>
          <a:p>
            <a:r>
              <a:rPr lang="en-US" smtClean="0"/>
              <a:t>www.shafieinikabadi.webs.com</a:t>
            </a:r>
            <a:endParaRPr lang="fa-IR"/>
          </a:p>
        </p:txBody>
      </p:sp>
      <p:sp>
        <p:nvSpPr>
          <p:cNvPr id="7" name="Slide Number Placeholder 6"/>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22552-6342-4572-8A40-87185BD0EB0E}" type="datetime8">
              <a:rPr lang="fa-IR" smtClean="0"/>
              <a:pPr/>
              <a:t>15 دسامبر 18</a:t>
            </a:fld>
            <a:endParaRPr lang="fa-IR"/>
          </a:p>
        </p:txBody>
      </p:sp>
      <p:sp>
        <p:nvSpPr>
          <p:cNvPr id="6" name="Footer Placeholder 5"/>
          <p:cNvSpPr>
            <a:spLocks noGrp="1"/>
          </p:cNvSpPr>
          <p:nvPr>
            <p:ph type="ftr" sz="quarter" idx="11"/>
          </p:nvPr>
        </p:nvSpPr>
        <p:spPr/>
        <p:txBody>
          <a:bodyPr/>
          <a:lstStyle/>
          <a:p>
            <a:r>
              <a:rPr lang="en-US" smtClean="0"/>
              <a:t>www.shafieinikabadi.webs.com</a:t>
            </a:r>
            <a:endParaRPr lang="fa-IR"/>
          </a:p>
        </p:txBody>
      </p:sp>
      <p:sp>
        <p:nvSpPr>
          <p:cNvPr id="7" name="Slide Number Placeholder 6"/>
          <p:cNvSpPr>
            <a:spLocks noGrp="1"/>
          </p:cNvSpPr>
          <p:nvPr>
            <p:ph type="sldNum" sz="quarter" idx="12"/>
          </p:nvPr>
        </p:nvSpPr>
        <p:spPr/>
        <p:txBody>
          <a:bodyPr/>
          <a:lstStyle/>
          <a:p>
            <a:fld id="{BB032EFF-E272-4B43-B296-8AC736CC6055}"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1E977D-1A79-4A33-87B2-777B55E13F78}" type="datetime8">
              <a:rPr lang="fa-IR" smtClean="0"/>
              <a:pPr/>
              <a:t>15 دسامبر 18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www.shafieinikabadi.webs.com</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032EFF-E272-4B43-B296-8AC736CC605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fa.wikipedia.org/wiki/%D9%BE%D8%A7%DB%8C%DA%AF%D8%A7%D9%87_%D8%A7%D8%B3%D8%AA%D9%86%D8%A7%D8%AF%DB%8C_%D8%B9%D9%84%D9%88%D9%85_%D8%AC%D9%87%D8%A7%D9%86_%D8%A7%D8%B3%D9%84%D8%A7%D9%85(ISC)" TargetMode="Externa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620688"/>
            <a:ext cx="6408712" cy="923330"/>
          </a:xfrm>
          <a:prstGeom prst="rect">
            <a:avLst/>
          </a:prstGeom>
          <a:noFill/>
        </p:spPr>
        <p:txBody>
          <a:bodyPr wrap="square" rtlCol="1">
            <a:spAutoFit/>
          </a:bodyPr>
          <a:lstStyle/>
          <a:p>
            <a:pPr algn="ctr"/>
            <a:r>
              <a:rPr lang="fa-IR" sz="5400" dirty="0" smtClean="0">
                <a:latin typeface="IranNastaliq" pitchFamily="18" charset="0"/>
                <a:cs typeface="IranNastaliq" pitchFamily="18" charset="0"/>
              </a:rPr>
              <a:t>نکاتی کلیدی در تدوین مقالات </a:t>
            </a:r>
            <a:r>
              <a:rPr lang="en-US" sz="4000" dirty="0" smtClean="0">
                <a:latin typeface="IranNastaliq" pitchFamily="18" charset="0"/>
                <a:cs typeface="IranNastaliq" pitchFamily="18" charset="0"/>
              </a:rPr>
              <a:t>ISI </a:t>
            </a:r>
            <a:r>
              <a:rPr lang="en-US" sz="4000" dirty="0">
                <a:latin typeface="IranNastaliq" pitchFamily="18" charset="0"/>
                <a:cs typeface="IranNastaliq" pitchFamily="18" charset="0"/>
              </a:rPr>
              <a:t> </a:t>
            </a:r>
            <a:r>
              <a:rPr lang="fa-IR" sz="4000" dirty="0">
                <a:latin typeface="IranNastaliq" pitchFamily="18" charset="0"/>
                <a:cs typeface="IranNastaliq" pitchFamily="18" charset="0"/>
              </a:rPr>
              <a:t> </a:t>
            </a:r>
            <a:r>
              <a:rPr lang="fa-IR" sz="5400" dirty="0" smtClean="0">
                <a:latin typeface="IranNastaliq" pitchFamily="18" charset="0"/>
                <a:cs typeface="IranNastaliq" pitchFamily="18" charset="0"/>
              </a:rPr>
              <a:t>و علمی پژوهشی</a:t>
            </a:r>
            <a:endParaRPr lang="fa-IR" sz="5400" dirty="0">
              <a:latin typeface="IranNastaliq" pitchFamily="18" charset="0"/>
              <a:cs typeface="IranNastaliq" pitchFamily="18" charset="0"/>
            </a:endParaRPr>
          </a:p>
        </p:txBody>
      </p:sp>
      <p:sp>
        <p:nvSpPr>
          <p:cNvPr id="6" name="TextBox 5"/>
          <p:cNvSpPr txBox="1"/>
          <p:nvPr/>
        </p:nvSpPr>
        <p:spPr>
          <a:xfrm>
            <a:off x="1619672" y="5229200"/>
            <a:ext cx="5472608" cy="1323439"/>
          </a:xfrm>
          <a:prstGeom prst="rect">
            <a:avLst/>
          </a:prstGeom>
          <a:noFill/>
        </p:spPr>
        <p:txBody>
          <a:bodyPr wrap="square" rtlCol="1">
            <a:spAutoFit/>
          </a:bodyPr>
          <a:lstStyle/>
          <a:p>
            <a:pPr algn="ctr"/>
            <a:r>
              <a:rPr lang="fa-IR" sz="4000" dirty="0" smtClean="0">
                <a:effectLst>
                  <a:outerShdw blurRad="38100" dist="38100" dir="2700000" algn="tl">
                    <a:srgbClr val="000000">
                      <a:alpha val="43137"/>
                    </a:srgbClr>
                  </a:outerShdw>
                </a:effectLst>
                <a:cs typeface="B Nazanin" pitchFamily="2" charset="-78"/>
              </a:rPr>
              <a:t>ارائه دهنده:</a:t>
            </a:r>
          </a:p>
          <a:p>
            <a:pPr algn="ctr"/>
            <a:r>
              <a:rPr lang="fa-IR" sz="4000" dirty="0" smtClean="0">
                <a:effectLst>
                  <a:outerShdw blurRad="38100" dist="38100" dir="2700000" algn="tl">
                    <a:srgbClr val="000000">
                      <a:alpha val="43137"/>
                    </a:srgbClr>
                  </a:outerShdw>
                </a:effectLst>
                <a:cs typeface="B Nazanin" pitchFamily="2" charset="-78"/>
              </a:rPr>
              <a:t>دکتر محسن شفیعی نیک آبادی</a:t>
            </a:r>
            <a:endParaRPr lang="fa-IR" sz="4000" dirty="0">
              <a:effectLst>
                <a:outerShdw blurRad="38100" dist="38100" dir="2700000" algn="tl">
                  <a:srgbClr val="000000">
                    <a:alpha val="43137"/>
                  </a:srgbClr>
                </a:outerShdw>
              </a:effectLst>
              <a:cs typeface="B Nazanin" pitchFamily="2" charset="-78"/>
            </a:endParaRPr>
          </a:p>
        </p:txBody>
      </p:sp>
      <p:sp>
        <p:nvSpPr>
          <p:cNvPr id="47106" name="AutoShape 2"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47108" name="AutoShape 4"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47110" name="AutoShape 6"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11" name="Picture 10" descr="images (1).jpg"/>
          <p:cNvPicPr>
            <a:picLocks noChangeAspect="1"/>
          </p:cNvPicPr>
          <p:nvPr/>
        </p:nvPicPr>
        <p:blipFill>
          <a:blip r:embed="rId2" cstate="print"/>
          <a:stretch>
            <a:fillRect/>
          </a:stretch>
        </p:blipFill>
        <p:spPr>
          <a:xfrm>
            <a:off x="4932040" y="1772816"/>
            <a:ext cx="1930896" cy="1917104"/>
          </a:xfrm>
          <a:prstGeom prst="rect">
            <a:avLst/>
          </a:prstGeom>
        </p:spPr>
      </p:pic>
      <p:pic>
        <p:nvPicPr>
          <p:cNvPr id="12" name="Picture 11" descr="images.jpg"/>
          <p:cNvPicPr>
            <a:picLocks noChangeAspect="1"/>
          </p:cNvPicPr>
          <p:nvPr/>
        </p:nvPicPr>
        <p:blipFill>
          <a:blip r:embed="rId3" cstate="print"/>
          <a:stretch>
            <a:fillRect/>
          </a:stretch>
        </p:blipFill>
        <p:spPr>
          <a:xfrm>
            <a:off x="1691680" y="2996952"/>
            <a:ext cx="2513031" cy="1872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3).jpg"/>
          <p:cNvPicPr>
            <a:picLocks noChangeAspect="1"/>
          </p:cNvPicPr>
          <p:nvPr/>
        </p:nvPicPr>
        <p:blipFill>
          <a:blip r:embed="rId3" cstate="print"/>
          <a:stretch>
            <a:fillRect/>
          </a:stretch>
        </p:blipFill>
        <p:spPr>
          <a:xfrm>
            <a:off x="827584" y="5538366"/>
            <a:ext cx="4320480" cy="1319634"/>
          </a:xfrm>
          <a:prstGeom prst="rect">
            <a:avLst/>
          </a:prstGeom>
        </p:spPr>
      </p:pic>
      <p:sp>
        <p:nvSpPr>
          <p:cNvPr id="2" name="Rectangle 1"/>
          <p:cNvSpPr/>
          <p:nvPr/>
        </p:nvSpPr>
        <p:spPr>
          <a:xfrm>
            <a:off x="2411760" y="260648"/>
            <a:ext cx="3894015"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مقدمه یا </a:t>
            </a:r>
            <a:r>
              <a:rPr lang="en-US" sz="3500" b="1" dirty="0">
                <a:effectLst>
                  <a:outerShdw blurRad="38100" dist="38100" dir="2700000" algn="tl">
                    <a:srgbClr val="000000">
                      <a:alpha val="43137"/>
                    </a:srgbClr>
                  </a:outerShdw>
                </a:effectLst>
                <a:cs typeface="B Nazanin" pitchFamily="2" charset="-78"/>
              </a:rPr>
              <a:t>Introduction</a:t>
            </a:r>
          </a:p>
        </p:txBody>
      </p:sp>
      <p:sp>
        <p:nvSpPr>
          <p:cNvPr id="4" name="Rectangle 3"/>
          <p:cNvSpPr/>
          <p:nvPr/>
        </p:nvSpPr>
        <p:spPr>
          <a:xfrm>
            <a:off x="251520" y="2204864"/>
            <a:ext cx="8460432" cy="3539430"/>
          </a:xfrm>
          <a:prstGeom prst="rect">
            <a:avLst/>
          </a:prstGeom>
        </p:spPr>
        <p:txBody>
          <a:bodyPr wrap="square">
            <a:spAutoFit/>
          </a:bodyPr>
          <a:lstStyle/>
          <a:p>
            <a:pPr algn="just">
              <a:buFont typeface="Arial" pitchFamily="34" charset="0"/>
              <a:buChar char="•"/>
            </a:pPr>
            <a:r>
              <a:rPr lang="fa-IR" sz="2800" dirty="0" smtClean="0">
                <a:cs typeface="B Nazanin" pitchFamily="2" charset="-78"/>
              </a:rPr>
              <a:t>حداکثر 1 الی 1.5 صفحه</a:t>
            </a:r>
          </a:p>
          <a:p>
            <a:pPr lvl="0" algn="just">
              <a:buFont typeface="Arial" pitchFamily="34" charset="0"/>
              <a:buChar char="•"/>
            </a:pPr>
            <a:r>
              <a:rPr lang="fa-IR" sz="2800" dirty="0" smtClean="0">
                <a:cs typeface="B Nazanin" pitchFamily="2" charset="-78"/>
              </a:rPr>
              <a:t>همان </a:t>
            </a:r>
            <a:r>
              <a:rPr lang="fa-IR" sz="2800" dirty="0">
                <a:cs typeface="B Nazanin" pitchFamily="2" charset="-78"/>
              </a:rPr>
              <a:t>بخش بیان مسئله و ضرورت اصلی انجام تحقیق (مشکل چیست و دلایل بررسی و حل مشکل) است.</a:t>
            </a:r>
            <a:endParaRPr lang="en-US" sz="2800" dirty="0">
              <a:cs typeface="B Nazanin" pitchFamily="2" charset="-78"/>
            </a:endParaRPr>
          </a:p>
          <a:p>
            <a:pPr lvl="0" algn="just">
              <a:buFont typeface="Arial" pitchFamily="34" charset="0"/>
              <a:buChar char="•"/>
            </a:pPr>
            <a:r>
              <a:rPr lang="fa-IR" sz="2800" dirty="0">
                <a:cs typeface="B Nazanin" pitchFamily="2" charset="-78"/>
              </a:rPr>
              <a:t>مروری بسیار خلاصه بر تحقیقات پیشین کاملا </a:t>
            </a:r>
            <a:r>
              <a:rPr lang="fa-IR" sz="2800" dirty="0" smtClean="0">
                <a:cs typeface="B Nazanin" pitchFamily="2" charset="-78"/>
              </a:rPr>
              <a:t>مرتبط (</a:t>
            </a:r>
            <a:r>
              <a:rPr lang="fa-IR" sz="2800" u="sng" dirty="0" smtClean="0">
                <a:cs typeface="B Nazanin" pitchFamily="2" charset="-78"/>
              </a:rPr>
              <a:t>تحقیقات اخیر</a:t>
            </a:r>
            <a:r>
              <a:rPr lang="fa-IR" sz="2800" dirty="0" smtClean="0">
                <a:cs typeface="B Nazanin" pitchFamily="2" charset="-78"/>
              </a:rPr>
              <a:t>) </a:t>
            </a:r>
            <a:r>
              <a:rPr lang="fa-IR" sz="2800" dirty="0">
                <a:cs typeface="B Nazanin" pitchFamily="2" charset="-78"/>
              </a:rPr>
              <a:t>که دلیل </a:t>
            </a:r>
            <a:r>
              <a:rPr lang="fa-IR" sz="2800" dirty="0" smtClean="0">
                <a:cs typeface="B Nazanin" pitchFamily="2" charset="-78"/>
              </a:rPr>
              <a:t>و مشوقی </a:t>
            </a:r>
            <a:r>
              <a:rPr lang="fa-IR" sz="2800" dirty="0">
                <a:cs typeface="B Nazanin" pitchFamily="2" charset="-78"/>
              </a:rPr>
              <a:t>برای  انجام این تحقیق بوده است، صورت میگیرد.</a:t>
            </a:r>
            <a:endParaRPr lang="en-US" sz="2800" dirty="0">
              <a:cs typeface="B Nazanin" pitchFamily="2" charset="-78"/>
            </a:endParaRPr>
          </a:p>
          <a:p>
            <a:pPr lvl="0" algn="just">
              <a:buFont typeface="Arial" pitchFamily="34" charset="0"/>
              <a:buChar char="•"/>
            </a:pPr>
            <a:r>
              <a:rPr lang="fa-IR" sz="2800" dirty="0">
                <a:cs typeface="B Nazanin" pitchFamily="2" charset="-78"/>
              </a:rPr>
              <a:t>شکاف</a:t>
            </a:r>
            <a:r>
              <a:rPr lang="fa-IR" sz="100" dirty="0">
                <a:cs typeface="B Nazanin" pitchFamily="2" charset="-78"/>
              </a:rPr>
              <a:t> </a:t>
            </a:r>
            <a:r>
              <a:rPr lang="fa-IR" sz="2800" dirty="0">
                <a:cs typeface="B Nazanin" pitchFamily="2" charset="-78"/>
              </a:rPr>
              <a:t>اصلی</a:t>
            </a:r>
            <a:r>
              <a:rPr lang="fa-IR" sz="700" dirty="0">
                <a:cs typeface="B Nazanin" pitchFamily="2" charset="-78"/>
              </a:rPr>
              <a:t> </a:t>
            </a:r>
            <a:r>
              <a:rPr lang="fa-IR" sz="2800" dirty="0">
                <a:cs typeface="B Nazanin" pitchFamily="2" charset="-78"/>
              </a:rPr>
              <a:t>تحقیق (</a:t>
            </a:r>
            <a:r>
              <a:rPr lang="en-US" dirty="0">
                <a:cs typeface="B Nazanin" pitchFamily="2" charset="-78"/>
              </a:rPr>
              <a:t>Gap Synthesis </a:t>
            </a:r>
            <a:r>
              <a:rPr lang="fa-IR" sz="100" dirty="0">
                <a:cs typeface="B Nazanin" pitchFamily="2" charset="-78"/>
              </a:rPr>
              <a:t> </a:t>
            </a:r>
            <a:r>
              <a:rPr lang="fa-IR" sz="2800" dirty="0" smtClean="0">
                <a:cs typeface="B Nazanin" pitchFamily="2" charset="-78"/>
              </a:rPr>
              <a:t>یا</a:t>
            </a:r>
            <a:r>
              <a:rPr lang="fa-IR" sz="100" dirty="0" smtClean="0">
                <a:cs typeface="B Nazanin" pitchFamily="2" charset="-78"/>
              </a:rPr>
              <a:t>  </a:t>
            </a:r>
            <a:r>
              <a:rPr lang="en-US" dirty="0" smtClean="0">
                <a:cs typeface="B Nazanin" pitchFamily="2" charset="-78"/>
              </a:rPr>
              <a:t>Gap </a:t>
            </a:r>
            <a:r>
              <a:rPr lang="en-US" dirty="0">
                <a:cs typeface="B Nazanin" pitchFamily="2" charset="-78"/>
              </a:rPr>
              <a:t>Analysis</a:t>
            </a:r>
            <a:r>
              <a:rPr lang="fa-IR" sz="2800" dirty="0">
                <a:cs typeface="B Nazanin" pitchFamily="2" charset="-78"/>
              </a:rPr>
              <a:t>) باید در اینجا مشخص شود.</a:t>
            </a:r>
            <a:endParaRPr lang="en-US" sz="2800" dirty="0">
              <a:cs typeface="B Nazanin" pitchFamily="2" charset="-78"/>
            </a:endParaRPr>
          </a:p>
          <a:p>
            <a:pPr lvl="0" algn="just">
              <a:buFont typeface="Arial" pitchFamily="34" charset="0"/>
              <a:buChar char="•"/>
            </a:pPr>
            <a:r>
              <a:rPr lang="fa-IR" sz="2800" dirty="0">
                <a:cs typeface="B Nazanin" pitchFamily="2" charset="-78"/>
              </a:rPr>
              <a:t>در انتهای این بخش بایستی حتما </a:t>
            </a:r>
            <a:r>
              <a:rPr lang="fa-IR" sz="2800" dirty="0" smtClean="0">
                <a:cs typeface="B Nazanin" pitchFamily="2" charset="-78"/>
              </a:rPr>
              <a:t>هدف یا سوال </a:t>
            </a:r>
            <a:r>
              <a:rPr lang="fa-IR" sz="2800" dirty="0">
                <a:cs typeface="B Nazanin" pitchFamily="2" charset="-78"/>
              </a:rPr>
              <a:t>اصلی تحقیق ذکر شود</a:t>
            </a:r>
            <a:r>
              <a:rPr lang="fa-IR" sz="2800" dirty="0" smtClean="0">
                <a:cs typeface="B Nazanin" pitchFamily="2" charset="-78"/>
              </a:rPr>
              <a:t>.</a:t>
            </a:r>
          </a:p>
          <a:p>
            <a:pPr lvl="0" algn="just">
              <a:buFont typeface="Arial" pitchFamily="34" charset="0"/>
              <a:buChar char="•"/>
            </a:pPr>
            <a:r>
              <a:rPr lang="fa-IR" sz="2800" dirty="0" smtClean="0">
                <a:cs typeface="B Nazanin" pitchFamily="2" charset="-78"/>
              </a:rPr>
              <a:t>در آخرین پاراگراف آن بایستی ساختار بخشهای بعدی مقاله ذکر شود.</a:t>
            </a:r>
          </a:p>
        </p:txBody>
      </p:sp>
      <p:pic>
        <p:nvPicPr>
          <p:cNvPr id="6" name="Picture 5" descr="images (4).jpg"/>
          <p:cNvPicPr>
            <a:picLocks noChangeAspect="1"/>
          </p:cNvPicPr>
          <p:nvPr/>
        </p:nvPicPr>
        <p:blipFill>
          <a:blip r:embed="rId4" cstate="print"/>
          <a:stretch>
            <a:fillRect/>
          </a:stretch>
        </p:blipFill>
        <p:spPr>
          <a:xfrm>
            <a:off x="3059832" y="764704"/>
            <a:ext cx="2880320" cy="11201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04664"/>
            <a:ext cx="6016134"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ادبیات تحقیق یا </a:t>
            </a:r>
            <a:r>
              <a:rPr lang="en-US" sz="3500" b="1" dirty="0">
                <a:effectLst>
                  <a:outerShdw blurRad="38100" dist="38100" dir="2700000" algn="tl">
                    <a:srgbClr val="000000">
                      <a:alpha val="43137"/>
                    </a:srgbClr>
                  </a:outerShdw>
                </a:effectLst>
                <a:cs typeface="B Nazanin" pitchFamily="2" charset="-78"/>
              </a:rPr>
              <a:t>Literature Review</a:t>
            </a:r>
          </a:p>
        </p:txBody>
      </p:sp>
      <p:sp>
        <p:nvSpPr>
          <p:cNvPr id="3" name="Rectangle 2"/>
          <p:cNvSpPr/>
          <p:nvPr/>
        </p:nvSpPr>
        <p:spPr>
          <a:xfrm>
            <a:off x="539552" y="1628800"/>
            <a:ext cx="8064896" cy="3554819"/>
          </a:xfrm>
          <a:prstGeom prst="rect">
            <a:avLst/>
          </a:prstGeom>
        </p:spPr>
        <p:txBody>
          <a:bodyPr wrap="square">
            <a:spAutoFit/>
          </a:bodyPr>
          <a:lstStyle/>
          <a:p>
            <a:pPr lvl="0">
              <a:buFont typeface="Arial" pitchFamily="34" charset="0"/>
              <a:buChar char="•"/>
            </a:pPr>
            <a:r>
              <a:rPr lang="fa-IR" sz="2500" dirty="0">
                <a:cs typeface="B Nazanin" pitchFamily="2" charset="-78"/>
              </a:rPr>
              <a:t>بخش بندی ادبیات تحقیق بر اساس </a:t>
            </a:r>
            <a:r>
              <a:rPr lang="fa-IR" sz="2500" dirty="0" smtClean="0">
                <a:cs typeface="B Nazanin" pitchFamily="2" charset="-78"/>
              </a:rPr>
              <a:t>متغیرهای </a:t>
            </a:r>
            <a:r>
              <a:rPr lang="fa-IR" sz="2500" dirty="0">
                <a:cs typeface="B Nazanin" pitchFamily="2" charset="-78"/>
              </a:rPr>
              <a:t>کلیدی موجود در عنوان</a:t>
            </a:r>
            <a:endParaRPr lang="en-US" sz="2500" dirty="0">
              <a:cs typeface="B Nazanin" pitchFamily="2" charset="-78"/>
            </a:endParaRPr>
          </a:p>
          <a:p>
            <a:pPr lvl="0">
              <a:buFont typeface="Arial" pitchFamily="34" charset="0"/>
              <a:buChar char="•"/>
            </a:pPr>
            <a:r>
              <a:rPr lang="fa-IR" sz="2500" dirty="0">
                <a:cs typeface="B Nazanin" pitchFamily="2" charset="-78"/>
              </a:rPr>
              <a:t>انتخاب منابع اطلاعاتی معتبر و مرتبط با مسئله تحقیق و اجتناب از بیان مطالب مجرد و بدون رابطه با </a:t>
            </a:r>
            <a:r>
              <a:rPr lang="fa-IR" sz="2500" dirty="0" smtClean="0">
                <a:cs typeface="B Nazanin" pitchFamily="2" charset="-78"/>
              </a:rPr>
              <a:t>یکدیگر</a:t>
            </a:r>
          </a:p>
          <a:p>
            <a:pPr lvl="0">
              <a:buFont typeface="Arial" pitchFamily="34" charset="0"/>
              <a:buChar char="•"/>
            </a:pPr>
            <a:r>
              <a:rPr lang="fa-IR" sz="2500" dirty="0" smtClean="0">
                <a:cs typeface="B Nazanin" pitchFamily="2" charset="-78"/>
              </a:rPr>
              <a:t>دوری از دزدی ادبی (</a:t>
            </a:r>
            <a:r>
              <a:rPr lang="en-US" sz="2500" dirty="0" smtClean="0">
                <a:cs typeface="B Nazanin" pitchFamily="2" charset="-78"/>
              </a:rPr>
              <a:t>Plagiarism</a:t>
            </a:r>
            <a:r>
              <a:rPr lang="fa-IR" sz="2500" dirty="0" smtClean="0">
                <a:cs typeface="B Nazanin" pitchFamily="2" charset="-78"/>
              </a:rPr>
              <a:t>) و همچنین مباحث ضد نژادی</a:t>
            </a:r>
            <a:endParaRPr lang="en-US" sz="2500" dirty="0">
              <a:cs typeface="B Nazanin" pitchFamily="2" charset="-78"/>
            </a:endParaRPr>
          </a:p>
          <a:p>
            <a:pPr lvl="0">
              <a:buFont typeface="Arial" pitchFamily="34" charset="0"/>
              <a:buChar char="•"/>
            </a:pPr>
            <a:r>
              <a:rPr lang="fa-IR" sz="2500" dirty="0">
                <a:cs typeface="B Nazanin" pitchFamily="2" charset="-78"/>
              </a:rPr>
              <a:t>وجود یک روند منطقی ( زمانی، مکتبی،‌مبتنی بر روش تحقیق و ...) در تنظیم محتوای ادبیات</a:t>
            </a:r>
            <a:endParaRPr lang="en-US" sz="2500" dirty="0">
              <a:cs typeface="B Nazanin" pitchFamily="2" charset="-78"/>
            </a:endParaRPr>
          </a:p>
          <a:p>
            <a:pPr lvl="0">
              <a:buFont typeface="Arial" pitchFamily="34" charset="0"/>
              <a:buChar char="•"/>
            </a:pPr>
            <a:r>
              <a:rPr lang="fa-IR" sz="2500" dirty="0">
                <a:cs typeface="B Nazanin" pitchFamily="2" charset="-78"/>
              </a:rPr>
              <a:t>نقد و بررسی و بیان نقاط ضعف و قوت تحقیقات </a:t>
            </a:r>
            <a:r>
              <a:rPr lang="fa-IR" sz="2500" dirty="0" smtClean="0">
                <a:cs typeface="B Nazanin" pitchFamily="2" charset="-78"/>
              </a:rPr>
              <a:t>پیشین</a:t>
            </a:r>
          </a:p>
          <a:p>
            <a:pPr lvl="0">
              <a:buFont typeface="Arial" pitchFamily="34" charset="0"/>
              <a:buChar char="•"/>
            </a:pPr>
            <a:r>
              <a:rPr lang="fa-IR" sz="2500" dirty="0" smtClean="0">
                <a:cs typeface="B Nazanin" pitchFamily="2" charset="-78"/>
              </a:rPr>
              <a:t>بایستی با کمک ادبیات سوالات و یا فرضیه های تحقیق استخراج شوند.</a:t>
            </a:r>
          </a:p>
          <a:p>
            <a:pPr lvl="0">
              <a:buFont typeface="Arial" pitchFamily="34" charset="0"/>
              <a:buChar char="•"/>
            </a:pPr>
            <a:endParaRPr lang="en-US" sz="2500" dirty="0">
              <a:cs typeface="B Nazanin" pitchFamily="2" charset="-78"/>
            </a:endParaRPr>
          </a:p>
        </p:txBody>
      </p:sp>
      <p:sp>
        <p:nvSpPr>
          <p:cNvPr id="30721" name="Rectangle 1"/>
          <p:cNvSpPr>
            <a:spLocks noChangeArrowheads="1"/>
          </p:cNvSpPr>
          <p:nvPr/>
        </p:nvSpPr>
        <p:spPr bwMode="auto">
          <a:xfrm>
            <a:off x="395536" y="4941168"/>
            <a:ext cx="849694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0" i="1"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محقق یا محققین (سال)، عنوان، با روش تحقیق،‌لحاظ کردن متغیرهای مربوطه در آن تحقیق،‌یافته ها و بیان نقاط ضعف و قوت</a:t>
            </a:r>
            <a:endParaRPr kumimoji="0" lang="fa-IR" sz="2200" b="0" i="1"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download (8).jpg"/>
          <p:cNvPicPr>
            <a:picLocks noChangeAspect="1"/>
          </p:cNvPicPr>
          <p:nvPr/>
        </p:nvPicPr>
        <p:blipFill>
          <a:blip r:embed="rId2" cstate="print"/>
          <a:stretch>
            <a:fillRect/>
          </a:stretch>
        </p:blipFill>
        <p:spPr>
          <a:xfrm>
            <a:off x="539552" y="5373960"/>
            <a:ext cx="2664296" cy="1295400"/>
          </a:xfrm>
          <a:prstGeom prst="rect">
            <a:avLst/>
          </a:prstGeom>
        </p:spPr>
      </p:pic>
      <p:pic>
        <p:nvPicPr>
          <p:cNvPr id="6" name="Picture 5" descr="download (6).jpg"/>
          <p:cNvPicPr>
            <a:picLocks noChangeAspect="1"/>
          </p:cNvPicPr>
          <p:nvPr/>
        </p:nvPicPr>
        <p:blipFill>
          <a:blip r:embed="rId3" cstate="print"/>
          <a:stretch>
            <a:fillRect/>
          </a:stretch>
        </p:blipFill>
        <p:spPr>
          <a:xfrm>
            <a:off x="7092280" y="188640"/>
            <a:ext cx="1781311" cy="13342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04664"/>
            <a:ext cx="6016134"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ادبیات تحقیق یا </a:t>
            </a:r>
            <a:r>
              <a:rPr lang="en-US" sz="3500" b="1" dirty="0">
                <a:effectLst>
                  <a:outerShdw blurRad="38100" dist="38100" dir="2700000" algn="tl">
                    <a:srgbClr val="000000">
                      <a:alpha val="43137"/>
                    </a:srgbClr>
                  </a:outerShdw>
                </a:effectLst>
                <a:cs typeface="B Nazanin" pitchFamily="2" charset="-78"/>
              </a:rPr>
              <a:t>Literature Review</a:t>
            </a:r>
          </a:p>
        </p:txBody>
      </p:sp>
      <p:pic>
        <p:nvPicPr>
          <p:cNvPr id="14338" name="Picture 2"/>
          <p:cNvPicPr>
            <a:picLocks noChangeAspect="1" noChangeArrowheads="1"/>
          </p:cNvPicPr>
          <p:nvPr/>
        </p:nvPicPr>
        <p:blipFill>
          <a:blip r:embed="rId2" cstate="print"/>
          <a:srcRect/>
          <a:stretch>
            <a:fillRect/>
          </a:stretch>
        </p:blipFill>
        <p:spPr bwMode="auto">
          <a:xfrm>
            <a:off x="280655" y="1484784"/>
            <a:ext cx="8395801"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2656"/>
            <a:ext cx="680987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روش تحقیق یا </a:t>
            </a:r>
            <a:r>
              <a:rPr lang="en-US" sz="3500" b="1" dirty="0">
                <a:effectLst>
                  <a:outerShdw blurRad="38100" dist="38100" dir="2700000" algn="tl">
                    <a:srgbClr val="000000">
                      <a:alpha val="43137"/>
                    </a:srgbClr>
                  </a:outerShdw>
                </a:effectLst>
                <a:cs typeface="B Nazanin" pitchFamily="2" charset="-78"/>
              </a:rPr>
              <a:t>Research Methodology</a:t>
            </a:r>
          </a:p>
        </p:txBody>
      </p:sp>
      <p:sp>
        <p:nvSpPr>
          <p:cNvPr id="29698" name="Rectangle 2"/>
          <p:cNvSpPr>
            <a:spLocks noChangeArrowheads="1"/>
          </p:cNvSpPr>
          <p:nvPr/>
        </p:nvSpPr>
        <p:spPr bwMode="auto">
          <a:xfrm>
            <a:off x="179512" y="1397635"/>
            <a:ext cx="864096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قلب اصلی تحقیق است.</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باید خیلی دقیق و گام به گام ذکر شود.</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بایستی موارد زیر را در بر داشته باشد؛</a:t>
            </a:r>
          </a:p>
          <a:p>
            <a:pPr marL="0" marR="0" lvl="0" indent="0" algn="just" defTabSz="914400" rtl="1" eaLnBrk="0" fontAlgn="base" latinLnBrk="0" hangingPunct="0">
              <a:lnSpc>
                <a:spcPct val="100000"/>
              </a:lnSpc>
              <a:spcBef>
                <a:spcPct val="0"/>
              </a:spcBef>
              <a:spcAft>
                <a:spcPct val="0"/>
              </a:spcAft>
              <a:buClrTx/>
              <a:buSzTx/>
              <a:buFontTx/>
              <a:buChar char="•"/>
              <a:tabLst/>
            </a:pPr>
            <a:endParaRPr lang="fa-IR" sz="2200" dirty="0">
              <a:latin typeface="Calibri" pitchFamily="34" charset="0"/>
              <a:cs typeface="B Nazanin" pitchFamily="2" charset="-78"/>
            </a:endParaRPr>
          </a:p>
          <a:p>
            <a:pPr algn="just" eaLnBrk="0" fontAlgn="base" hangingPunct="0">
              <a:spcBef>
                <a:spcPct val="0"/>
              </a:spcBef>
              <a:spcAft>
                <a:spcPct val="0"/>
              </a:spcAft>
            </a:pPr>
            <a:r>
              <a:rPr lang="fa-IR" sz="2200" dirty="0">
                <a:latin typeface="Calibri" pitchFamily="34" charset="0"/>
                <a:ea typeface="Calibri" pitchFamily="34" charset="0"/>
                <a:cs typeface="B Nazanin" pitchFamily="2" charset="-78"/>
              </a:rPr>
              <a:t>معرفی روش تحقیق (</a:t>
            </a:r>
            <a:r>
              <a:rPr lang="en-US" sz="2200" dirty="0">
                <a:latin typeface="Calibri" pitchFamily="34" charset="0"/>
                <a:ea typeface="Calibri" pitchFamily="34" charset="0"/>
                <a:cs typeface="B Nazanin" pitchFamily="2" charset="-78"/>
              </a:rPr>
              <a:t>Research Methodology</a:t>
            </a:r>
            <a:r>
              <a:rPr lang="fa-IR" sz="2200" dirty="0">
                <a:latin typeface="Calibri" pitchFamily="34" charset="0"/>
                <a:ea typeface="Calibri" pitchFamily="34" charset="0"/>
                <a:cs typeface="B Nazanin" pitchFamily="2" charset="-78"/>
              </a:rPr>
              <a:t>) ( از لحاظ هدف، متغیر، ابزار گرداوری و زمان و ...)</a:t>
            </a:r>
          </a:p>
          <a:p>
            <a:pPr marL="0" marR="0" lvl="0" indent="0" algn="just"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lang="fa-IR" sz="2200" dirty="0" smtClean="0">
                <a:latin typeface="Calibri" pitchFamily="34" charset="0"/>
                <a:ea typeface="Calibri" pitchFamily="34" charset="0"/>
                <a:cs typeface="B Nazanin" pitchFamily="2" charset="-78"/>
              </a:rPr>
              <a:t>بیان مدل ریاضی یا </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مدل مفهومی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Conceptual Model</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یا چارچوب تحلیلی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Conceptual Framework</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تحقیق به همراه ذکر رفرنس مدل یا هر بخش مدل</a:t>
            </a:r>
          </a:p>
          <a:p>
            <a:pPr marL="0" marR="0" lvl="0" indent="0" algn="just"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تعیین انواع متغیرهای تحقیق</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images (5).jpg"/>
          <p:cNvPicPr>
            <a:picLocks noChangeAspect="1"/>
          </p:cNvPicPr>
          <p:nvPr/>
        </p:nvPicPr>
        <p:blipFill>
          <a:blip r:embed="rId2" cstate="print"/>
          <a:stretch>
            <a:fillRect/>
          </a:stretch>
        </p:blipFill>
        <p:spPr>
          <a:xfrm>
            <a:off x="1259632" y="836712"/>
            <a:ext cx="2278380" cy="1287780"/>
          </a:xfrm>
          <a:prstGeom prst="rect">
            <a:avLst/>
          </a:prstGeom>
        </p:spPr>
      </p:pic>
      <p:pic>
        <p:nvPicPr>
          <p:cNvPr id="6" name="Picture 5" descr="images (6).jpg"/>
          <p:cNvPicPr>
            <a:picLocks noChangeAspect="1"/>
          </p:cNvPicPr>
          <p:nvPr/>
        </p:nvPicPr>
        <p:blipFill>
          <a:blip r:embed="rId3" cstate="print"/>
          <a:stretch>
            <a:fillRect/>
          </a:stretch>
        </p:blipFill>
        <p:spPr>
          <a:xfrm>
            <a:off x="395536" y="4750449"/>
            <a:ext cx="2160240" cy="210755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8640"/>
            <a:ext cx="680987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روش تحقیق یا </a:t>
            </a:r>
            <a:r>
              <a:rPr lang="en-US" sz="3500" b="1" dirty="0">
                <a:effectLst>
                  <a:outerShdw blurRad="38100" dist="38100" dir="2700000" algn="tl">
                    <a:srgbClr val="000000">
                      <a:alpha val="43137"/>
                    </a:srgbClr>
                  </a:outerShdw>
                </a:effectLst>
                <a:cs typeface="B Nazanin" pitchFamily="2" charset="-78"/>
              </a:rPr>
              <a:t>Research Methodology</a:t>
            </a:r>
          </a:p>
        </p:txBody>
      </p:sp>
      <p:sp>
        <p:nvSpPr>
          <p:cNvPr id="29698" name="Rectangle 2"/>
          <p:cNvSpPr>
            <a:spLocks noChangeArrowheads="1"/>
          </p:cNvSpPr>
          <p:nvPr/>
        </p:nvSpPr>
        <p:spPr bwMode="auto">
          <a:xfrm>
            <a:off x="251520" y="1391290"/>
            <a:ext cx="86409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تعریف فرضیه ها و سوالات تحقیق بر اساس مدل مفهومی تحقیق</a:t>
            </a:r>
          </a:p>
          <a:p>
            <a:pPr marL="0" marR="0" lvl="0" indent="0" algn="just"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جامعه و نمونه گیری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Population and Sampling</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just"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روشها و ابزارهای گرد آوری داده ها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Data Gathering Method and Tools</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روایی (بررسی </a:t>
            </a:r>
            <a:r>
              <a:rPr kumimoji="0" lang="fa-IR"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روایی سازه</a:t>
            </a:r>
            <a:r>
              <a:rPr kumimoji="0" lang="fa-IR" sz="2200" b="0" i="0" u="sng" strike="noStrike" cap="none" normalizeH="0" dirty="0" smtClean="0">
                <a:ln>
                  <a:noFill/>
                </a:ln>
                <a:solidFill>
                  <a:schemeClr val="tx1"/>
                </a:solidFill>
                <a:effectLst/>
                <a:latin typeface="Calibri" pitchFamily="34" charset="0"/>
                <a:ea typeface="Calibri" pitchFamily="34" charset="0"/>
                <a:cs typeface="B Nazanin" pitchFamily="2" charset="-78"/>
              </a:rPr>
              <a:t> (</a:t>
            </a:r>
            <a:r>
              <a:rPr kumimoji="0" lang="en-US" sz="2200" b="0" i="0" u="sng" strike="noStrike" cap="none" normalizeH="0" dirty="0" smtClean="0">
                <a:ln>
                  <a:noFill/>
                </a:ln>
                <a:solidFill>
                  <a:schemeClr val="tx1"/>
                </a:solidFill>
                <a:effectLst/>
                <a:latin typeface="Calibri" pitchFamily="34" charset="0"/>
                <a:ea typeface="Calibri" pitchFamily="34" charset="0"/>
                <a:cs typeface="B Nazanin" pitchFamily="2" charset="-78"/>
              </a:rPr>
              <a:t>Construct</a:t>
            </a:r>
            <a:r>
              <a:rPr kumimoji="0" lang="fa-IR" sz="2200" b="0" i="0" u="sng" strike="noStrike" cap="none" normalizeH="0" dirty="0" smtClean="0">
                <a:ln>
                  <a:noFill/>
                </a:ln>
                <a:solidFill>
                  <a:schemeClr val="tx1"/>
                </a:solidFill>
                <a:effectLst/>
                <a:latin typeface="Calibri" pitchFamily="34" charset="0"/>
                <a:ea typeface="Calibri" pitchFamily="34" charset="0"/>
                <a:cs typeface="B Nazanin" pitchFamily="2" charset="-78"/>
              </a:rPr>
              <a:t>)</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 </a:t>
            </a:r>
            <a:r>
              <a:rPr kumimoji="0" lang="fa-IR"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تشخیصی(</a:t>
            </a:r>
            <a:r>
              <a:rPr kumimoji="0" lang="en-US" sz="2200" b="0" i="0" u="sng" strike="noStrike" cap="none" normalizeH="0" baseline="0" dirty="0" err="1" smtClean="0">
                <a:ln>
                  <a:noFill/>
                </a:ln>
                <a:solidFill>
                  <a:schemeClr val="tx1"/>
                </a:solidFill>
                <a:effectLst/>
                <a:latin typeface="Calibri" pitchFamily="34" charset="0"/>
                <a:ea typeface="Calibri" pitchFamily="34" charset="0"/>
                <a:cs typeface="B Nazanin" pitchFamily="2" charset="-78"/>
              </a:rPr>
              <a:t>Discriminant</a:t>
            </a:r>
            <a:r>
              <a:rPr kumimoji="0" lang="fa-IR"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از موارد الزامی در مدلهای ساختاری چند بعدی است) و پایایی (پایایی </a:t>
            </a:r>
            <a:r>
              <a:rPr kumimoji="0" lang="fa-IR"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ترکیبی(</a:t>
            </a:r>
            <a:r>
              <a:rPr kumimoji="0" lang="en-US"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Composite</a:t>
            </a:r>
            <a:r>
              <a:rPr kumimoji="0" lang="fa-IR" sz="2200" b="0" i="0" u="sng" strike="noStrike" cap="none" normalizeH="0" baseline="0" dirty="0" smtClean="0">
                <a:ln>
                  <a:noFill/>
                </a:ln>
                <a:solidFill>
                  <a:schemeClr val="tx1"/>
                </a:solidFill>
                <a:effectLst/>
                <a:latin typeface="Calibri" pitchFamily="34" charset="0"/>
                <a:ea typeface="Calibri" pitchFamily="34" charset="0"/>
                <a:cs typeface="B Nazanin" pitchFamily="2" charset="-78"/>
              </a:rPr>
              <a:t>)</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نیز از موارد الزامی در مدلهای ساختاری چند بعدی است.)</a:t>
            </a:r>
            <a:endParaRPr kumimoji="0" lang="fa-IR" sz="2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7" name="Picture 6" descr="download (9).jpg"/>
          <p:cNvPicPr>
            <a:picLocks noChangeAspect="1"/>
          </p:cNvPicPr>
          <p:nvPr/>
        </p:nvPicPr>
        <p:blipFill>
          <a:blip r:embed="rId2" cstate="print"/>
          <a:stretch>
            <a:fillRect/>
          </a:stretch>
        </p:blipFill>
        <p:spPr>
          <a:xfrm>
            <a:off x="49188" y="4797152"/>
            <a:ext cx="3586708" cy="20608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8).jpg"/>
          <p:cNvPicPr>
            <a:picLocks noChangeAspect="1"/>
          </p:cNvPicPr>
          <p:nvPr/>
        </p:nvPicPr>
        <p:blipFill>
          <a:blip r:embed="rId2" cstate="print"/>
          <a:stretch>
            <a:fillRect/>
          </a:stretch>
        </p:blipFill>
        <p:spPr>
          <a:xfrm>
            <a:off x="323528" y="4333343"/>
            <a:ext cx="3168352" cy="2271649"/>
          </a:xfrm>
          <a:prstGeom prst="rect">
            <a:avLst/>
          </a:prstGeom>
        </p:spPr>
      </p:pic>
      <p:sp>
        <p:nvSpPr>
          <p:cNvPr id="28673" name="Rectangle 1"/>
          <p:cNvSpPr>
            <a:spLocks noChangeArrowheads="1"/>
          </p:cNvSpPr>
          <p:nvPr/>
        </p:nvSpPr>
        <p:spPr bwMode="auto">
          <a:xfrm>
            <a:off x="1979712" y="332656"/>
            <a:ext cx="5076056"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یافته های تحقیق (</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Findings</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3" name="Rectangle 2"/>
          <p:cNvSpPr/>
          <p:nvPr/>
        </p:nvSpPr>
        <p:spPr>
          <a:xfrm>
            <a:off x="539552" y="1196752"/>
            <a:ext cx="8136904" cy="3785652"/>
          </a:xfrm>
          <a:prstGeom prst="rect">
            <a:avLst/>
          </a:prstGeom>
        </p:spPr>
        <p:txBody>
          <a:bodyPr wrap="square">
            <a:spAutoFit/>
          </a:bodyPr>
          <a:lstStyle/>
          <a:p>
            <a:pPr lvl="0" algn="just">
              <a:buFont typeface="Arial" pitchFamily="34" charset="0"/>
              <a:buChar char="•"/>
            </a:pPr>
            <a:r>
              <a:rPr lang="fa-IR" sz="3000" dirty="0">
                <a:cs typeface="B Nazanin" pitchFamily="2" charset="-78"/>
              </a:rPr>
              <a:t>یافته های مهم تحقیق به صورت کلی، واضح و دقیق بیان شود</a:t>
            </a:r>
            <a:r>
              <a:rPr lang="fa-IR" sz="3000" dirty="0" smtClean="0">
                <a:cs typeface="B Nazanin" pitchFamily="2" charset="-78"/>
              </a:rPr>
              <a:t>.</a:t>
            </a:r>
          </a:p>
          <a:p>
            <a:pPr lvl="0" algn="just">
              <a:buFont typeface="Arial" pitchFamily="34" charset="0"/>
              <a:buChar char="•"/>
            </a:pPr>
            <a:endParaRPr lang="en-US" sz="3000" dirty="0">
              <a:cs typeface="B Nazanin" pitchFamily="2" charset="-78"/>
            </a:endParaRPr>
          </a:p>
          <a:p>
            <a:pPr lvl="0" algn="just">
              <a:buFont typeface="Arial" pitchFamily="34" charset="0"/>
              <a:buChar char="•"/>
            </a:pPr>
            <a:r>
              <a:rPr lang="fa-IR" sz="3000" dirty="0">
                <a:cs typeface="B Nazanin" pitchFamily="2" charset="-78"/>
              </a:rPr>
              <a:t>بایستی در اینجا با کمک آزمونهای اماری مرتبط و خروجی های مرتبط نرم افزاری به سوالات و فرضیه های تحقیق جواب داده شود</a:t>
            </a:r>
            <a:r>
              <a:rPr lang="fa-IR" sz="3000" dirty="0" smtClean="0">
                <a:cs typeface="B Nazanin" pitchFamily="2" charset="-78"/>
              </a:rPr>
              <a:t>.</a:t>
            </a:r>
          </a:p>
          <a:p>
            <a:pPr lvl="0" algn="just"/>
            <a:endParaRPr lang="en-US" sz="3000" dirty="0">
              <a:cs typeface="B Nazanin" pitchFamily="2" charset="-78"/>
            </a:endParaRPr>
          </a:p>
          <a:p>
            <a:pPr lvl="0" algn="just">
              <a:buFont typeface="Arial" pitchFamily="34" charset="0"/>
              <a:buChar char="•"/>
            </a:pPr>
            <a:r>
              <a:rPr lang="fa-IR" sz="3000" dirty="0">
                <a:cs typeface="B Nazanin" pitchFamily="2" charset="-78"/>
              </a:rPr>
              <a:t>خلاصه نویسی و دسته بندی اطلاعات در قالب شکل و جدول وضعیت سوالات و فرضیه های تحقیق کفایت می کند. (همه شکل ها و جداول شماره گذاری شوند.)</a:t>
            </a:r>
            <a:endParaRPr lang="en-US" sz="3000" dirty="0">
              <a:cs typeface="B Nazanin" pitchFamily="2" charset="-78"/>
            </a:endParaRPr>
          </a:p>
        </p:txBody>
      </p:sp>
      <p:pic>
        <p:nvPicPr>
          <p:cNvPr id="4" name="Picture 3" descr="images (7).jpg"/>
          <p:cNvPicPr>
            <a:picLocks noChangeAspect="1"/>
          </p:cNvPicPr>
          <p:nvPr/>
        </p:nvPicPr>
        <p:blipFill>
          <a:blip r:embed="rId3" cstate="print"/>
          <a:stretch>
            <a:fillRect/>
          </a:stretch>
        </p:blipFill>
        <p:spPr>
          <a:xfrm>
            <a:off x="4572000" y="5013176"/>
            <a:ext cx="3867884" cy="15773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10).jpg"/>
          <p:cNvPicPr>
            <a:picLocks noChangeAspect="1"/>
          </p:cNvPicPr>
          <p:nvPr/>
        </p:nvPicPr>
        <p:blipFill>
          <a:blip r:embed="rId2" cstate="print"/>
          <a:stretch>
            <a:fillRect/>
          </a:stretch>
        </p:blipFill>
        <p:spPr>
          <a:xfrm>
            <a:off x="323528" y="3933056"/>
            <a:ext cx="3456384" cy="2808312"/>
          </a:xfrm>
          <a:prstGeom prst="rect">
            <a:avLst/>
          </a:prstGeom>
        </p:spPr>
      </p:pic>
      <p:sp>
        <p:nvSpPr>
          <p:cNvPr id="27649" name="Rectangle 1"/>
          <p:cNvSpPr>
            <a:spLocks noChangeArrowheads="1"/>
          </p:cNvSpPr>
          <p:nvPr/>
        </p:nvSpPr>
        <p:spPr bwMode="auto">
          <a:xfrm>
            <a:off x="611560" y="27201"/>
            <a:ext cx="756084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بحث و پیشنهادات اجرایی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Discussion and Implication</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3" name="Rectangle 2"/>
          <p:cNvSpPr/>
          <p:nvPr/>
        </p:nvSpPr>
        <p:spPr>
          <a:xfrm>
            <a:off x="323528" y="1412776"/>
            <a:ext cx="8064896" cy="2400657"/>
          </a:xfrm>
          <a:prstGeom prst="rect">
            <a:avLst/>
          </a:prstGeom>
        </p:spPr>
        <p:txBody>
          <a:bodyPr wrap="square">
            <a:spAutoFit/>
          </a:bodyPr>
          <a:lstStyle/>
          <a:p>
            <a:pPr lvl="0">
              <a:buFont typeface="Arial" pitchFamily="34" charset="0"/>
              <a:buChar char="•"/>
            </a:pPr>
            <a:r>
              <a:rPr lang="fa-IR" sz="3000" dirty="0">
                <a:cs typeface="B Nazanin" pitchFamily="2" charset="-78"/>
              </a:rPr>
              <a:t>خلاصه یافته های مهم در یک پاراگراف در ابتدای بحث</a:t>
            </a:r>
            <a:endParaRPr lang="en-US" sz="3000" dirty="0">
              <a:cs typeface="B Nazanin" pitchFamily="2" charset="-78"/>
            </a:endParaRPr>
          </a:p>
          <a:p>
            <a:pPr lvl="0">
              <a:buFont typeface="Arial" pitchFamily="34" charset="0"/>
              <a:buChar char="•"/>
            </a:pPr>
            <a:r>
              <a:rPr lang="fa-IR" sz="3000" dirty="0">
                <a:cs typeface="B Nazanin" pitchFamily="2" charset="-78"/>
              </a:rPr>
              <a:t>نتایج با کارهای قبلی مقایسه شود و در صورت عدم </a:t>
            </a:r>
            <a:r>
              <a:rPr lang="fa-IR" sz="3000" dirty="0" smtClean="0">
                <a:cs typeface="B Nazanin" pitchFamily="2" charset="-78"/>
              </a:rPr>
              <a:t>مشابهت </a:t>
            </a:r>
            <a:r>
              <a:rPr lang="fa-IR" sz="3000" dirty="0">
                <a:cs typeface="B Nazanin" pitchFamily="2" charset="-78"/>
              </a:rPr>
              <a:t>حتما چراجویی شود</a:t>
            </a:r>
            <a:r>
              <a:rPr lang="fa-IR" sz="3000" dirty="0" smtClean="0">
                <a:cs typeface="B Nazanin" pitchFamily="2" charset="-78"/>
              </a:rPr>
              <a:t>.</a:t>
            </a:r>
          </a:p>
          <a:p>
            <a:pPr>
              <a:buFont typeface="Arial" pitchFamily="34" charset="0"/>
              <a:buChar char="•"/>
            </a:pPr>
            <a:r>
              <a:rPr lang="fa-IR" sz="3000" dirty="0" smtClean="0">
                <a:cs typeface="B Nazanin" pitchFamily="2" charset="-78"/>
              </a:rPr>
              <a:t>بیان محدودیتهای تحقیق </a:t>
            </a:r>
            <a:endParaRPr lang="en-US" sz="3000" dirty="0">
              <a:cs typeface="B Nazanin" pitchFamily="2" charset="-78"/>
            </a:endParaRPr>
          </a:p>
          <a:p>
            <a:pPr lvl="0">
              <a:buFont typeface="Arial" pitchFamily="34" charset="0"/>
              <a:buChar char="•"/>
            </a:pPr>
            <a:r>
              <a:rPr lang="fa-IR" sz="3000" dirty="0">
                <a:cs typeface="B Nazanin" pitchFamily="2" charset="-78"/>
              </a:rPr>
              <a:t>ارائه پیشنهادات اجرایی و کاربردی و نه عام و </a:t>
            </a:r>
            <a:r>
              <a:rPr lang="fa-IR" sz="3000" dirty="0" smtClean="0">
                <a:cs typeface="B Nazanin" pitchFamily="2" charset="-78"/>
              </a:rPr>
              <a:t>کلان</a:t>
            </a:r>
          </a:p>
        </p:txBody>
      </p:sp>
      <p:pic>
        <p:nvPicPr>
          <p:cNvPr id="4" name="Picture 3" descr="images (9).jpg"/>
          <p:cNvPicPr>
            <a:picLocks noChangeAspect="1"/>
          </p:cNvPicPr>
          <p:nvPr/>
        </p:nvPicPr>
        <p:blipFill>
          <a:blip r:embed="rId3" cstate="print"/>
          <a:stretch>
            <a:fillRect/>
          </a:stretch>
        </p:blipFill>
        <p:spPr>
          <a:xfrm>
            <a:off x="3923928" y="4182968"/>
            <a:ext cx="4932040" cy="21263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691680" y="219998"/>
            <a:ext cx="5832648"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نتیجه گیری(</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Conclusion</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5" name="Rectangle 4"/>
          <p:cNvSpPr/>
          <p:nvPr/>
        </p:nvSpPr>
        <p:spPr>
          <a:xfrm>
            <a:off x="467544" y="2204865"/>
            <a:ext cx="7992888" cy="2400657"/>
          </a:xfrm>
          <a:prstGeom prst="rect">
            <a:avLst/>
          </a:prstGeom>
        </p:spPr>
        <p:txBody>
          <a:bodyPr wrap="square">
            <a:spAutoFit/>
          </a:bodyPr>
          <a:lstStyle/>
          <a:p>
            <a:pPr lvl="0">
              <a:buFont typeface="Arial" pitchFamily="34" charset="0"/>
              <a:buChar char="•"/>
            </a:pPr>
            <a:r>
              <a:rPr lang="fa-IR" sz="3000" dirty="0">
                <a:cs typeface="B Nazanin" pitchFamily="2" charset="-78"/>
              </a:rPr>
              <a:t>نگاه کلی به موضوع تحقیق و هدف آن </a:t>
            </a:r>
            <a:endParaRPr lang="fa-IR" sz="3000" dirty="0" smtClean="0">
              <a:cs typeface="B Nazanin" pitchFamily="2" charset="-78"/>
            </a:endParaRPr>
          </a:p>
          <a:p>
            <a:pPr lvl="0"/>
            <a:endParaRPr lang="fa-IR" sz="3000" dirty="0" smtClean="0">
              <a:cs typeface="B Nazanin" pitchFamily="2" charset="-78"/>
            </a:endParaRPr>
          </a:p>
          <a:p>
            <a:pPr lvl="0">
              <a:buFont typeface="Arial" pitchFamily="34" charset="0"/>
              <a:buChar char="•"/>
            </a:pPr>
            <a:r>
              <a:rPr lang="fa-IR" sz="3000" dirty="0" smtClean="0">
                <a:cs typeface="B Nazanin" pitchFamily="2" charset="-78"/>
              </a:rPr>
              <a:t> </a:t>
            </a:r>
            <a:r>
              <a:rPr lang="fa-IR" sz="3000" dirty="0">
                <a:cs typeface="B Nazanin" pitchFamily="2" charset="-78"/>
              </a:rPr>
              <a:t>بیان یافته های کلی </a:t>
            </a:r>
            <a:endParaRPr lang="fa-IR" sz="3000" dirty="0" smtClean="0">
              <a:cs typeface="B Nazanin" pitchFamily="2" charset="-78"/>
            </a:endParaRPr>
          </a:p>
          <a:p>
            <a:pPr lvl="0"/>
            <a:endParaRPr lang="fa-IR" sz="3000" dirty="0" smtClean="0">
              <a:cs typeface="B Nazanin" pitchFamily="2" charset="-78"/>
            </a:endParaRPr>
          </a:p>
          <a:p>
            <a:pPr lvl="0">
              <a:buFont typeface="Arial" pitchFamily="34" charset="0"/>
              <a:buChar char="•"/>
            </a:pPr>
            <a:r>
              <a:rPr lang="fa-IR" sz="3000" dirty="0" smtClean="0">
                <a:cs typeface="B Nazanin" pitchFamily="2" charset="-78"/>
              </a:rPr>
              <a:t> </a:t>
            </a:r>
            <a:r>
              <a:rPr lang="fa-IR" sz="3000" dirty="0">
                <a:cs typeface="B Nazanin" pitchFamily="2" charset="-78"/>
              </a:rPr>
              <a:t>ارائه پیشنهادات مرتبط با موضوع برای </a:t>
            </a:r>
            <a:r>
              <a:rPr lang="fa-IR" sz="3000" dirty="0" smtClean="0">
                <a:cs typeface="B Nazanin" pitchFamily="2" charset="-78"/>
              </a:rPr>
              <a:t>تحقیقات </a:t>
            </a:r>
            <a:r>
              <a:rPr lang="fa-IR" sz="3000" dirty="0">
                <a:cs typeface="B Nazanin" pitchFamily="2" charset="-78"/>
              </a:rPr>
              <a:t>آتی</a:t>
            </a:r>
            <a:endParaRPr lang="en-US" sz="3000" dirty="0">
              <a:cs typeface="B Nazanin" pitchFamily="2" charset="-78"/>
            </a:endParaRPr>
          </a:p>
        </p:txBody>
      </p:sp>
      <p:pic>
        <p:nvPicPr>
          <p:cNvPr id="6" name="Picture 5" descr="download (10).jpg"/>
          <p:cNvPicPr>
            <a:picLocks noChangeAspect="1"/>
          </p:cNvPicPr>
          <p:nvPr/>
        </p:nvPicPr>
        <p:blipFill>
          <a:blip r:embed="rId2" cstate="print"/>
          <a:stretch>
            <a:fillRect/>
          </a:stretch>
        </p:blipFill>
        <p:spPr>
          <a:xfrm>
            <a:off x="6084168" y="4653136"/>
            <a:ext cx="2002532" cy="2065320"/>
          </a:xfrm>
          <a:prstGeom prst="rect">
            <a:avLst/>
          </a:prstGeom>
        </p:spPr>
      </p:pic>
      <p:pic>
        <p:nvPicPr>
          <p:cNvPr id="7" name="Picture 6" descr="download (11).jpg"/>
          <p:cNvPicPr>
            <a:picLocks noChangeAspect="1"/>
          </p:cNvPicPr>
          <p:nvPr/>
        </p:nvPicPr>
        <p:blipFill>
          <a:blip r:embed="rId3" cstate="print"/>
          <a:stretch>
            <a:fillRect/>
          </a:stretch>
        </p:blipFill>
        <p:spPr>
          <a:xfrm>
            <a:off x="453852" y="692696"/>
            <a:ext cx="3024336" cy="30243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691680" y="219998"/>
            <a:ext cx="5832648"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تقدیر (</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Acknowledgement</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5" name="Rectangle 4"/>
          <p:cNvSpPr/>
          <p:nvPr/>
        </p:nvSpPr>
        <p:spPr>
          <a:xfrm>
            <a:off x="539552" y="1340768"/>
            <a:ext cx="7992888" cy="553998"/>
          </a:xfrm>
          <a:prstGeom prst="rect">
            <a:avLst/>
          </a:prstGeom>
        </p:spPr>
        <p:txBody>
          <a:bodyPr wrap="square">
            <a:spAutoFit/>
          </a:bodyPr>
          <a:lstStyle/>
          <a:p>
            <a:pPr lvl="0">
              <a:buFont typeface="Arial" pitchFamily="34" charset="0"/>
              <a:buChar char="•"/>
            </a:pPr>
            <a:r>
              <a:rPr lang="fa-IR" sz="3000" dirty="0" smtClean="0">
                <a:cs typeface="B Nazanin" pitchFamily="2" charset="-78"/>
              </a:rPr>
              <a:t>تشکر از حامیان تحقیق و یا صاحبان و سرمایه گذاران پژوهشی</a:t>
            </a:r>
            <a:endParaRPr lang="en-US" sz="3000" dirty="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183173" y="2204864"/>
            <a:ext cx="8960827" cy="223224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7544" y="4869160"/>
            <a:ext cx="8352928"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1).jpg"/>
          <p:cNvPicPr>
            <a:picLocks noChangeAspect="1"/>
          </p:cNvPicPr>
          <p:nvPr/>
        </p:nvPicPr>
        <p:blipFill>
          <a:blip r:embed="rId2" cstate="print"/>
          <a:stretch>
            <a:fillRect/>
          </a:stretch>
        </p:blipFill>
        <p:spPr>
          <a:xfrm>
            <a:off x="323528" y="548680"/>
            <a:ext cx="2594270" cy="2448272"/>
          </a:xfrm>
          <a:prstGeom prst="rect">
            <a:avLst/>
          </a:prstGeom>
        </p:spPr>
      </p:pic>
      <p:sp>
        <p:nvSpPr>
          <p:cNvPr id="53249" name="Rectangle 1"/>
          <p:cNvSpPr>
            <a:spLocks noChangeArrowheads="1"/>
          </p:cNvSpPr>
          <p:nvPr/>
        </p:nvSpPr>
        <p:spPr bwMode="auto">
          <a:xfrm>
            <a:off x="1763688" y="188640"/>
            <a:ext cx="45720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منابع (</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References</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3" name="Rectangle 2"/>
          <p:cNvSpPr/>
          <p:nvPr/>
        </p:nvSpPr>
        <p:spPr>
          <a:xfrm>
            <a:off x="323528" y="1268760"/>
            <a:ext cx="8352928" cy="3323987"/>
          </a:xfrm>
          <a:prstGeom prst="rect">
            <a:avLst/>
          </a:prstGeom>
        </p:spPr>
        <p:txBody>
          <a:bodyPr wrap="square">
            <a:spAutoFit/>
          </a:bodyPr>
          <a:lstStyle/>
          <a:p>
            <a:pPr lvl="0">
              <a:buFont typeface="Arial" pitchFamily="34" charset="0"/>
              <a:buChar char="•"/>
            </a:pPr>
            <a:r>
              <a:rPr lang="fa-IR" sz="3000" dirty="0">
                <a:cs typeface="B Nazanin" pitchFamily="2" charset="-78"/>
              </a:rPr>
              <a:t>به روز </a:t>
            </a:r>
            <a:endParaRPr lang="en-US" sz="3000" dirty="0">
              <a:cs typeface="B Nazanin" pitchFamily="2" charset="-78"/>
            </a:endParaRPr>
          </a:p>
          <a:p>
            <a:pPr lvl="0">
              <a:buFont typeface="Arial" pitchFamily="34" charset="0"/>
              <a:buChar char="•"/>
            </a:pPr>
            <a:r>
              <a:rPr lang="fa-IR" sz="3000" dirty="0">
                <a:cs typeface="B Nazanin" pitchFamily="2" charset="-78"/>
              </a:rPr>
              <a:t>از ژورنالهای معتبر و با ایندکس معتبر</a:t>
            </a:r>
            <a:endParaRPr lang="en-US" sz="3000" dirty="0">
              <a:cs typeface="B Nazanin" pitchFamily="2" charset="-78"/>
            </a:endParaRPr>
          </a:p>
          <a:p>
            <a:pPr lvl="0">
              <a:buFont typeface="Arial" pitchFamily="34" charset="0"/>
              <a:buChar char="•"/>
            </a:pPr>
            <a:r>
              <a:rPr lang="fa-IR" sz="3000" dirty="0">
                <a:cs typeface="B Nazanin" pitchFamily="2" charset="-78"/>
              </a:rPr>
              <a:t>خود رفرنس دهی معقول</a:t>
            </a:r>
            <a:endParaRPr lang="en-US" sz="3000" dirty="0">
              <a:cs typeface="B Nazanin" pitchFamily="2" charset="-78"/>
            </a:endParaRPr>
          </a:p>
          <a:p>
            <a:pPr lvl="0">
              <a:buFont typeface="Arial" pitchFamily="34" charset="0"/>
              <a:buChar char="•"/>
            </a:pPr>
            <a:r>
              <a:rPr lang="fa-IR" sz="3000" dirty="0">
                <a:cs typeface="B Nazanin" pitchFamily="2" charset="-78"/>
              </a:rPr>
              <a:t>رعایت رفرنس دهی بر اساس استانداردهای ژورنال</a:t>
            </a:r>
            <a:endParaRPr lang="en-US" sz="3000" dirty="0">
              <a:cs typeface="B Nazanin" pitchFamily="2" charset="-78"/>
            </a:endParaRPr>
          </a:p>
          <a:p>
            <a:pPr lvl="0">
              <a:buFont typeface="Arial" pitchFamily="34" charset="0"/>
              <a:buChar char="•"/>
            </a:pPr>
            <a:r>
              <a:rPr lang="fa-IR" sz="3000" dirty="0">
                <a:cs typeface="B Nazanin" pitchFamily="2" charset="-78"/>
              </a:rPr>
              <a:t>تعداد منابع بیش از حد اغراق آمیز نباشد.</a:t>
            </a:r>
            <a:endParaRPr lang="en-US" sz="3000" dirty="0">
              <a:cs typeface="B Nazanin" pitchFamily="2" charset="-78"/>
            </a:endParaRPr>
          </a:p>
          <a:p>
            <a:pPr lvl="0">
              <a:buFont typeface="Arial" pitchFamily="34" charset="0"/>
              <a:buChar char="•"/>
            </a:pPr>
            <a:r>
              <a:rPr lang="fa-IR" sz="3000" dirty="0">
                <a:cs typeface="B Nazanin" pitchFamily="2" charset="-78"/>
              </a:rPr>
              <a:t>استفاده از بعضی از مقالات مرتبط با همان ژورنالی که قرار است مقاله را برایش ارسال (</a:t>
            </a:r>
            <a:r>
              <a:rPr lang="en-US" sz="3000" dirty="0">
                <a:cs typeface="B Nazanin" pitchFamily="2" charset="-78"/>
              </a:rPr>
              <a:t>Submission</a:t>
            </a:r>
            <a:r>
              <a:rPr lang="fa-IR" sz="3000" dirty="0">
                <a:cs typeface="B Nazanin" pitchFamily="2" charset="-78"/>
              </a:rPr>
              <a:t>) کنیم.</a:t>
            </a:r>
            <a:endParaRPr lang="en-US" sz="3000" dirty="0">
              <a:cs typeface="B Nazanin" pitchFamily="2" charset="-78"/>
            </a:endParaRPr>
          </a:p>
        </p:txBody>
      </p:sp>
      <p:pic>
        <p:nvPicPr>
          <p:cNvPr id="5" name="Picture 4" descr="images (12).jpg"/>
          <p:cNvPicPr>
            <a:picLocks noChangeAspect="1"/>
          </p:cNvPicPr>
          <p:nvPr/>
        </p:nvPicPr>
        <p:blipFill>
          <a:blip r:embed="rId3" cstate="print"/>
          <a:stretch>
            <a:fillRect/>
          </a:stretch>
        </p:blipFill>
        <p:spPr>
          <a:xfrm>
            <a:off x="3491880" y="4653136"/>
            <a:ext cx="4717504" cy="16943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47108" name="AutoShape 4"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47110" name="AutoShape 6" descr="data:image/jpeg;base64,/9j/4AAQSkZJRgABAQAAAQABAAD/2wCEAAkGBhQRERQUExMUFRUVFxwaFRgXFBoaFxYdHRcXGR0YGBccHTIeFxsjHRccIS8hIycqLCwsFiExNTAqNSYsLCkBCQoKDgwOGA8PGikdHCQpKSwsKSkpKSw1KSktKSwpKSwpKSwpKSkpKSksKSwpKSwpKSkpLCkpKSksKSkpLykpLP/AABEIAPAAsQMBIgACEQEDEQH/xAAcAAEAAgMBAQEAAAAAAAAAAAAABQYBBAcDAgj/xABREAACAQMCAwMHBQoJCwUBAAABAgMABBEFEgYhMRNBUQciMmFxgZEUUpKhsRUjM0JTcrLB0dIXRGJjgpOUosIkNDVDRVR0g4Th8CVVZLPxFv/EABkBAQADAQEAAAAAAAAAAAAAAAABAgQDBf/EACsRAQACAQIFAgUFAQAAAAAAAAABAhEDEgQTIUFRMaEUFWFx0SJCUoHhwf/aAAwDAQACEQMRAD8A7hSlKBSlKBSlKBSlKBSlKBSlKBSlYNBmsZrmWk8KQ3cl407TtIl5MmVuJVGAVZQFVsDk3hW7/BbZZ84XDeprqUj9KsV+N06Wms5dI05nqvsk6jqwHtIFcd8re2W5lDtvjjsi6LvJQPvYbtoOC3TFWoeS/Te+1DfnSSH/ABV8P5KtMP8AFF+m/wC9XL5hp+JWjTlbeG/8zts9exj/AEFqRqgfwWaf0EUg9k8o/wAVY/gtsfCf+1S/vVb5hpfVHLlfnkA6kAevlXxDdo5IR1YjqFYHGemcdKov8Fend8DN62mkJ+tq8/Jto0Vtf6pHAuyNGgULknB7MseZ5/jV20uKpqztrlWaTDolKUrThQpSlSFKUoFKUoFKUoFKUoFKUoFYNZoaCl8ODbd6mnhcq/04Iz+qt2PXgb17QqQywrKrZ5MCxQjHdgj66qHFWsS2N1qMsRHJrKVwQDmMgwuOfT0etSmsuI9YsJB0nhmhz44Cyr9leHxGlnVtM98/lorPRMXXFtrHOlu06ds7bVjB3Nn+UB6PvxUvVH4F0+JLvVGKJ2i3jYcgbgrqGChj0HP663be6ca5NGXOw2SMFJONwlYEgdM4NZraUROK9oz914s3+IeNLaxZEnZt8gJRERnZgDjkFH1V9cO8X299vEJYPGRvjkUpIuehKnuPjURqoB12y/k2s5/vCvBLlZNbnkjxttrMpMw75Gbeqk95UA9eldI06bI9c4z74RMzlCR+WeUzCMWIIM/ZAifmTv28hs699XDyfjN3qzeN2q/RhQfrrlHkxsPlGo25PMRB539pOF/vNn3V1ryaj/SDeN/L9SpXo8PWtdSYrGOn/f8AF+LpGnMVrPaM/fHVc8UpSvRYilKVAUpSgUpSgUpSgUpSgUpSgUpSg5d5RbLfdXiY/C6UxHtimLL9bVWNQ4xlul0y4S3dYLaaHtJ3wAzsqoyovUqOfnV0TX4A2rQA/wCssp0Ps7SOqdptg9zw5JAFJlty6qo6loZS64Hj3V5uvasXnPmPeMS616wzHw3bT63qDXLMFiMMiDtdiEmMDc3jgqKsEp/9ejI/GsG9nKUdPVzr0m4As71o7m6gLSvEgZWYhchR1UY87JqG4s1J7LVbeSK1lnAs3iRIl5ZLjAz3AYrLujUnbE9cTDpjDHF2nz3OtQRQXBt2Fm5aQLlghkwQo8Ty51MXuhR6bpV0kAYnsnZmPOSRypBZj1J5+6pay0hZJ475leOdrcRlCRhASHII+cDVL8rPFlzbSRQxO1vE6ZaYDmzZxsVzyXA5+POqVta81pHb1/pelJtbEesvHyF6diK4nKkFikS5GOSLk4/pN9VXPyan/SA8L+b7Eqm+Sfiu4nuJbeSUzxLHvDkDKNuAwWHXOc8+fKrh5OT9+1RfC+b60Q1u4eZnWtM+IV4mtq2mLeuV1pSleky5KUpUBSlKBSlKBSlKBSlKBSlaeqatFbIZJ5UiQdWdgB9fU+oUG5SovQOJIL6MyW8gkUMVPIggjuKkZHqqUoKdrjf+sWY7zbT/AKUdTcUIXkqgZOeQxzPU8u8+NanEnBMF9JHLI0yPGrKrRStGSrYJBK+sVGfwU2v5a9z/AMZL+2sHEcJOrbdnDpW+2FhxTNV1vJdEPRvNRX2Xjn7c1zHygG/sbz5PbXt40Qjjd2klBI7SQx9QB34rL8ut2svzY8O4ZryuLVJFKuiup6qyhgfaDyqvReTeXv1bUPdIg/w19N5L1b0tR1Jv+qx+itPl1v5Qc2PCcs9PjhXbFGka9cIgUe3CjGaguAWxfauh6/KUf3NEuPsrA8klsfTuL6QeDXcn6qnuGeD7bTw4toynaEFyXZixHIc2Oe+tnD8NOlabTOcud7boTeKzWKVtcylKUSUpSgUpVM8oPGL2nZwQgJJNyE8oIghHPzi3Rn5clPUmg2uKOMDC/wAmtVE12wztP4OEHpJM3cPBepqBsb/UrMksy6gjc2UkRTIe/sz6LJ4KcH11saBpUcEf3tjIXO+SUtuaVj1ZmH2dBjpUlQfWn+Ui0dgkxe1kPLZcoY8n+S58xvcakdb4vtbQL2so3P8Ag0TLySfmIvNqiZ7dXUq6qynqGUEH3GoA8B2yydrb77WUdHgbb7tpBXHqoJ2TVtQu+UMS2UR/1k43zkeKwA7UP55Psr6seC4EcSy77qf8rcHeR+Yp8xPcBVf1PWL+xheUz29xHGM4miMch7goaM7WYnkBtGatlhrSvHGZMJIyruQc9rsMlB4kd47u+u1cKzlparwikkvyiCR7W5x+Fjxh8dBKh82Qe3n4GsQ8U3dryvrcug/jFqC648Xh9NP6O4VMahqMduhkmkWNB1Zjgez1n1VT9Q44eUfeGhtIT/Gbxgpb1xW2d7eotgUttRGV80jW4LpN8EqSr4qwOPUR1U+o1vVzDQdY07ThPcq13cu4zc3It32nHfkKEVfZ8a6NYX4miSQK6h1BAcbWAIyMjuOK4rorjnUZbfT7maDAkjjLKSM4xjJx3kLk+6uJ8ZtJFcM9xcmftreBo3dVQ7VuFYqVXlyyTXWPKPqLmFLKIAy3u6ME+iiBcySHxwvIes1Q9Xllh1mGOGKK62WgCRswVkUHBKseQc7c+yuF74tER4l2pWNuZdX0jiy0ujtguYZWH4quC30etS9cZ1e4ne5sJJLNLZFvIgG3q1wxORtXbyVPEZNdmFX07boypem2cFKUrooUpSgUpSgUpSg+ZHABJ5Acz6q5bqvHrai0kNsZY7Yea0y2jzSTcuYjXbsRf5TZPgK6dd3SRozyMFRQSzMcAAdSa5XqXG0Wons/lKWtiDggPi4ugPxVVecUR6eJoIqzm0eGNVhN+hBx2sazhmOSCWwNrcx82t6LWpVP3i5nmA/FuNPlJGRkDtIlB5+O2pDSNU05V22VtNMsbYxFA5VWGeRLkDPPvPhVj0qWUqezsjAvQB3Rc4GMkIT0HdQV634nmCM81pJsQZd4tzADx7ORVcj2A1sjjGzMPbC4j2dOvnZ+bs9Ld6sVK9hetIVae3iUcwI4mdyCepaRto6dwrZPD1uZVmaCJpl6SGNd+fHOOtByXiniOc3MMtxbzx2qndbxkKvavg4aWRjtjI6gcyBz5E1ZNBvtRmCtBFYJnkXeftiFP4qJGcKO/rljzJNdElgVxhlVge5gCD7jURecB2D+c9tAp+co7M/FSKnIqmveSqbUJRLeX7EgAKsUO1Fx81Sxx7aj7DhvS7V2Q6m6yISr5aONwR184x7/AINVsPC9lGfvd9cQ+pLxmH0WyPjUzpOjIQWM7XIPRpEjYj1bggJ99Rkc91OGwuZFtYJzdSuMmS4vpGgiGcbipfEjZ6RqOZxnArpPB/BcGmxbIdxZsGR2OWc/YB4AdKguN9FjaKGFI4g1xcwx5Eaghd+9yCBn0UNXp3CgkkAAZJ7gKDn/AB9rEMWp6YjMBITKDnkAjptBz05uorn/AB3bxjW03yNboyRGSdMhkP3wL534u7ABOCOVWmGFb8XV5PA0yXLLHBGBllgRtquPmksTJkd1UC4jVrySISPPEs9rGjSc9yCZgRn8dQdyg9+KrqcPMTF/o611P07fquelaUj6tZdhdzXrRF5JjJIJI4U2EKcqNquWPLvrswrT07SIbdSsMMcSk5IRAoPtwOdblK12xhS1t05KUpVlSlKUClKUClKUGtqFhHPG0cqLIjY3KwypwQeY7+YHwqscb9lZWEnZQbFbEbGBlhMQY7e03hTtA7zirea5xqdtKt7NDdXdwkVwHe3YSIIigUb4GV0IBXOR4g0Gpwla6rbQiLsrN4lH3pu2w2DzBYouJCRzzgZzVmguL5VPaLb+oRb2PxkKg1TotRsLJFhi1a5KoMKkZWbAyeQAjPL1Zrd0biBrjcYry62q4jLS2kQCk4xu5A947u+gm7bTLiWYzTTSRgAKsabQCAc+fgHIPhmtJuJ7w3lzBHZxyLBs/jGyRlcEhwGXacnI6jpTWNUmtC/a3sCqm0DfbEs5YZCoEkBYnwFeGh299NdLfNEkS9j2RhbKyyru3K7DmIiCeSk5x1oJ93Eqobi2nQjmMedtJ5dY2qGbVrSWbsbZEeTpumD4GOoXcPPPsNSeucTLhIMmGaY7FEnm4+cVPRvcaqOmcQXwjZd9hb9jI8bK6TM4KcySA3euGznnmoSuMOh4GWlI8ezCxqPgOnvqrNxXMu+ZBKtm25IbjeWAcZAlljwSIC3IMPm+utx4ryZGSXULMI4KsEtzkgqcgFpOXKrJpOlmGERNJ2igBQOzRVCgY27F5Yx45ohVLi2urZ7O6eQ3sEJMkoQZkBeMqZYx0dBuPmjnipTi3iaO9iitLOVXN2MyOhz2cA/CE/NZvQAPPJNfP3DmsSWsh2kBOXtWbAHi1u55Kf5B80+qoy30qG5d7nTZfkt0OU8TphWI/Fnh6qc/jL7edWriJ6j04yMtvaqbaUxnKQomxWVt7BBjvBAOQR4Gqtxho62d7awJzESWK57zi4l5n1kkn31N3OtO17YxX8PyVY5mkeRmHYSMkbdlsl6YLkHDeFWnWfJ/He3qXnyhgoEWUVVKv2Ts6+f16nurprWi09EQulKClcklKUoFKUoFKUoFKUoKR5RdRmD2ttBO8BmMjSPHjeERAeRIOMsQKrK8KQE7pVe4b507tIfgxwPhUtxPLv1fH5G0HxllJ+yP66+6DygtlQYRVUeCqB9lauj25zqKjvdJB7eyX9a1v196NHi4l/nI1/ulh/iFBELq9rFdyXF0d8oSPs5HxtQFfO7ME4X0vacGrTovGUV0rNbpLMAcZCEKcgH0zhe/HtBqk2Wk7rqQx2tlNIgUA3Ex3DGRyj2nw61etKivipErWkfPzREkjADw8/HP2VEJROu2F1d3Cp94hRYiTvj7dvObuU+YG5dcGqnrvCQJuU+Tahd3DAhZnKpAXKBVcBWVcDl3d1Xi/wBEme5G68mTdF/q1jXOH6ZIJ6GobirSDDEEiuLyS5mOyAGc8iesjAD0EXJJPhQQ+m8J6kVUbLeAKFGZZDI/JcejGMc+vWrLZ8J3QyW1F13dexgRe9jjc+49WNek3GkMDm223VxNCFV+zgZznaD5zYABOc++tmw4mklcL8hu0BPN5ERVX1nL5x7qlCXs7cogUu8hA5u5BZvWSAB9VUnWnkt9Te6KBVMccER5ZkG7tJGP5uAgJ6Zq7XcBdGVXZCwwHXG5T4jPL41T9S4Fu5cA6iXABA7W2RiM9easOfKgl34hgktZpbhFWGMeeHwwOV3AYI5nDLy65b1V9eS3h5ra2eRlMXylzKlvk7IEPooAejEc29dVvU+FrgiPtdStVSKXtQrWyqjP1BcGXz8HmB7Kko+Lr2LsG7eyvUnmWFOyV42JJ84qwZlwoBJz4UHRqVgVmgUpSgUpSgUpSgVp6tqkdtDJNKdqRKWc9eQHcO891bmaqHlNv4xYTwkkyzRssMajc7t15KOe0Y5noKDk8vGUN3dz3bSXMYmCKsMCMWCoMAvIBgE8ztU8s1srrojCrbRXavMwQS3Ql7NNx6ncSCfADrVx051aKNkACsqsMAAc1B7q0+J7FprWRU5uMOn5yMGH1ig8dHkeKZ7Z2L4jWVZGPnPuYq+7uGGAwByAqw2nKWI+Jdf7oI+ytXsBv3487G3PfjOcfH7a2ScJG3zZl+sYP20Glp3Dltc3N4J4I5Cki4LL5wDJnkw86p7TOEYIWPZGaPPLAnk2j2KWwKhrHU1gv78N3rbsB4kqV6+HLme7FWHVdchtQpnkWPdyXIJLHvCgDJqIHzqmgsVDLc3CFDnIZM7fxh5yHu8fCq7wnrElxeSgTNJbpF97MiIJJTuwZFKqCseVKjxxmp6HWYbwhAZtneDDIiv4AswGR6hSFraK5mONkjbEZiMJhR5qA9FAB6csmpHhYaXJFf3Mox2FxHG3XmJUyh5eBXBz6q2dbtrpwnyWaKLBO8yRGTI7tvnDFaYk1CFyWjhu4iSQYW7OZRnllWOyTA8COlTVpcrJyBw3ereaw9oP6qCtnhO6k/Dapc47xCkcQ+oE/wD5Ve+5Fnk/KIdXkwSC0pmkU+sCNsEe6ukzMEKg/jk49wz/AOeytDV76aIK0NuZ+fnhZFRlGORG7k3PuyKCnfKNEgjdhFAropYLLEwckAkAdqM5PqrHkj01ZysxwUtVIQDG3t5/vszDHLzVZYx/Sqfm4hlIw+m3TerETj9PBqvcMSwR3purqOSwfJWKFYWji2/PnkUbZGPrwByoOtCs18RyAgEHIPQ5znw599fWaDNKUoFKUoFV/XOOba1lWBmZ7hh5kMalpGznGB07u8irBUbrXD1vdptniSQdxI85fWrjzlPsNBBSXWo3PTs7GI+ya4I/+uM/SxW3pHDsNuWZQzyP6csjF5X9rnoPUMComO8l0yQQ3TtJauQsFy3pRk9Irg/UsnQ5wedWSdCyMAcEqQD4Eg4PxIrtWIx0UmXKNAUyv2faYSzmkRQrD77zbaWHegQjHifZVmmmCAsxCgdSTgD3mtDijS9OSAz31q8ckUYXcnaLvKrhVWRDhgcAAnnz54rlOmaL8ow0jyRbiTHGxZweZI9MYIAwPE4yetc7R1Wh2G0vUlUPGwZTnBHQ8+6tPijVngs5GQIdpVjuz89emPfVaR7xVCreDA6Zt05DwGOQrVl7Tt4FvLmeS1lbs5cER7WbkpO0ejnkaqlYbKzkutYcttGbaNmK5wAJGx16Me7410e6uo4xmR0QDpvZVx9I/wDmKqlxwLb27GRbqa1jKbZSJtrSYOfPnfLYAPQYqMtZNM3/AOSWkuoSjq4VpVHtmmO34ZoL1Z6lFOD2ciSAddpyPj0qNmgkgnkl3oYJFjUo6lj2m8IvPrtO4D1EVrJNqUgASC1tV7u0cysB6kjAQfGoninStQWJGF09x98AljWJEQLzIcAZbzXVT17qCwJAxG6GMLnnmG4KqfXsZcfVXxLc6gvMQW82Om+TbJ8QNv2VWtE4nWNgAZJGJysESlndSgUHHRFBTOWIHnVYIeL3wRJYXqSA8kEQcNz/ABZFOzp4kUxkykoYJ5Cjzuq7Tu7NF5A4xgt38j3V7ahebVKo8IlK5RZHwD3c8Hdtz1IqKHGsY9O3vkPfmzkb61BFaepa1p1zj5RA7kdDLZSkj1BimR7qYke4+6rDOdOUeI7dvtAFQWo308yBZNRtth5skVm7BwPxW3SecvMHbjnivpk0Qd3Z59VzH9XQVrz6ZoKqX7ZAB825l3Z9Sg7s+6g2tXe9d1tLbUJ5LkgZEUcUUVsvLz5iq5UdwTOT6hXTNLtGihjRpGkZEAZ29JyAAWPrJ5++uX6dwZNIS2n/ACqwjdtzTTzyF5D84W5OST4yEcu6urW0ZVFUsWIUAserEDBY47z1oPSlKUClKUClKUHhe2STI0ciq6OMMrDII8CK47b8dvpN9cWU6M9rE/3o53SxIw3L1/CIB3dRjvrtNVbX/JrZX1x286Oz7Qp2yMoIHTIU8yKZmPQ6d3J/KxxNFqLQRW82+FU7Vine5JVQwPQgAnHduqmFJjgfKZcDoN3/AHraveG445ZEwcpLKmdx57ZHUH6O2sSaJCrDzeXm55nx5/otWPV1Lbp64/prpSMemWkbV++4l+nXmbLvM7nBB5tnmOY5GpeHQImAxGM4Gev84v2gVIW3DsQ9KKP2bfZ359vxrjOtMfun2/LrGlE/taGpa/cXDo806SMgwu+KNgP6JG334rdTyg3yDat6qqOgEUQA9wFbP3Bt/wAjH8P+9fS6LAOkMf0RVfiJ8z7LciPENU+Uy/8A9/H9XF+yvKTyi3zAg6gefgsQ/wANSf3Ni/JR/QX9lZ+5sX5KP6C/sqfiJ8z7I5MeIVvSuJZrYMIb1k3HLEbNzHxZiuW95rdPHd6f9pS/ST92pb7mxfko/oL+ysfcuH8lH9Bf2U+InzPscmviEQeMrw/7Sn/rVH6q+DxVdn/aNz/X/sqZOkw/ko/oCvg6JB+Rj+iKj4if5Snkx4hEHie579QuT/1JrUl1KQsrNdyllOVLSgkHHUZ78d9bU+iIshzGmDzGB3byf0asnBPDNvNqVtFJBGyiGV3BXIYgKBkd4yxrrW02mI3S52rFYmcQ6l5KbueXTIZLiR5HcuQz+kV3kLk+wVb6+IogqhVAAAwABgAeAFfdb4YSlKUClKUClKUClKUH534xg2X94v8A8lmHsdIn/UfjXnbWA2jcMnH7f3j8amPKTbBdWlz0kED/ABR4/tQVqV5XEdLy9PQjNYlgDFZpSszQUpSiClKUClKUClKUGpqMOVz3j9fm/Yatnkug3apM3dFahfYXkz9iVXquPkZgzJqEvjJHGP6CZP1vWzhet2XiZxX7unClKV6TzylKUClKUClKUClKq3G/EDRILe3P+VXGVj/ml6NM3gqgnHi2BQcz474ghuL8TKHWNY2hZ5EIjZ45jgo/osPS5+qtJbhT0ZT7CK6TY6UkUCQBQyIoGGGd3iTnqSeZ9taE3A9i5y1pD7l2/o4FZdXh4vbOWjT19kYwo6uD0IPsOazWnp8aBpzEoWNpn7NR0Cg7Rj6Jrcrzb122mHo1tuiJKUpVVilKUQUpSgUpSgCuh+Ri3xp7SflriZ/g/Z/4K5l8q5y/NjA+O3cfqxXYvJna9npVmCMExBj7XJc/pVv4SvWZYuKnpELPSgNK3sRSlKBSlKBQmhqpa/xbI03ySwCSXGR2rsCYbZe8yEHm5HRBz8aR1GlqXlF7aR7bT0Es6ZEjygrFDzxlgcNIfUBz8a8dH0QQl5HdpZ5TmWZ/SbwUfMQdyitLW/J/dXhV5b+MSqQVeKzVHUjuDh9+PUTitiC8mtpFt7wqxflDOq7UlPzGHSOT1Zw3dzq01mEZTFVzjnXDBB2cZ+/z5SPxX5z+xR3+JFSmt6wtrFvILMSFjRebSOT5qKPE/UMmuUXesyNM8twjm53LGYdu1ogx82NFbrk9T31x1LTFZx6uunETbq37aARoqL0UACvWhtrkdbG9/s7H7Kw0M45mzvcf8M/7K8udLUns9KNSmPVmla7XTDrb3Q9ttJ+ysfLv5q4/s8v7tV5V/CeZXy2aVrfLT+Quf7PL+7QXbf7vdf2aT9lOVfwjmV8tmla/ys/kLn+zyfu1g3vjFOP+nl/dpyr+DmV8tmte7vVjGTzPcO8+r1V5nU1+bMP+RIP8NRZ7NTuZpAoOSTC+OnLLFeXML8DU10p7xKLakdpbV23+TSkdZM49e7CD6sfGuz6/qj20NtZ2u35TKqpHuGRGiKN8zL3hQOQ7yQK4zf3UcSQFjmMSxbscyVVtxwB1J24rpMEErb55gwuLvHaBeZt4N2I7ZPmu56n1sT0Fehwlf0z92LiZ6wlrbim6s/Nv4u1iH8atlJX2ywDzo/auR7KsencSW1wu6G4hkH8mRT8RnI99eFjAUjVWIJUY5DA9gHgOnurQv+ErOc5ltYHPiY1yfaRzNbp0/DLuTk2rwp6U0S+2RR9pqqcReVm0t45DCxupEBJWEFkX8+Qeagz662Y+BbBellb/ANUD9taGq2qTXVtp8SIsS4uLlUUKvZo33tMDl58mPcpqs0xHVOWj/wD3Gr/+2Rf1z/u0rpWKVRKiTcRyao8kFlL2UCErNcKQZXI6pAvcPGQ+7NT+j6PFaxCKFAiD4se9mPVmPeT1rGpcC2c53Pbor/lI8xye3emCffUeODrqL/N9Smx3LcRpOPZu5OR7STV62iFZjKerU1LTY7iNopUDowwQftB6gjrkcwelRZOqRelDa3I8YpWif3JICuf6QrybjIx/5xZXsPrEHap9KItXTdEowgdS0aSwdbmaYXENqji1Rge2aWTCIrEcnPcG64JyKsfDHAEESxzXEUc14T2kszqGbtDzO3PIBegx0AqM0/UI9U1OPsyWt7JO1O5GXdO+VTKsAfMUFvUSK6CBXK2FoBWaUqqSlKUClKUClKUGK8ri2WRWR1DKwIZSMgg8iCO8V7UoKfL5JdMO7FmilgRkFvNz3pzwp9YrU3X2nDbJG99br0lix8pRRyxJF0lx85efqq90NTE4RMZUyz8oNhJy+Uxo3ekx7J1PgVkwc1tT8X2SDLXdsP8AnJ9medT91pUUv4SKN/z0VvtFasfC9opytrbg+IhT9lX5ko2qxJ5SrInETy3DdwggkkJ9QIGK3uANOk2z3lxGY57uTcUb0o4182OM+BAySPFjVqjhCjCgAeAGB8BX3iqzbKYjDG2sV9Uqq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9" name="TextBox 8"/>
          <p:cNvSpPr txBox="1"/>
          <p:nvPr/>
        </p:nvSpPr>
        <p:spPr>
          <a:xfrm>
            <a:off x="2123728" y="1124744"/>
            <a:ext cx="5832648" cy="646331"/>
          </a:xfrm>
          <a:prstGeom prst="rect">
            <a:avLst/>
          </a:prstGeom>
          <a:noFill/>
        </p:spPr>
        <p:txBody>
          <a:bodyPr wrap="square" rtlCol="1">
            <a:spAutoFit/>
          </a:bodyPr>
          <a:lstStyle/>
          <a:p>
            <a:r>
              <a:rPr lang="fa-IR" sz="3600" dirty="0" smtClean="0">
                <a:cs typeface="B Nazanin" pitchFamily="2" charset="-78"/>
              </a:rPr>
              <a:t>کارشناسی ارشد !!!!!!!!!!!!!!!!!!!!</a:t>
            </a:r>
            <a:endParaRPr lang="fa-IR" sz="3600" dirty="0">
              <a:cs typeface="B Nazanin" pitchFamily="2" charset="-78"/>
            </a:endParaRPr>
          </a:p>
        </p:txBody>
      </p:sp>
      <p:sp>
        <p:nvSpPr>
          <p:cNvPr id="10" name="TextBox 9"/>
          <p:cNvSpPr txBox="1"/>
          <p:nvPr/>
        </p:nvSpPr>
        <p:spPr>
          <a:xfrm>
            <a:off x="1187624" y="2780928"/>
            <a:ext cx="6192688" cy="707886"/>
          </a:xfrm>
          <a:prstGeom prst="rect">
            <a:avLst/>
          </a:prstGeom>
          <a:noFill/>
        </p:spPr>
        <p:txBody>
          <a:bodyPr wrap="square" rtlCol="1">
            <a:spAutoFit/>
          </a:bodyPr>
          <a:lstStyle/>
          <a:p>
            <a:pPr algn="ctr"/>
            <a:r>
              <a:rPr lang="fa-IR" sz="4000" dirty="0" smtClean="0">
                <a:cs typeface="B Nazanin" pitchFamily="2" charset="-78"/>
              </a:rPr>
              <a:t>دکتری!!!!!!!!!!!!!!!!!</a:t>
            </a:r>
            <a:endParaRPr lang="fa-IR" sz="4000" dirty="0">
              <a:cs typeface="B Nazanin" pitchFamily="2" charset="-78"/>
            </a:endParaRPr>
          </a:p>
        </p:txBody>
      </p:sp>
      <p:sp>
        <p:nvSpPr>
          <p:cNvPr id="13" name="TextBox 12"/>
          <p:cNvSpPr txBox="1"/>
          <p:nvPr/>
        </p:nvSpPr>
        <p:spPr>
          <a:xfrm>
            <a:off x="611560" y="4941168"/>
            <a:ext cx="6192688" cy="707886"/>
          </a:xfrm>
          <a:prstGeom prst="rect">
            <a:avLst/>
          </a:prstGeom>
          <a:noFill/>
        </p:spPr>
        <p:txBody>
          <a:bodyPr wrap="square" rtlCol="1">
            <a:spAutoFit/>
          </a:bodyPr>
          <a:lstStyle/>
          <a:p>
            <a:r>
              <a:rPr lang="fa-IR" sz="4000" dirty="0" smtClean="0">
                <a:cs typeface="B Nazanin" pitchFamily="2" charset="-78"/>
              </a:rPr>
              <a:t>ارتقا !!!!!!!!!!!!!!!!!!!!!!!!</a:t>
            </a:r>
            <a:endParaRPr lang="fa-IR" sz="4000" dirty="0">
              <a:cs typeface="B Nazanin" pitchFamily="2" charset="-78"/>
            </a:endParaRPr>
          </a:p>
        </p:txBody>
      </p:sp>
      <p:pic>
        <p:nvPicPr>
          <p:cNvPr id="14" name="Picture 13" descr="download.jpg"/>
          <p:cNvPicPr>
            <a:picLocks noChangeAspect="1"/>
          </p:cNvPicPr>
          <p:nvPr/>
        </p:nvPicPr>
        <p:blipFill>
          <a:blip r:embed="rId2" cstate="print"/>
          <a:stretch>
            <a:fillRect/>
          </a:stretch>
        </p:blipFill>
        <p:spPr>
          <a:xfrm>
            <a:off x="971600" y="3717032"/>
            <a:ext cx="1800200" cy="2700300"/>
          </a:xfrm>
          <a:prstGeom prst="rect">
            <a:avLst/>
          </a:prstGeom>
        </p:spPr>
      </p:pic>
      <p:pic>
        <p:nvPicPr>
          <p:cNvPr id="15" name="Picture 14" descr="download1.jpg"/>
          <p:cNvPicPr>
            <a:picLocks noChangeAspect="1"/>
          </p:cNvPicPr>
          <p:nvPr/>
        </p:nvPicPr>
        <p:blipFill>
          <a:blip r:embed="rId3" cstate="print"/>
          <a:stretch>
            <a:fillRect/>
          </a:stretch>
        </p:blipFill>
        <p:spPr>
          <a:xfrm>
            <a:off x="6156176" y="1988840"/>
            <a:ext cx="1961376" cy="2288272"/>
          </a:xfrm>
          <a:prstGeom prst="rect">
            <a:avLst/>
          </a:prstGeom>
        </p:spPr>
      </p:pic>
      <p:pic>
        <p:nvPicPr>
          <p:cNvPr id="16" name="Picture 15" descr="images.jpg"/>
          <p:cNvPicPr>
            <a:picLocks noChangeAspect="1"/>
          </p:cNvPicPr>
          <p:nvPr/>
        </p:nvPicPr>
        <p:blipFill>
          <a:blip r:embed="rId4" cstate="print"/>
          <a:stretch>
            <a:fillRect/>
          </a:stretch>
        </p:blipFill>
        <p:spPr>
          <a:xfrm>
            <a:off x="755576" y="375296"/>
            <a:ext cx="2159124" cy="1668029"/>
          </a:xfrm>
          <a:prstGeom prst="rect">
            <a:avLst/>
          </a:prstGeom>
        </p:spPr>
      </p:pic>
      <p:sp>
        <p:nvSpPr>
          <p:cNvPr id="12" name="TextBox 11"/>
          <p:cNvSpPr txBox="1"/>
          <p:nvPr/>
        </p:nvSpPr>
        <p:spPr>
          <a:xfrm rot="18635988">
            <a:off x="585721" y="1914551"/>
            <a:ext cx="2160240" cy="2123658"/>
          </a:xfrm>
          <a:prstGeom prst="rect">
            <a:avLst/>
          </a:prstGeom>
          <a:noFill/>
        </p:spPr>
        <p:txBody>
          <a:bodyPr wrap="square" rtlCol="1">
            <a:spAutoFit/>
          </a:bodyPr>
          <a:lstStyle/>
          <a:p>
            <a:pPr algn="ctr"/>
            <a:r>
              <a:rPr lang="fa-IR" sz="6600" dirty="0" smtClean="0">
                <a:solidFill>
                  <a:srgbClr val="C00000"/>
                </a:solidFill>
                <a:latin typeface="IranNastaliq" pitchFamily="18" charset="0"/>
                <a:cs typeface="IranNastaliq" pitchFamily="18" charset="0"/>
              </a:rPr>
              <a:t>توانمندی</a:t>
            </a:r>
          </a:p>
          <a:p>
            <a:pPr algn="ctr"/>
            <a:r>
              <a:rPr lang="fa-IR" sz="6600" dirty="0" smtClean="0">
                <a:solidFill>
                  <a:srgbClr val="C00000"/>
                </a:solidFill>
                <a:latin typeface="IranNastaliq" pitchFamily="18" charset="0"/>
                <a:cs typeface="IranNastaliq" pitchFamily="18" charset="0"/>
              </a:rPr>
              <a:t>علاقمندی</a:t>
            </a:r>
            <a:endParaRPr lang="fa-IR" sz="6600" dirty="0">
              <a:solidFill>
                <a:srgbClr val="C00000"/>
              </a:solidFill>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12).jpg"/>
          <p:cNvPicPr>
            <a:picLocks noChangeAspect="1"/>
          </p:cNvPicPr>
          <p:nvPr/>
        </p:nvPicPr>
        <p:blipFill>
          <a:blip r:embed="rId2" cstate="print"/>
          <a:stretch>
            <a:fillRect/>
          </a:stretch>
        </p:blipFill>
        <p:spPr>
          <a:xfrm>
            <a:off x="0" y="1412776"/>
            <a:ext cx="3615680" cy="1013460"/>
          </a:xfrm>
          <a:prstGeom prst="rect">
            <a:avLst/>
          </a:prstGeom>
        </p:spPr>
      </p:pic>
      <p:sp>
        <p:nvSpPr>
          <p:cNvPr id="52225" name="Rectangle 1"/>
          <p:cNvSpPr>
            <a:spLocks noChangeArrowheads="1"/>
          </p:cNvSpPr>
          <p:nvPr/>
        </p:nvSpPr>
        <p:spPr bwMode="auto">
          <a:xfrm>
            <a:off x="1979712" y="260648"/>
            <a:ext cx="5256584"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ارسال مقاله به ژورنالهای معتبر</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52226" name="Rectangle 2"/>
          <p:cNvSpPr>
            <a:spLocks noChangeArrowheads="1"/>
          </p:cNvSpPr>
          <p:nvPr/>
        </p:nvSpPr>
        <p:spPr bwMode="auto">
          <a:xfrm>
            <a:off x="539552" y="1149424"/>
            <a:ext cx="7956376"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توجه به ایندکس آنها  (</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Indexing &amp; Abstracting</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r" defTabSz="914400" rtl="1" eaLnBrk="1" fontAlgn="base" latinLnBrk="0" hangingPunct="1">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ü"/>
            </a:pPr>
            <a:r>
              <a:rPr kumimoji="0" lang="en-US" sz="25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ISI</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lang="en-US" b="1" dirty="0" smtClean="0"/>
              <a:t>Institute for Scientific Information</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p>
          <a:p>
            <a:pPr lvl="0" eaLnBrk="0" fontAlgn="base" hangingPunct="0">
              <a:spcBef>
                <a:spcPct val="0"/>
              </a:spcBef>
              <a:spcAft>
                <a:spcPct val="0"/>
              </a:spcAf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یا همان </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Thomson Reuters</a:t>
            </a: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fa-IR"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r>
              <a:rPr kumimoji="0" lang="en-US" sz="25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Scopus</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r" defTabSz="914400" rtl="1" eaLnBrk="0" fontAlgn="base" latinLnBrk="0" hangingPunct="0">
              <a:lnSpc>
                <a:spcPct val="100000"/>
              </a:lnSpc>
              <a:spcBef>
                <a:spcPct val="0"/>
              </a:spcBef>
              <a:spcAft>
                <a:spcPct val="0"/>
              </a:spcAft>
              <a:buClrTx/>
              <a:buSzTx/>
              <a:tabLst/>
            </a:pP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fa-IR"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r>
              <a:rPr kumimoji="0" lang="en-US" sz="2500" b="0"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Proquest</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en-US" sz="2500" b="0"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Ebsco</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en-US" sz="2500" b="0"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Inspec</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ISC, </a:t>
            </a:r>
            <a:r>
              <a:rPr kumimoji="0" lang="en-US" sz="2500" b="0"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Ulrichs</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Copernicus</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endParaRPr lang="fa-IR" sz="2500" dirty="0">
              <a:latin typeface="Calibri" pitchFamily="34" charset="0"/>
              <a:cs typeface="B Nazanin" pitchFamily="2" charset="-78"/>
            </a:endParaRPr>
          </a:p>
        </p:txBody>
      </p:sp>
      <p:pic>
        <p:nvPicPr>
          <p:cNvPr id="5" name="Picture 4" descr="download (13).jpg"/>
          <p:cNvPicPr>
            <a:picLocks noChangeAspect="1"/>
          </p:cNvPicPr>
          <p:nvPr/>
        </p:nvPicPr>
        <p:blipFill>
          <a:blip r:embed="rId3" cstate="print"/>
          <a:stretch>
            <a:fillRect/>
          </a:stretch>
        </p:blipFill>
        <p:spPr>
          <a:xfrm>
            <a:off x="1979712" y="2708920"/>
            <a:ext cx="1729740" cy="1691640"/>
          </a:xfrm>
          <a:prstGeom prst="rect">
            <a:avLst/>
          </a:prstGeom>
        </p:spPr>
      </p:pic>
      <p:pic>
        <p:nvPicPr>
          <p:cNvPr id="6" name="Picture 5" descr="images (13).jpg"/>
          <p:cNvPicPr>
            <a:picLocks noChangeAspect="1"/>
          </p:cNvPicPr>
          <p:nvPr/>
        </p:nvPicPr>
        <p:blipFill>
          <a:blip r:embed="rId4" cstate="print"/>
          <a:stretch>
            <a:fillRect/>
          </a:stretch>
        </p:blipFill>
        <p:spPr>
          <a:xfrm>
            <a:off x="4572000" y="2996952"/>
            <a:ext cx="2327136" cy="1097280"/>
          </a:xfrm>
          <a:prstGeom prst="rect">
            <a:avLst/>
          </a:prstGeom>
        </p:spPr>
      </p:pic>
      <p:pic>
        <p:nvPicPr>
          <p:cNvPr id="7" name="Picture 6" descr="download (14).jpg"/>
          <p:cNvPicPr>
            <a:picLocks noChangeAspect="1"/>
          </p:cNvPicPr>
          <p:nvPr/>
        </p:nvPicPr>
        <p:blipFill>
          <a:blip r:embed="rId5" cstate="print"/>
          <a:stretch>
            <a:fillRect/>
          </a:stretch>
        </p:blipFill>
        <p:spPr>
          <a:xfrm>
            <a:off x="467544" y="5112566"/>
            <a:ext cx="2061220" cy="779311"/>
          </a:xfrm>
          <a:prstGeom prst="rect">
            <a:avLst/>
          </a:prstGeom>
        </p:spPr>
      </p:pic>
      <p:pic>
        <p:nvPicPr>
          <p:cNvPr id="8" name="Picture 7" descr="download (15).jpg"/>
          <p:cNvPicPr>
            <a:picLocks noChangeAspect="1"/>
          </p:cNvPicPr>
          <p:nvPr/>
        </p:nvPicPr>
        <p:blipFill>
          <a:blip r:embed="rId6" cstate="print"/>
          <a:stretch>
            <a:fillRect/>
          </a:stretch>
        </p:blipFill>
        <p:spPr>
          <a:xfrm>
            <a:off x="2843808" y="5112566"/>
            <a:ext cx="1296144" cy="1296144"/>
          </a:xfrm>
          <a:prstGeom prst="rect">
            <a:avLst/>
          </a:prstGeom>
        </p:spPr>
      </p:pic>
      <p:pic>
        <p:nvPicPr>
          <p:cNvPr id="9" name="Picture 8" descr="download (16).jpg"/>
          <p:cNvPicPr>
            <a:picLocks noChangeAspect="1"/>
          </p:cNvPicPr>
          <p:nvPr/>
        </p:nvPicPr>
        <p:blipFill>
          <a:blip r:embed="rId7" cstate="print"/>
          <a:stretch>
            <a:fillRect/>
          </a:stretch>
        </p:blipFill>
        <p:spPr>
          <a:xfrm rot="17894201">
            <a:off x="4807357" y="5694726"/>
            <a:ext cx="1943100" cy="388620"/>
          </a:xfrm>
          <a:prstGeom prst="rect">
            <a:avLst/>
          </a:prstGeom>
        </p:spPr>
      </p:pic>
      <p:pic>
        <p:nvPicPr>
          <p:cNvPr id="10" name="Picture 9" descr="download (17).jpg"/>
          <p:cNvPicPr>
            <a:picLocks noChangeAspect="1"/>
          </p:cNvPicPr>
          <p:nvPr/>
        </p:nvPicPr>
        <p:blipFill>
          <a:blip r:embed="rId8" cstate="print"/>
          <a:stretch>
            <a:fillRect/>
          </a:stretch>
        </p:blipFill>
        <p:spPr>
          <a:xfrm>
            <a:off x="4932040" y="5184574"/>
            <a:ext cx="685800" cy="472440"/>
          </a:xfrm>
          <a:prstGeom prst="rect">
            <a:avLst/>
          </a:prstGeom>
        </p:spPr>
      </p:pic>
      <p:pic>
        <p:nvPicPr>
          <p:cNvPr id="11" name="Picture 10" descr="download (18).jpg"/>
          <p:cNvPicPr>
            <a:picLocks noChangeAspect="1"/>
          </p:cNvPicPr>
          <p:nvPr/>
        </p:nvPicPr>
        <p:blipFill>
          <a:blip r:embed="rId9" cstate="print"/>
          <a:stretch>
            <a:fillRect/>
          </a:stretch>
        </p:blipFill>
        <p:spPr>
          <a:xfrm rot="18423372">
            <a:off x="6170627" y="5531340"/>
            <a:ext cx="1872208" cy="42713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5536" y="404664"/>
            <a:ext cx="8198515"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979712" y="260648"/>
            <a:ext cx="5256584"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ارسال مقاله به ژورنالهای معتبر</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52226" name="Rectangle 2"/>
          <p:cNvSpPr>
            <a:spLocks noChangeArrowheads="1"/>
          </p:cNvSpPr>
          <p:nvPr/>
        </p:nvSpPr>
        <p:spPr bwMode="auto">
          <a:xfrm>
            <a:off x="899592" y="1340768"/>
            <a:ext cx="795637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tabLst/>
            </a:pPr>
            <a:endParaRPr kumimoji="0" lang="fa-IR"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lang="fa-IR" sz="2200" dirty="0" smtClean="0">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توجه به بخش </a:t>
            </a:r>
            <a:r>
              <a:rPr kumimoji="0" lang="en-US" sz="2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Cover</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هر مجله</a:t>
            </a:r>
          </a:p>
          <a:p>
            <a:pPr marL="0" marR="0" lvl="0" indent="0" algn="r" defTabSz="914400" rtl="1" eaLnBrk="0" fontAlgn="base" latinLnBrk="0" hangingPunct="0">
              <a:lnSpc>
                <a:spcPct val="100000"/>
              </a:lnSpc>
              <a:spcBef>
                <a:spcPct val="0"/>
              </a:spcBef>
              <a:spcAft>
                <a:spcPct val="0"/>
              </a:spcAft>
              <a:buClrTx/>
              <a:buSzTx/>
              <a:buFontTx/>
              <a:buChar char="•"/>
              <a:tabLst/>
            </a:pPr>
            <a:endParaRPr lang="fa-IR" sz="2200" dirty="0" smtClean="0">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تعداد شماره چاپی </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سال</a:t>
            </a:r>
          </a:p>
          <a:p>
            <a:pPr marL="0" marR="0" lvl="0" indent="0" algn="r" defTabSz="914400" rtl="1" eaLnBrk="0" fontAlgn="base" latinLnBrk="0" hangingPunct="0">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3" descr="download (20).jpg"/>
          <p:cNvPicPr>
            <a:picLocks noChangeAspect="1"/>
          </p:cNvPicPr>
          <p:nvPr/>
        </p:nvPicPr>
        <p:blipFill>
          <a:blip r:embed="rId2" cstate="print"/>
          <a:stretch>
            <a:fillRect/>
          </a:stretch>
        </p:blipFill>
        <p:spPr>
          <a:xfrm>
            <a:off x="1763688" y="4221088"/>
            <a:ext cx="3384376" cy="2175670"/>
          </a:xfrm>
          <a:prstGeom prst="rect">
            <a:avLst/>
          </a:prstGeom>
        </p:spPr>
      </p:pic>
      <p:pic>
        <p:nvPicPr>
          <p:cNvPr id="5" name="Picture 4" descr="download (21).jpg"/>
          <p:cNvPicPr>
            <a:picLocks noChangeAspect="1"/>
          </p:cNvPicPr>
          <p:nvPr/>
        </p:nvPicPr>
        <p:blipFill>
          <a:blip r:embed="rId3" cstate="print"/>
          <a:stretch>
            <a:fillRect/>
          </a:stretch>
        </p:blipFill>
        <p:spPr>
          <a:xfrm>
            <a:off x="395536" y="1124744"/>
            <a:ext cx="2985881" cy="21602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979712" y="260648"/>
            <a:ext cx="5256584"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ارسال مقاله به ژورنالهای معتبر</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52226" name="Rectangle 2"/>
          <p:cNvSpPr>
            <a:spLocks noChangeArrowheads="1"/>
          </p:cNvSpPr>
          <p:nvPr/>
        </p:nvSpPr>
        <p:spPr bwMode="auto">
          <a:xfrm>
            <a:off x="539552" y="1222013"/>
            <a:ext cx="824440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میزان ضریب تاثیر یا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Impact Factor</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en-US" sz="2200" b="1" i="1" u="none" strike="noStrike" cap="none" normalizeH="0" baseline="0" dirty="0" smtClean="0">
                <a:ln>
                  <a:noFill/>
                </a:ln>
                <a:solidFill>
                  <a:schemeClr val="tx1"/>
                </a:solidFill>
                <a:effectLst/>
                <a:latin typeface="Calibri" pitchFamily="34" charset="0"/>
                <a:ea typeface="Calibri" pitchFamily="34" charset="0"/>
                <a:cs typeface="B Nazanin" pitchFamily="2" charset="-78"/>
              </a:rPr>
              <a:t>JCR: Journal Citation Report</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lvl="0" algn="just" eaLnBrk="0" fontAlgn="base" hangingPunct="0">
              <a:spcBef>
                <a:spcPct val="0"/>
              </a:spcBef>
              <a:spcAft>
                <a:spcPct val="0"/>
              </a:spcAft>
            </a:pPr>
            <a:r>
              <a:rPr lang="fa-IR" sz="2200" b="1" dirty="0" smtClean="0">
                <a:effectLst>
                  <a:outerShdw blurRad="38100" dist="38100" dir="2700000" algn="tl">
                    <a:srgbClr val="000000">
                      <a:alpha val="43137"/>
                    </a:srgbClr>
                  </a:outerShdw>
                </a:effectLst>
                <a:latin typeface="Calibri" pitchFamily="34" charset="0"/>
                <a:ea typeface="Calibri" pitchFamily="34" charset="0"/>
                <a:cs typeface="B Nazanin" pitchFamily="2" charset="-78"/>
              </a:rPr>
              <a:t>ضریب تأثیرگذاری</a:t>
            </a:r>
            <a:r>
              <a:rPr lang="fa-IR" sz="2200" dirty="0" smtClean="0">
                <a:latin typeface="Calibri" pitchFamily="34" charset="0"/>
                <a:ea typeface="Calibri" pitchFamily="34" charset="0"/>
                <a:cs typeface="B Nazanin" pitchFamily="2" charset="-78"/>
              </a:rPr>
              <a:t> یک شاخص کمی است که برای ارزیابی، مقایسه و رتبه‌بندی نشریات علمی در رشته‌های مختلف در سطح ملی یا برای مقایسه مجله‌ها در سطح بین‌المللی به کار گرفته می‌شود. این شاخص نشان‌دهنده فراوانی استنادهایی است که در طول یک دوره زمانی مشخص به یک مقاله چاپ شده در یک نشریه داده می‌شود. </a:t>
            </a:r>
          </a:p>
          <a:p>
            <a:pPr lvl="0" algn="just" eaLnBrk="0" fontAlgn="base" hangingPunct="0">
              <a:spcBef>
                <a:spcPct val="0"/>
              </a:spcBef>
              <a:spcAft>
                <a:spcPct val="0"/>
              </a:spcAft>
            </a:pPr>
            <a:r>
              <a:rPr lang="fa-IR" sz="2200" dirty="0" smtClean="0">
                <a:latin typeface="Calibri" pitchFamily="34" charset="0"/>
                <a:ea typeface="Calibri" pitchFamily="34" charset="0"/>
                <a:cs typeface="B Nazanin" pitchFamily="2" charset="-78"/>
              </a:rPr>
              <a:t>علاوه بر موسسه </a:t>
            </a:r>
            <a:r>
              <a:rPr lang="en-US" sz="2200" dirty="0" smtClean="0">
                <a:latin typeface="Calibri" pitchFamily="34" charset="0"/>
                <a:ea typeface="Calibri" pitchFamily="34" charset="0"/>
                <a:cs typeface="B Nazanin" pitchFamily="2" charset="-78"/>
              </a:rPr>
              <a:t>ISI </a:t>
            </a:r>
            <a:r>
              <a:rPr lang="fa-IR" sz="2200" dirty="0" smtClean="0">
                <a:latin typeface="Calibri" pitchFamily="34" charset="0"/>
                <a:ea typeface="Calibri" pitchFamily="34" charset="0"/>
                <a:cs typeface="B Nazanin" pitchFamily="2" charset="-78"/>
                <a:hlinkClick r:id="rId2" tooltip="پایگاه استنادی علوم جهان اسلام(ISC)"/>
              </a:rPr>
              <a:t>پایگاه استنادی علوم جهان اسلام</a:t>
            </a:r>
            <a:r>
              <a:rPr lang="en-US" sz="2200" dirty="0" smtClean="0">
                <a:latin typeface="Calibri" pitchFamily="34" charset="0"/>
                <a:ea typeface="Calibri" pitchFamily="34" charset="0"/>
                <a:cs typeface="B Nazanin" pitchFamily="2" charset="-78"/>
              </a:rPr>
              <a:t> </a:t>
            </a:r>
            <a:r>
              <a:rPr lang="fa-IR" sz="2200" dirty="0" smtClean="0">
                <a:latin typeface="Calibri" pitchFamily="34" charset="0"/>
                <a:ea typeface="Calibri" pitchFamily="34" charset="0"/>
                <a:cs typeface="B Nazanin" pitchFamily="2" charset="-78"/>
              </a:rPr>
              <a:t>نیز به تعیین ضریب تاثیر نشریات جهان اسلام، به ویژه ایران، می پردازد. بنابراین، در ایران و برخی کشورهای اسلامی، علاوه بر ضریب تاثیر </a:t>
            </a:r>
            <a:r>
              <a:rPr lang="en-US" sz="2200" dirty="0" smtClean="0">
                <a:latin typeface="Calibri" pitchFamily="34" charset="0"/>
                <a:ea typeface="Calibri" pitchFamily="34" charset="0"/>
                <a:cs typeface="B Nazanin" pitchFamily="2" charset="-78"/>
              </a:rPr>
              <a:t>ISI </a:t>
            </a:r>
            <a:r>
              <a:rPr lang="fa-IR" sz="2200" dirty="0" smtClean="0">
                <a:latin typeface="Calibri" pitchFamily="34" charset="0"/>
                <a:ea typeface="Calibri" pitchFamily="34" charset="0"/>
                <a:cs typeface="B Nazanin" pitchFamily="2" charset="-78"/>
              </a:rPr>
              <a:t>به ضریب تاثیر </a:t>
            </a:r>
            <a:r>
              <a:rPr lang="en-US" sz="2200" dirty="0" smtClean="0">
                <a:latin typeface="Calibri" pitchFamily="34" charset="0"/>
                <a:ea typeface="Calibri" pitchFamily="34" charset="0"/>
                <a:cs typeface="B Nazanin" pitchFamily="2" charset="-78"/>
              </a:rPr>
              <a:t>ISC </a:t>
            </a:r>
            <a:r>
              <a:rPr lang="fa-IR" sz="2200" dirty="0" smtClean="0">
                <a:latin typeface="Calibri" pitchFamily="34" charset="0"/>
                <a:ea typeface="Calibri" pitchFamily="34" charset="0"/>
                <a:cs typeface="B Nazanin" pitchFamily="2" charset="-78"/>
              </a:rPr>
              <a:t>نیز بها داده می شود.</a:t>
            </a:r>
          </a:p>
        </p:txBody>
      </p:sp>
      <p:pic>
        <p:nvPicPr>
          <p:cNvPr id="6" name="Picture 5" descr="download (27).jpg"/>
          <p:cNvPicPr>
            <a:picLocks noChangeAspect="1"/>
          </p:cNvPicPr>
          <p:nvPr/>
        </p:nvPicPr>
        <p:blipFill>
          <a:blip r:embed="rId3" cstate="print"/>
          <a:stretch>
            <a:fillRect/>
          </a:stretch>
        </p:blipFill>
        <p:spPr>
          <a:xfrm>
            <a:off x="539552" y="4293096"/>
            <a:ext cx="1950720" cy="1800200"/>
          </a:xfrm>
          <a:prstGeom prst="rect">
            <a:avLst/>
          </a:prstGeom>
        </p:spPr>
      </p:pic>
      <p:pic>
        <p:nvPicPr>
          <p:cNvPr id="7" name="Picture 6" descr="download (28).jpg"/>
          <p:cNvPicPr>
            <a:picLocks noChangeAspect="1"/>
          </p:cNvPicPr>
          <p:nvPr/>
        </p:nvPicPr>
        <p:blipFill>
          <a:blip r:embed="rId4" cstate="print"/>
          <a:stretch>
            <a:fillRect/>
          </a:stretch>
        </p:blipFill>
        <p:spPr>
          <a:xfrm>
            <a:off x="2699792" y="4437112"/>
            <a:ext cx="3441184" cy="1800200"/>
          </a:xfrm>
          <a:prstGeom prst="rect">
            <a:avLst/>
          </a:prstGeom>
        </p:spPr>
      </p:pic>
      <p:pic>
        <p:nvPicPr>
          <p:cNvPr id="8" name="Picture 7" descr="download (29).jpg"/>
          <p:cNvPicPr>
            <a:picLocks noChangeAspect="1"/>
          </p:cNvPicPr>
          <p:nvPr/>
        </p:nvPicPr>
        <p:blipFill>
          <a:blip r:embed="rId5" cstate="print"/>
          <a:stretch>
            <a:fillRect/>
          </a:stretch>
        </p:blipFill>
        <p:spPr>
          <a:xfrm>
            <a:off x="6300192" y="4077072"/>
            <a:ext cx="2105392" cy="224620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755576" y="187625"/>
            <a:ext cx="777686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رایج ترین ناشرهای مقالات </a:t>
            </a:r>
            <a:endParaRPr kumimoji="0" lang="en-US" sz="2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(Science</a:t>
            </a:r>
            <a:r>
              <a:rPr kumimoji="0" lang="en-US" sz="2500" b="0" i="0" u="none" strike="noStrike" cap="none" normalizeH="0" dirty="0" smtClean="0">
                <a:ln>
                  <a:noFill/>
                </a:ln>
                <a:solidFill>
                  <a:schemeClr val="tx1"/>
                </a:solidFill>
                <a:effectLst/>
                <a:latin typeface="Calibri" pitchFamily="34" charset="0"/>
                <a:ea typeface="Calibri" pitchFamily="34" charset="0"/>
                <a:cs typeface="B Nazanin" pitchFamily="2" charset="-78"/>
              </a:rPr>
              <a:t> Direct) </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Elsevier</a:t>
            </a: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Emerald</a:t>
            </a: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IGI</a:t>
            </a: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Springer</a:t>
            </a: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Taylor and Francis</a:t>
            </a: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en-US" sz="2500" b="0"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InderScience</a:t>
            </a:r>
            <a:endPar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توجه به لیست ژورنالهای نامعتبر در لیست سالانه وزارت علوم</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download (22).jpg"/>
          <p:cNvPicPr>
            <a:picLocks noChangeAspect="1"/>
          </p:cNvPicPr>
          <p:nvPr/>
        </p:nvPicPr>
        <p:blipFill>
          <a:blip r:embed="rId2" cstate="print"/>
          <a:stretch>
            <a:fillRect/>
          </a:stretch>
        </p:blipFill>
        <p:spPr>
          <a:xfrm>
            <a:off x="2483768" y="188640"/>
            <a:ext cx="1308740" cy="1374476"/>
          </a:xfrm>
          <a:prstGeom prst="rect">
            <a:avLst/>
          </a:prstGeom>
        </p:spPr>
      </p:pic>
      <p:pic>
        <p:nvPicPr>
          <p:cNvPr id="4" name="Picture 3" descr="download (23).jpg"/>
          <p:cNvPicPr>
            <a:picLocks noChangeAspect="1"/>
          </p:cNvPicPr>
          <p:nvPr/>
        </p:nvPicPr>
        <p:blipFill>
          <a:blip r:embed="rId3" cstate="print"/>
          <a:stretch>
            <a:fillRect/>
          </a:stretch>
        </p:blipFill>
        <p:spPr>
          <a:xfrm>
            <a:off x="4716016" y="1268759"/>
            <a:ext cx="1933188" cy="598601"/>
          </a:xfrm>
          <a:prstGeom prst="rect">
            <a:avLst/>
          </a:prstGeom>
        </p:spPr>
      </p:pic>
      <p:pic>
        <p:nvPicPr>
          <p:cNvPr id="5" name="Picture 4" descr="download (24).jpg"/>
          <p:cNvPicPr>
            <a:picLocks noChangeAspect="1"/>
          </p:cNvPicPr>
          <p:nvPr/>
        </p:nvPicPr>
        <p:blipFill>
          <a:blip r:embed="rId4" cstate="print"/>
          <a:stretch>
            <a:fillRect/>
          </a:stretch>
        </p:blipFill>
        <p:spPr>
          <a:xfrm>
            <a:off x="4788024" y="1916832"/>
            <a:ext cx="2933700" cy="998220"/>
          </a:xfrm>
          <a:prstGeom prst="rect">
            <a:avLst/>
          </a:prstGeom>
        </p:spPr>
      </p:pic>
      <p:pic>
        <p:nvPicPr>
          <p:cNvPr id="6" name="Picture 5" descr="download (25).jpg"/>
          <p:cNvPicPr>
            <a:picLocks noChangeAspect="1"/>
          </p:cNvPicPr>
          <p:nvPr/>
        </p:nvPicPr>
        <p:blipFill>
          <a:blip r:embed="rId5" cstate="print"/>
          <a:stretch>
            <a:fillRect/>
          </a:stretch>
        </p:blipFill>
        <p:spPr>
          <a:xfrm>
            <a:off x="323528" y="3717032"/>
            <a:ext cx="3192780" cy="914400"/>
          </a:xfrm>
          <a:prstGeom prst="rect">
            <a:avLst/>
          </a:prstGeom>
        </p:spPr>
      </p:pic>
      <p:pic>
        <p:nvPicPr>
          <p:cNvPr id="7" name="Picture 6" descr="download (26).jpg"/>
          <p:cNvPicPr>
            <a:picLocks noChangeAspect="1"/>
          </p:cNvPicPr>
          <p:nvPr/>
        </p:nvPicPr>
        <p:blipFill>
          <a:blip r:embed="rId6" cstate="print"/>
          <a:stretch>
            <a:fillRect/>
          </a:stretch>
        </p:blipFill>
        <p:spPr>
          <a:xfrm>
            <a:off x="3563888" y="4437112"/>
            <a:ext cx="2125980" cy="617220"/>
          </a:xfrm>
          <a:prstGeom prst="rect">
            <a:avLst/>
          </a:prstGeom>
        </p:spPr>
      </p:pic>
      <p:pic>
        <p:nvPicPr>
          <p:cNvPr id="8" name="Picture 7" descr="images (14).jpg"/>
          <p:cNvPicPr>
            <a:picLocks noChangeAspect="1"/>
          </p:cNvPicPr>
          <p:nvPr/>
        </p:nvPicPr>
        <p:blipFill>
          <a:blip r:embed="rId7" cstate="print"/>
          <a:stretch>
            <a:fillRect/>
          </a:stretch>
        </p:blipFill>
        <p:spPr>
          <a:xfrm>
            <a:off x="1547664" y="2755870"/>
            <a:ext cx="3240360" cy="80649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30).jpg"/>
          <p:cNvPicPr>
            <a:picLocks noChangeAspect="1"/>
          </p:cNvPicPr>
          <p:nvPr/>
        </p:nvPicPr>
        <p:blipFill>
          <a:blip r:embed="rId3" cstate="print"/>
          <a:stretch>
            <a:fillRect/>
          </a:stretch>
        </p:blipFill>
        <p:spPr>
          <a:xfrm>
            <a:off x="3419872" y="1"/>
            <a:ext cx="2304256" cy="2328258"/>
          </a:xfrm>
          <a:prstGeom prst="rect">
            <a:avLst/>
          </a:prstGeom>
        </p:spPr>
      </p:pic>
      <p:sp>
        <p:nvSpPr>
          <p:cNvPr id="50177" name="Rectangle 1"/>
          <p:cNvSpPr>
            <a:spLocks noChangeArrowheads="1"/>
          </p:cNvSpPr>
          <p:nvPr/>
        </p:nvSpPr>
        <p:spPr bwMode="auto">
          <a:xfrm>
            <a:off x="395536" y="2420888"/>
            <a:ext cx="842493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fa-IR" sz="3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هر مقاله ارسالی باید شامل موارد زیر باشد؛</a:t>
            </a:r>
            <a:endParaRPr kumimoji="0" lang="en-US" sz="3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Cover letter</a:t>
            </a:r>
            <a:r>
              <a:rPr kumimoji="0" lang="fa-IR" sz="3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 </a:t>
            </a: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3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(نامه به سردبیر، عنوان،‌ محققین، چکیده، واژگان کلیدی، تعهد نامه های الزامی،‌داور پیشنهادی)</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Anonymous File</a:t>
            </a:r>
            <a:r>
              <a:rPr kumimoji="0" lang="fa-IR" sz="3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 </a:t>
            </a: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3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(مقاله اصلی بدون نام نویسندگان و یا هرگونه موارد مرتبط با آنها) </a:t>
            </a:r>
            <a:endParaRPr kumimoji="0" lang="fa-IR" sz="30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539552" y="1700808"/>
            <a:ext cx="7998600" cy="4477469"/>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419872" y="404664"/>
            <a:ext cx="2524125"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srcRect/>
          <a:stretch>
            <a:fillRect/>
          </a:stretch>
        </p:blipFill>
        <p:spPr bwMode="auto">
          <a:xfrm>
            <a:off x="3419872" y="404664"/>
            <a:ext cx="2524125" cy="936104"/>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107504" y="1700808"/>
            <a:ext cx="892899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971600" y="111696"/>
            <a:ext cx="777686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ارسال مقاله </a:t>
            </a:r>
            <a:endPar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طریق ایمیل مستقیم به سردبیر</a:t>
            </a: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ü"/>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سیستم آنلاین ژورنال (</a:t>
            </a:r>
            <a:r>
              <a:rPr lang="fa-IR" sz="2500" dirty="0" smtClean="0">
                <a:latin typeface="Calibri" pitchFamily="34" charset="0"/>
                <a:ea typeface="Calibri" pitchFamily="34" charset="0"/>
                <a:cs typeface="B Nazanin" pitchFamily="2" charset="-78"/>
              </a:rPr>
              <a:t>همانند: </a:t>
            </a:r>
            <a:r>
              <a:rPr lang="en-US" sz="2500" dirty="0" smtClean="0">
                <a:latin typeface="Calibri" pitchFamily="34" charset="0"/>
                <a:ea typeface="Calibri" pitchFamily="34" charset="0"/>
                <a:cs typeface="B Nazanin" pitchFamily="2" charset="-78"/>
              </a:rPr>
              <a:t>Scholar One Manuscript</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fa-IR" sz="25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0" y="2348880"/>
            <a:ext cx="4716016" cy="43204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16016" y="2780928"/>
            <a:ext cx="4193034"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5536" y="476672"/>
            <a:ext cx="8028384"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jpg"/>
          <p:cNvPicPr>
            <a:picLocks noChangeAspect="1"/>
          </p:cNvPicPr>
          <p:nvPr/>
        </p:nvPicPr>
        <p:blipFill>
          <a:blip r:embed="rId2" cstate="print"/>
          <a:stretch>
            <a:fillRect/>
          </a:stretch>
        </p:blipFill>
        <p:spPr>
          <a:xfrm>
            <a:off x="323528" y="4293096"/>
            <a:ext cx="3556992" cy="2181690"/>
          </a:xfrm>
          <a:prstGeom prst="rect">
            <a:avLst/>
          </a:prstGeom>
        </p:spPr>
      </p:pic>
      <p:sp>
        <p:nvSpPr>
          <p:cNvPr id="3" name="Rectangle 2"/>
          <p:cNvSpPr/>
          <p:nvPr/>
        </p:nvSpPr>
        <p:spPr>
          <a:xfrm>
            <a:off x="2987824" y="332656"/>
            <a:ext cx="2648063" cy="630942"/>
          </a:xfrm>
          <a:prstGeom prst="rect">
            <a:avLst/>
          </a:prstGeom>
        </p:spPr>
        <p:txBody>
          <a:bodyPr wrap="square">
            <a:spAutoFit/>
          </a:bodyPr>
          <a:lstStyle/>
          <a:p>
            <a:pPr algn="ctr"/>
            <a:r>
              <a:rPr lang="fa-IR" sz="3500" b="1" dirty="0">
                <a:effectLst>
                  <a:outerShdw blurRad="38100" dist="38100" dir="2700000" algn="tl">
                    <a:srgbClr val="000000">
                      <a:alpha val="43137"/>
                    </a:srgbClr>
                  </a:outerShdw>
                </a:effectLst>
                <a:cs typeface="B Nazanin" pitchFamily="2" charset="-78"/>
              </a:rPr>
              <a:t>عنوان یا </a:t>
            </a:r>
            <a:r>
              <a:rPr lang="en-US" sz="3500" b="1" dirty="0">
                <a:effectLst>
                  <a:outerShdw blurRad="38100" dist="38100" dir="2700000" algn="tl">
                    <a:srgbClr val="000000">
                      <a:alpha val="43137"/>
                    </a:srgbClr>
                  </a:outerShdw>
                </a:effectLst>
                <a:cs typeface="B Nazanin" pitchFamily="2" charset="-78"/>
              </a:rPr>
              <a:t>Title</a:t>
            </a:r>
          </a:p>
        </p:txBody>
      </p:sp>
      <p:sp>
        <p:nvSpPr>
          <p:cNvPr id="4" name="Rectangle 3"/>
          <p:cNvSpPr/>
          <p:nvPr/>
        </p:nvSpPr>
        <p:spPr>
          <a:xfrm>
            <a:off x="683568" y="1556792"/>
            <a:ext cx="7848872" cy="3539430"/>
          </a:xfrm>
          <a:prstGeom prst="rect">
            <a:avLst/>
          </a:prstGeom>
        </p:spPr>
        <p:txBody>
          <a:bodyPr wrap="square">
            <a:spAutoFit/>
          </a:bodyPr>
          <a:lstStyle/>
          <a:p>
            <a:pPr lvl="0">
              <a:buFont typeface="Arial" pitchFamily="34" charset="0"/>
              <a:buChar char="•"/>
            </a:pPr>
            <a:r>
              <a:rPr lang="fa-IR" sz="3200" dirty="0">
                <a:cs typeface="B Nazanin" pitchFamily="2" charset="-78"/>
              </a:rPr>
              <a:t>انتخاب یک عنوان خوب، </a:t>
            </a:r>
            <a:r>
              <a:rPr lang="fa-IR" sz="3200" u="sng" dirty="0">
                <a:cs typeface="B Nazanin" pitchFamily="2" charset="-78"/>
              </a:rPr>
              <a:t>یک سوم یک کار پژوهشی </a:t>
            </a:r>
            <a:r>
              <a:rPr lang="fa-IR" sz="3200" dirty="0">
                <a:cs typeface="B Nazanin" pitchFamily="2" charset="-78"/>
              </a:rPr>
              <a:t>است.</a:t>
            </a:r>
            <a:endParaRPr lang="en-US" sz="3200" dirty="0">
              <a:cs typeface="B Nazanin" pitchFamily="2" charset="-78"/>
            </a:endParaRPr>
          </a:p>
          <a:p>
            <a:pPr lvl="0">
              <a:buFont typeface="Arial" pitchFamily="34" charset="0"/>
              <a:buChar char="•"/>
            </a:pPr>
            <a:r>
              <a:rPr lang="fa-IR" sz="3200" dirty="0">
                <a:cs typeface="B Nazanin" pitchFamily="2" charset="-78"/>
              </a:rPr>
              <a:t>بایستی دقیقا بیانگر محتوای کار باشد.</a:t>
            </a:r>
            <a:endParaRPr lang="en-US" sz="3200" dirty="0">
              <a:cs typeface="B Nazanin" pitchFamily="2" charset="-78"/>
            </a:endParaRPr>
          </a:p>
          <a:p>
            <a:pPr lvl="0">
              <a:buFont typeface="Arial" pitchFamily="34" charset="0"/>
              <a:buChar char="•"/>
            </a:pPr>
            <a:r>
              <a:rPr lang="fa-IR" sz="3200" dirty="0">
                <a:cs typeface="B Nazanin" pitchFamily="2" charset="-78"/>
              </a:rPr>
              <a:t>تمامی متغیرهای اصلی تحقیق در آن ذکر شده باشد.</a:t>
            </a:r>
            <a:endParaRPr lang="en-US" sz="3200" dirty="0">
              <a:cs typeface="B Nazanin" pitchFamily="2" charset="-78"/>
            </a:endParaRPr>
          </a:p>
          <a:p>
            <a:pPr lvl="0">
              <a:buFont typeface="Arial" pitchFamily="34" charset="0"/>
              <a:buChar char="•"/>
            </a:pPr>
            <a:r>
              <a:rPr lang="fa-IR" sz="3200" dirty="0">
                <a:cs typeface="B Nazanin" pitchFamily="2" charset="-78"/>
              </a:rPr>
              <a:t>"رسا، کوتاه، دقیق، جذاب و نواورانه" باشد. (10 تا </a:t>
            </a:r>
            <a:r>
              <a:rPr lang="fa-IR" sz="3200" dirty="0" smtClean="0">
                <a:cs typeface="B Nazanin" pitchFamily="2" charset="-78"/>
              </a:rPr>
              <a:t>15واژه</a:t>
            </a:r>
            <a:r>
              <a:rPr lang="fa-IR" sz="3200" dirty="0">
                <a:cs typeface="B Nazanin" pitchFamily="2" charset="-78"/>
              </a:rPr>
              <a:t>)</a:t>
            </a:r>
            <a:endParaRPr lang="en-US" sz="3200" dirty="0">
              <a:cs typeface="B Nazanin" pitchFamily="2" charset="-78"/>
            </a:endParaRPr>
          </a:p>
          <a:p>
            <a:pPr lvl="0">
              <a:buFont typeface="Arial" pitchFamily="34" charset="0"/>
              <a:buChar char="•"/>
            </a:pPr>
            <a:r>
              <a:rPr lang="fa-IR" sz="3200" dirty="0">
                <a:cs typeface="B Nazanin" pitchFamily="2" charset="-78"/>
              </a:rPr>
              <a:t>از عبارات "مطالعه"، "بررسی"، "تبیین" و ... استفاده نکنید.</a:t>
            </a:r>
            <a:endParaRPr lang="en-US" sz="3200" dirty="0">
              <a:cs typeface="B Nazanin" pitchFamily="2" charset="-78"/>
            </a:endParaRPr>
          </a:p>
          <a:p>
            <a:pPr lvl="0">
              <a:buFont typeface="Arial" pitchFamily="34" charset="0"/>
              <a:buChar char="•"/>
            </a:pPr>
            <a:r>
              <a:rPr lang="fa-IR" sz="3200" dirty="0">
                <a:cs typeface="B Nazanin" pitchFamily="2" charset="-78"/>
              </a:rPr>
              <a:t>قلمرو مکانی در آن ذکر شود</a:t>
            </a:r>
            <a:r>
              <a:rPr lang="fa-IR" sz="3200" dirty="0" smtClean="0">
                <a:cs typeface="B Nazanin" pitchFamily="2" charset="-78"/>
              </a:rPr>
              <a:t>.</a:t>
            </a:r>
          </a:p>
          <a:p>
            <a:pPr lvl="0">
              <a:buFont typeface="Arial" pitchFamily="34" charset="0"/>
              <a:buChar char="•"/>
            </a:pPr>
            <a:r>
              <a:rPr lang="fa-IR" sz="3200" dirty="0" smtClean="0">
                <a:cs typeface="B Nazanin" pitchFamily="2" charset="-78"/>
              </a:rPr>
              <a:t>بدون ذکر واژه مخفف و مبهم</a:t>
            </a: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3568" y="507617"/>
            <a:ext cx="7560840" cy="5945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6" y="548680"/>
            <a:ext cx="8097409" cy="5637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466725" y="928688"/>
            <a:ext cx="82105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31606" y="162013"/>
            <a:ext cx="8416858" cy="6075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66725" y="847725"/>
            <a:ext cx="821055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14313" y="928688"/>
            <a:ext cx="87153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836712"/>
            <a:ext cx="8568952" cy="5832648"/>
          </a:xfrm>
          <a:prstGeom prst="rect">
            <a:avLst/>
          </a:prstGeom>
          <a:noFill/>
          <a:ln w="9525">
            <a:noFill/>
            <a:miter lim="800000"/>
            <a:headEnd/>
            <a:tailEnd/>
          </a:ln>
        </p:spPr>
      </p:pic>
      <p:sp>
        <p:nvSpPr>
          <p:cNvPr id="5" name="TextBox 4"/>
          <p:cNvSpPr txBox="1"/>
          <p:nvPr/>
        </p:nvSpPr>
        <p:spPr>
          <a:xfrm>
            <a:off x="1115616" y="260648"/>
            <a:ext cx="6624736" cy="630942"/>
          </a:xfrm>
          <a:prstGeom prst="rect">
            <a:avLst/>
          </a:prstGeom>
          <a:noFill/>
        </p:spPr>
        <p:txBody>
          <a:bodyPr wrap="square" rtlCol="1">
            <a:spAutoFit/>
          </a:bodyPr>
          <a:lstStyle/>
          <a:p>
            <a:pPr algn="ctr"/>
            <a:r>
              <a:rPr lang="fa-IR" sz="3500" dirty="0" smtClean="0">
                <a:cs typeface="B Nazanin" pitchFamily="2" charset="-78"/>
              </a:rPr>
              <a:t>فرآیند داوری</a:t>
            </a:r>
            <a:endParaRPr lang="fa-IR" sz="3500" dirty="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260648"/>
            <a:ext cx="6624736" cy="630942"/>
          </a:xfrm>
          <a:prstGeom prst="rect">
            <a:avLst/>
          </a:prstGeom>
          <a:noFill/>
        </p:spPr>
        <p:txBody>
          <a:bodyPr wrap="square" rtlCol="1">
            <a:spAutoFit/>
          </a:bodyPr>
          <a:lstStyle/>
          <a:p>
            <a:pPr algn="ctr"/>
            <a:r>
              <a:rPr lang="fa-IR" sz="3500" dirty="0" smtClean="0">
                <a:cs typeface="B Nazanin" pitchFamily="2" charset="-78"/>
              </a:rPr>
              <a:t>فرآیند داوری</a:t>
            </a:r>
            <a:endParaRPr lang="fa-IR" sz="3500" dirty="0">
              <a:cs typeface="B Nazanin" pitchFamily="2" charset="-78"/>
            </a:endParaRPr>
          </a:p>
        </p:txBody>
      </p:sp>
      <p:sp>
        <p:nvSpPr>
          <p:cNvPr id="4" name="Rectangle 3"/>
          <p:cNvSpPr/>
          <p:nvPr/>
        </p:nvSpPr>
        <p:spPr>
          <a:xfrm>
            <a:off x="251520" y="1124744"/>
            <a:ext cx="8244408" cy="4524315"/>
          </a:xfrm>
          <a:prstGeom prst="rect">
            <a:avLst/>
          </a:prstGeom>
        </p:spPr>
        <p:txBody>
          <a:bodyPr wrap="square">
            <a:spAutoFit/>
          </a:bodyPr>
          <a:lstStyle/>
          <a:p>
            <a:pPr lvl="0" eaLnBrk="0" fontAlgn="base" hangingPunct="0">
              <a:spcBef>
                <a:spcPct val="0"/>
              </a:spcBef>
              <a:spcAft>
                <a:spcPct val="0"/>
              </a:spcAft>
              <a:buFontTx/>
              <a:buChar char="•"/>
            </a:pPr>
            <a:r>
              <a:rPr lang="fa-IR" sz="3200" b="1" dirty="0" smtClean="0">
                <a:latin typeface="Calibri" pitchFamily="34" charset="0"/>
                <a:ea typeface="Calibri" pitchFamily="34" charset="0"/>
                <a:cs typeface="B Nazanin" pitchFamily="2" charset="-78"/>
              </a:rPr>
              <a:t>داوری مقالات </a:t>
            </a:r>
            <a:r>
              <a:rPr lang="fa-IR" sz="3200" dirty="0" smtClean="0">
                <a:latin typeface="Calibri" pitchFamily="34" charset="0"/>
                <a:ea typeface="Calibri" pitchFamily="34" charset="0"/>
                <a:cs typeface="B Nazanin" pitchFamily="2" charset="-78"/>
              </a:rPr>
              <a:t>(</a:t>
            </a:r>
            <a:r>
              <a:rPr lang="en-US" sz="3200" dirty="0" smtClean="0">
                <a:latin typeface="Calibri" pitchFamily="34" charset="0"/>
                <a:ea typeface="Calibri" pitchFamily="34" charset="0"/>
                <a:cs typeface="B Nazanin" pitchFamily="2" charset="-78"/>
              </a:rPr>
              <a:t>Peer Review</a:t>
            </a:r>
            <a:r>
              <a:rPr lang="fa-IR" sz="3200" dirty="0" smtClean="0">
                <a:latin typeface="Calibri" pitchFamily="34" charset="0"/>
                <a:ea typeface="Calibri" pitchFamily="34" charset="0"/>
                <a:cs typeface="B Nazanin" pitchFamily="2" charset="-78"/>
              </a:rPr>
              <a:t>) در سه بعد ؛</a:t>
            </a:r>
            <a:endParaRPr lang="en-US" sz="3200" dirty="0" smtClean="0">
              <a:latin typeface="Arial" pitchFamily="34" charset="0"/>
              <a:cs typeface="B Nazanin" pitchFamily="2" charset="-78"/>
            </a:endParaRPr>
          </a:p>
          <a:p>
            <a:pPr lvl="0" eaLnBrk="0" fontAlgn="base" hangingPunct="0">
              <a:spcBef>
                <a:spcPct val="0"/>
              </a:spcBef>
              <a:spcAft>
                <a:spcPct val="0"/>
              </a:spcAft>
              <a:buFont typeface="Wingdings" pitchFamily="2" charset="2"/>
              <a:buChar char="ü"/>
            </a:pPr>
            <a:r>
              <a:rPr lang="fa-IR" sz="3200" i="1" dirty="0" smtClean="0">
                <a:latin typeface="Calibri" pitchFamily="34" charset="0"/>
                <a:ea typeface="Calibri" pitchFamily="34" charset="0"/>
                <a:cs typeface="B Nazanin" pitchFamily="2" charset="-78"/>
              </a:rPr>
              <a:t>ظاهری( نحوه ارائه مرتب شده مطالب) </a:t>
            </a:r>
          </a:p>
          <a:p>
            <a:pPr lvl="0" eaLnBrk="0" fontAlgn="base" hangingPunct="0">
              <a:spcBef>
                <a:spcPct val="0"/>
              </a:spcBef>
              <a:spcAft>
                <a:spcPct val="0"/>
              </a:spcAft>
              <a:buFont typeface="Wingdings" pitchFamily="2" charset="2"/>
              <a:buChar char="ü"/>
            </a:pPr>
            <a:endParaRPr lang="fa-IR" sz="3200" i="1" dirty="0" smtClean="0">
              <a:latin typeface="Calibri" pitchFamily="34" charset="0"/>
              <a:ea typeface="Calibri" pitchFamily="34" charset="0"/>
              <a:cs typeface="B Nazanin" pitchFamily="2" charset="-78"/>
            </a:endParaRPr>
          </a:p>
          <a:p>
            <a:pPr lvl="0" eaLnBrk="0" fontAlgn="base" hangingPunct="0">
              <a:spcBef>
                <a:spcPct val="0"/>
              </a:spcBef>
              <a:spcAft>
                <a:spcPct val="0"/>
              </a:spcAft>
              <a:buFont typeface="Wingdings" pitchFamily="2" charset="2"/>
              <a:buChar char="ü"/>
            </a:pPr>
            <a:r>
              <a:rPr lang="fa-IR" sz="3200" i="1" dirty="0" smtClean="0">
                <a:latin typeface="Calibri" pitchFamily="34" charset="0"/>
                <a:ea typeface="Calibri" pitchFamily="34" charset="0"/>
                <a:cs typeface="B Nazanin" pitchFamily="2" charset="-78"/>
              </a:rPr>
              <a:t>مطابقت با فرمت ژورنال</a:t>
            </a:r>
          </a:p>
          <a:p>
            <a:pPr lvl="0" eaLnBrk="0" fontAlgn="base" hangingPunct="0">
              <a:spcBef>
                <a:spcPct val="0"/>
              </a:spcBef>
              <a:spcAft>
                <a:spcPct val="0"/>
              </a:spcAft>
            </a:pPr>
            <a:endParaRPr lang="en-US" sz="3200" i="1" dirty="0" smtClean="0">
              <a:latin typeface="Arial" pitchFamily="34" charset="0"/>
              <a:cs typeface="B Nazanin" pitchFamily="2" charset="-78"/>
            </a:endParaRPr>
          </a:p>
          <a:p>
            <a:pPr lvl="0" eaLnBrk="0" fontAlgn="base" hangingPunct="0">
              <a:spcBef>
                <a:spcPct val="0"/>
              </a:spcBef>
              <a:spcAft>
                <a:spcPct val="0"/>
              </a:spcAft>
              <a:buFont typeface="Wingdings" pitchFamily="2" charset="2"/>
              <a:buChar char="ü"/>
            </a:pPr>
            <a:r>
              <a:rPr lang="fa-IR" sz="3200" i="1" dirty="0" smtClean="0">
                <a:latin typeface="Calibri" pitchFamily="34" charset="0"/>
                <a:ea typeface="Calibri" pitchFamily="34" charset="0"/>
                <a:cs typeface="B Nazanin" pitchFamily="2" charset="-78"/>
              </a:rPr>
              <a:t>گرامری</a:t>
            </a:r>
          </a:p>
          <a:p>
            <a:pPr lvl="0" eaLnBrk="0" fontAlgn="base" hangingPunct="0">
              <a:spcBef>
                <a:spcPct val="0"/>
              </a:spcBef>
              <a:spcAft>
                <a:spcPct val="0"/>
              </a:spcAft>
            </a:pPr>
            <a:endParaRPr lang="en-US" sz="3200" i="1" dirty="0" smtClean="0">
              <a:latin typeface="Arial" pitchFamily="34" charset="0"/>
              <a:cs typeface="B Nazanin" pitchFamily="2" charset="-78"/>
            </a:endParaRPr>
          </a:p>
          <a:p>
            <a:pPr lvl="0" eaLnBrk="0" fontAlgn="base" hangingPunct="0">
              <a:spcBef>
                <a:spcPct val="0"/>
              </a:spcBef>
              <a:spcAft>
                <a:spcPct val="0"/>
              </a:spcAft>
              <a:buFont typeface="Wingdings" pitchFamily="2" charset="2"/>
              <a:buChar char="ü"/>
            </a:pPr>
            <a:r>
              <a:rPr lang="fa-IR" sz="3200" i="1" dirty="0" smtClean="0">
                <a:latin typeface="Calibri" pitchFamily="34" charset="0"/>
                <a:ea typeface="Calibri" pitchFamily="34" charset="0"/>
                <a:cs typeface="B Nazanin" pitchFamily="2" charset="-78"/>
              </a:rPr>
              <a:t>محتوایی: جذاب , جدید, صحیح, عمیق شدن در تئوریهای پیشین</a:t>
            </a:r>
            <a:endParaRPr lang="fa-IR" sz="3200" i="1" dirty="0" smtClean="0">
              <a:latin typeface="Calibri" pitchFamily="34" charset="0"/>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260648"/>
            <a:ext cx="6624736" cy="630942"/>
          </a:xfrm>
          <a:prstGeom prst="rect">
            <a:avLst/>
          </a:prstGeom>
          <a:noFill/>
        </p:spPr>
        <p:txBody>
          <a:bodyPr wrap="square" rtlCol="1">
            <a:spAutoFit/>
          </a:bodyPr>
          <a:lstStyle/>
          <a:p>
            <a:pPr algn="ctr"/>
            <a:r>
              <a:rPr lang="fa-IR" sz="3500" dirty="0" smtClean="0">
                <a:cs typeface="B Nazanin" pitchFamily="2" charset="-78"/>
              </a:rPr>
              <a:t>نتایج فرآیند داوری</a:t>
            </a:r>
            <a:endParaRPr lang="fa-IR" sz="3500" dirty="0">
              <a:cs typeface="B Nazanin" pitchFamily="2" charset="-78"/>
            </a:endParaRPr>
          </a:p>
        </p:txBody>
      </p:sp>
      <p:pic>
        <p:nvPicPr>
          <p:cNvPr id="3074" name="Picture 2"/>
          <p:cNvPicPr>
            <a:picLocks noChangeAspect="1" noChangeArrowheads="1"/>
          </p:cNvPicPr>
          <p:nvPr/>
        </p:nvPicPr>
        <p:blipFill>
          <a:blip r:embed="rId3" cstate="print"/>
          <a:srcRect/>
          <a:stretch>
            <a:fillRect/>
          </a:stretch>
        </p:blipFill>
        <p:spPr bwMode="auto">
          <a:xfrm>
            <a:off x="323528" y="980728"/>
            <a:ext cx="82296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260648"/>
            <a:ext cx="6624736" cy="630942"/>
          </a:xfrm>
          <a:prstGeom prst="rect">
            <a:avLst/>
          </a:prstGeom>
          <a:noFill/>
        </p:spPr>
        <p:txBody>
          <a:bodyPr wrap="square" rtlCol="1">
            <a:spAutoFit/>
          </a:bodyPr>
          <a:lstStyle/>
          <a:p>
            <a:pPr algn="ctr"/>
            <a:r>
              <a:rPr lang="fa-IR" sz="3500" dirty="0" smtClean="0">
                <a:cs typeface="B Nazanin" pitchFamily="2" charset="-78"/>
              </a:rPr>
              <a:t>نتایج فرآیند داوری</a:t>
            </a:r>
            <a:endParaRPr lang="fa-IR" sz="3500" dirty="0">
              <a:cs typeface="B Nazanin" pitchFamily="2" charset="-78"/>
            </a:endParaRPr>
          </a:p>
        </p:txBody>
      </p:sp>
      <p:pic>
        <p:nvPicPr>
          <p:cNvPr id="4098" name="Picture 2"/>
          <p:cNvPicPr>
            <a:picLocks noChangeAspect="1" noChangeArrowheads="1"/>
          </p:cNvPicPr>
          <p:nvPr/>
        </p:nvPicPr>
        <p:blipFill>
          <a:blip r:embed="rId3" cstate="print"/>
          <a:srcRect/>
          <a:stretch>
            <a:fillRect/>
          </a:stretch>
        </p:blipFill>
        <p:spPr bwMode="auto">
          <a:xfrm>
            <a:off x="539552" y="1052736"/>
            <a:ext cx="7776864" cy="2592288"/>
          </a:xfrm>
          <a:prstGeom prst="rect">
            <a:avLst/>
          </a:prstGeom>
          <a:ln w="228600" cap="sq" cmpd="thickThin">
            <a:solidFill>
              <a:srgbClr val="000000"/>
            </a:solidFill>
            <a:prstDash val="solid"/>
            <a:miter lim="800000"/>
          </a:ln>
          <a:effectLst>
            <a:innerShdw blurRad="76200">
              <a:srgbClr val="000000"/>
            </a:innerShdw>
          </a:effectLst>
        </p:spPr>
      </p:pic>
      <p:pic>
        <p:nvPicPr>
          <p:cNvPr id="4099" name="Picture 3"/>
          <p:cNvPicPr>
            <a:picLocks noChangeAspect="1" noChangeArrowheads="1"/>
          </p:cNvPicPr>
          <p:nvPr/>
        </p:nvPicPr>
        <p:blipFill>
          <a:blip r:embed="rId4" cstate="print"/>
          <a:srcRect/>
          <a:stretch>
            <a:fillRect/>
          </a:stretch>
        </p:blipFill>
        <p:spPr bwMode="auto">
          <a:xfrm>
            <a:off x="539552" y="5013176"/>
            <a:ext cx="7848872" cy="13681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7786747"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نحوه نگارش نام محققین یا </a:t>
            </a:r>
            <a:r>
              <a:rPr lang="en-US" sz="3500" b="1" dirty="0">
                <a:effectLst>
                  <a:outerShdw blurRad="38100" dist="38100" dir="2700000" algn="tl">
                    <a:srgbClr val="000000">
                      <a:alpha val="43137"/>
                    </a:srgbClr>
                  </a:outerShdw>
                </a:effectLst>
                <a:cs typeface="B Nazanin" pitchFamily="2" charset="-78"/>
              </a:rPr>
              <a:t>Name &amp; Affiliation</a:t>
            </a:r>
          </a:p>
        </p:txBody>
      </p:sp>
      <p:sp>
        <p:nvSpPr>
          <p:cNvPr id="3" name="Rectangle 2"/>
          <p:cNvSpPr/>
          <p:nvPr/>
        </p:nvSpPr>
        <p:spPr>
          <a:xfrm>
            <a:off x="251520" y="1196752"/>
            <a:ext cx="8568952" cy="4154984"/>
          </a:xfrm>
          <a:prstGeom prst="rect">
            <a:avLst/>
          </a:prstGeom>
        </p:spPr>
        <p:txBody>
          <a:bodyPr wrap="square">
            <a:spAutoFit/>
          </a:bodyPr>
          <a:lstStyle/>
          <a:p>
            <a:pPr lvl="0">
              <a:buFont typeface="Arial" pitchFamily="34" charset="0"/>
              <a:buChar char="•"/>
            </a:pPr>
            <a:r>
              <a:rPr lang="fa-IR" sz="2400" dirty="0">
                <a:cs typeface="B Nazanin" pitchFamily="2" charset="-78"/>
              </a:rPr>
              <a:t>نام و نام خانوادگی بدون ذکر </a:t>
            </a:r>
            <a:r>
              <a:rPr lang="en-US" sz="2400" dirty="0">
                <a:cs typeface="B Nazanin" pitchFamily="2" charset="-78"/>
              </a:rPr>
              <a:t>PhD.</a:t>
            </a:r>
            <a:r>
              <a:rPr lang="fa-IR" sz="2400" dirty="0">
                <a:cs typeface="B Nazanin" pitchFamily="2" charset="-78"/>
              </a:rPr>
              <a:t> یا </a:t>
            </a:r>
            <a:r>
              <a:rPr lang="en-US" sz="2400" dirty="0" err="1">
                <a:cs typeface="B Nazanin" pitchFamily="2" charset="-78"/>
              </a:rPr>
              <a:t>MSc</a:t>
            </a:r>
            <a:r>
              <a:rPr lang="fa-IR" sz="2400" dirty="0">
                <a:cs typeface="B Nazanin" pitchFamily="2" charset="-78"/>
              </a:rPr>
              <a:t> یا </a:t>
            </a:r>
            <a:r>
              <a:rPr lang="en-US" sz="2400" dirty="0" err="1">
                <a:cs typeface="B Nazanin" pitchFamily="2" charset="-78"/>
              </a:rPr>
              <a:t>BSc</a:t>
            </a:r>
            <a:r>
              <a:rPr lang="fa-IR" sz="2400" dirty="0">
                <a:cs typeface="B Nazanin" pitchFamily="2" charset="-78"/>
              </a:rPr>
              <a:t> ذکر شود.</a:t>
            </a:r>
            <a:endParaRPr lang="en-US" sz="2400" dirty="0">
              <a:cs typeface="B Nazanin" pitchFamily="2" charset="-78"/>
            </a:endParaRPr>
          </a:p>
          <a:p>
            <a:pPr lvl="0">
              <a:buFont typeface="Arial" pitchFamily="34" charset="0"/>
              <a:buChar char="•"/>
            </a:pPr>
            <a:r>
              <a:rPr lang="fa-IR" sz="2400" dirty="0">
                <a:cs typeface="B Nazanin" pitchFamily="2" charset="-78"/>
              </a:rPr>
              <a:t>درجه علمی (</a:t>
            </a:r>
            <a:r>
              <a:rPr lang="en-US" sz="2400" dirty="0">
                <a:cs typeface="B Nazanin" pitchFamily="2" charset="-78"/>
              </a:rPr>
              <a:t>Professor, Associate Professor, Assistant Professor </a:t>
            </a:r>
            <a:r>
              <a:rPr lang="fa-IR" sz="2400" dirty="0">
                <a:cs typeface="B Nazanin" pitchFamily="2" charset="-78"/>
              </a:rPr>
              <a:t> یا </a:t>
            </a:r>
            <a:r>
              <a:rPr lang="en-US" sz="2400" dirty="0">
                <a:cs typeface="B Nazanin" pitchFamily="2" charset="-78"/>
              </a:rPr>
              <a:t>PhD.</a:t>
            </a:r>
            <a:r>
              <a:rPr lang="fa-IR" sz="2400" dirty="0">
                <a:cs typeface="B Nazanin" pitchFamily="2" charset="-78"/>
              </a:rPr>
              <a:t>)</a:t>
            </a:r>
            <a:endParaRPr lang="en-US" sz="2400" dirty="0">
              <a:cs typeface="B Nazanin" pitchFamily="2" charset="-78"/>
            </a:endParaRPr>
          </a:p>
          <a:p>
            <a:pPr lvl="0">
              <a:buFont typeface="Arial" pitchFamily="34" charset="0"/>
              <a:buChar char="•"/>
            </a:pPr>
            <a:r>
              <a:rPr lang="fa-IR" sz="2400" dirty="0">
                <a:cs typeface="B Nazanin" pitchFamily="2" charset="-78"/>
              </a:rPr>
              <a:t>گروه مطالعاتی فعال در دانشگاه</a:t>
            </a:r>
            <a:endParaRPr lang="en-US" sz="2400" dirty="0">
              <a:cs typeface="B Nazanin" pitchFamily="2" charset="-78"/>
            </a:endParaRPr>
          </a:p>
          <a:p>
            <a:pPr lvl="0">
              <a:buFont typeface="Arial" pitchFamily="34" charset="0"/>
              <a:buChar char="•"/>
            </a:pPr>
            <a:r>
              <a:rPr lang="fa-IR" sz="2400" dirty="0">
                <a:cs typeface="B Nazanin" pitchFamily="2" charset="-78"/>
              </a:rPr>
              <a:t>اسم </a:t>
            </a:r>
            <a:r>
              <a:rPr lang="fa-IR" sz="2400" dirty="0" smtClean="0">
                <a:cs typeface="B Nazanin" pitchFamily="2" charset="-78"/>
              </a:rPr>
              <a:t>دانشکده و دانشگاه</a:t>
            </a:r>
            <a:endParaRPr lang="en-US" sz="2400" dirty="0">
              <a:cs typeface="B Nazanin" pitchFamily="2" charset="-78"/>
            </a:endParaRPr>
          </a:p>
          <a:p>
            <a:pPr lvl="0">
              <a:buFont typeface="Arial" pitchFamily="34" charset="0"/>
              <a:buChar char="•"/>
            </a:pPr>
            <a:r>
              <a:rPr lang="fa-IR" sz="2400" dirty="0">
                <a:cs typeface="B Nazanin" pitchFamily="2" charset="-78"/>
              </a:rPr>
              <a:t>اسم  شهر و </a:t>
            </a:r>
            <a:r>
              <a:rPr lang="fa-IR" sz="2400" dirty="0" smtClean="0">
                <a:cs typeface="B Nazanin" pitchFamily="2" charset="-78"/>
              </a:rPr>
              <a:t>کشور</a:t>
            </a:r>
            <a:endParaRPr lang="en-US" sz="2400" dirty="0">
              <a:cs typeface="B Nazanin" pitchFamily="2" charset="-78"/>
            </a:endParaRPr>
          </a:p>
          <a:p>
            <a:pPr lvl="0">
              <a:buFont typeface="Arial" pitchFamily="34" charset="0"/>
              <a:buChar char="•"/>
            </a:pPr>
            <a:r>
              <a:rPr lang="fa-IR" sz="2400" dirty="0" smtClean="0">
                <a:cs typeface="B Nazanin" pitchFamily="2" charset="-78"/>
              </a:rPr>
              <a:t>ایمیل </a:t>
            </a:r>
            <a:r>
              <a:rPr lang="fa-IR" sz="2400" dirty="0">
                <a:cs typeface="B Nazanin" pitchFamily="2" charset="-78"/>
              </a:rPr>
              <a:t>(ترجیحا آکادمیک) ذکر شود.</a:t>
            </a:r>
            <a:endParaRPr lang="en-US" sz="2400" dirty="0">
              <a:cs typeface="B Nazanin" pitchFamily="2" charset="-78"/>
            </a:endParaRPr>
          </a:p>
          <a:p>
            <a:pPr lvl="0">
              <a:buFont typeface="Arial" pitchFamily="34" charset="0"/>
              <a:buChar char="•"/>
            </a:pPr>
            <a:r>
              <a:rPr lang="fa-IR" sz="2400" dirty="0">
                <a:cs typeface="B Nazanin" pitchFamily="2" charset="-78"/>
              </a:rPr>
              <a:t>تنها یک </a:t>
            </a:r>
            <a:r>
              <a:rPr lang="en-US" sz="2400" dirty="0">
                <a:cs typeface="B Nazanin" pitchFamily="2" charset="-78"/>
              </a:rPr>
              <a:t>Affiliation</a:t>
            </a:r>
            <a:r>
              <a:rPr lang="fa-IR" sz="2400" dirty="0">
                <a:cs typeface="B Nazanin" pitchFamily="2" charset="-78"/>
              </a:rPr>
              <a:t> بیاید.</a:t>
            </a:r>
            <a:endParaRPr lang="en-US" sz="2400" dirty="0">
              <a:cs typeface="B Nazanin" pitchFamily="2" charset="-78"/>
            </a:endParaRPr>
          </a:p>
          <a:p>
            <a:pPr lvl="0">
              <a:buFont typeface="Arial" pitchFamily="34" charset="0"/>
              <a:buChar char="•"/>
            </a:pPr>
            <a:r>
              <a:rPr lang="fa-IR" sz="2400" dirty="0">
                <a:cs typeface="B Nazanin" pitchFamily="2" charset="-78"/>
              </a:rPr>
              <a:t>ترتیب قرار گرفتن نامها یا بر اساس ساختار پژوهشی </a:t>
            </a:r>
            <a:r>
              <a:rPr lang="fa-IR" sz="2400" dirty="0" smtClean="0">
                <a:cs typeface="B Nazanin" pitchFamily="2" charset="-78"/>
              </a:rPr>
              <a:t>دانشگاه </a:t>
            </a:r>
            <a:r>
              <a:rPr lang="fa-IR" sz="2400" dirty="0">
                <a:cs typeface="B Nazanin" pitchFamily="2" charset="-78"/>
              </a:rPr>
              <a:t>مربوطه است </a:t>
            </a:r>
            <a:r>
              <a:rPr lang="fa-IR" sz="2400" dirty="0" smtClean="0">
                <a:cs typeface="B Nazanin" pitchFamily="2" charset="-78"/>
              </a:rPr>
              <a:t>یا </a:t>
            </a:r>
            <a:r>
              <a:rPr lang="fa-IR" sz="2400" dirty="0">
                <a:cs typeface="B Nazanin" pitchFamily="2" charset="-78"/>
              </a:rPr>
              <a:t>بر </a:t>
            </a:r>
            <a:r>
              <a:rPr lang="fa-IR" sz="2400" dirty="0" smtClean="0">
                <a:cs typeface="B Nazanin" pitchFamily="2" charset="-78"/>
              </a:rPr>
              <a:t>اساس </a:t>
            </a:r>
            <a:r>
              <a:rPr lang="fa-IR" sz="2400" dirty="0">
                <a:cs typeface="B Nazanin" pitchFamily="2" charset="-78"/>
              </a:rPr>
              <a:t>میزان همکاری و مشارکت </a:t>
            </a:r>
            <a:r>
              <a:rPr lang="fa-IR" sz="2400" dirty="0" smtClean="0">
                <a:cs typeface="B Nazanin" pitchFamily="2" charset="-78"/>
              </a:rPr>
              <a:t>افراد</a:t>
            </a:r>
          </a:p>
          <a:p>
            <a:pPr lvl="0">
              <a:buFont typeface="Arial" pitchFamily="34" charset="0"/>
              <a:buChar char="•"/>
            </a:pPr>
            <a:r>
              <a:rPr lang="fa-IR" sz="2400" dirty="0" smtClean="0">
                <a:cs typeface="B Nazanin" pitchFamily="2" charset="-78"/>
              </a:rPr>
              <a:t>نوسنده مسئول مکاتبات (</a:t>
            </a:r>
            <a:r>
              <a:rPr lang="en-US" sz="2400" dirty="0" smtClean="0">
                <a:cs typeface="B Nazanin" pitchFamily="2" charset="-78"/>
              </a:rPr>
              <a:t>Corresponding Author</a:t>
            </a:r>
            <a:r>
              <a:rPr lang="fa-IR" sz="2400" dirty="0" smtClean="0">
                <a:cs typeface="B Nazanin" pitchFamily="2" charset="-78"/>
              </a:rPr>
              <a:t>)مشخص شود.</a:t>
            </a:r>
            <a:endParaRPr lang="en-US" sz="2400" dirty="0">
              <a:cs typeface="B Nazanin" pitchFamily="2" charset="-78"/>
            </a:endParaRPr>
          </a:p>
        </p:txBody>
      </p:sp>
      <p:pic>
        <p:nvPicPr>
          <p:cNvPr id="6" name="Picture 5" descr="download (1).jpg"/>
          <p:cNvPicPr>
            <a:picLocks noChangeAspect="1"/>
          </p:cNvPicPr>
          <p:nvPr/>
        </p:nvPicPr>
        <p:blipFill>
          <a:blip r:embed="rId2" cstate="print"/>
          <a:stretch>
            <a:fillRect/>
          </a:stretch>
        </p:blipFill>
        <p:spPr>
          <a:xfrm>
            <a:off x="539552" y="1916832"/>
            <a:ext cx="3288392" cy="2209790"/>
          </a:xfrm>
          <a:prstGeom prst="rect">
            <a:avLst/>
          </a:prstGeom>
        </p:spPr>
      </p:pic>
      <p:pic>
        <p:nvPicPr>
          <p:cNvPr id="1029" name="Picture 5"/>
          <p:cNvPicPr>
            <a:picLocks noChangeAspect="1" noChangeArrowheads="1"/>
          </p:cNvPicPr>
          <p:nvPr/>
        </p:nvPicPr>
        <p:blipFill>
          <a:blip r:embed="rId3" cstate="print"/>
          <a:srcRect/>
          <a:stretch>
            <a:fillRect/>
          </a:stretch>
        </p:blipFill>
        <p:spPr bwMode="auto">
          <a:xfrm>
            <a:off x="395536" y="5301208"/>
            <a:ext cx="8181975"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260648"/>
            <a:ext cx="6624736" cy="630942"/>
          </a:xfrm>
          <a:prstGeom prst="rect">
            <a:avLst/>
          </a:prstGeom>
          <a:noFill/>
        </p:spPr>
        <p:txBody>
          <a:bodyPr wrap="square" rtlCol="1">
            <a:spAutoFit/>
          </a:bodyPr>
          <a:lstStyle/>
          <a:p>
            <a:pPr algn="ctr"/>
            <a:r>
              <a:rPr lang="fa-IR" sz="3500" dirty="0" smtClean="0">
                <a:cs typeface="B Nazanin" pitchFamily="2" charset="-78"/>
              </a:rPr>
              <a:t>پاسخ به داوری</a:t>
            </a:r>
            <a:endParaRPr lang="fa-IR" sz="3500" dirty="0">
              <a:cs typeface="B Nazanin" pitchFamily="2" charset="-78"/>
            </a:endParaRPr>
          </a:p>
        </p:txBody>
      </p:sp>
      <p:sp>
        <p:nvSpPr>
          <p:cNvPr id="6" name="TextBox 5"/>
          <p:cNvSpPr txBox="1"/>
          <p:nvPr/>
        </p:nvSpPr>
        <p:spPr>
          <a:xfrm>
            <a:off x="539552" y="980728"/>
            <a:ext cx="7920880" cy="2308324"/>
          </a:xfrm>
          <a:prstGeom prst="rect">
            <a:avLst/>
          </a:prstGeom>
          <a:noFill/>
        </p:spPr>
        <p:txBody>
          <a:bodyPr wrap="square" rtlCol="1">
            <a:spAutoFit/>
          </a:bodyPr>
          <a:lstStyle/>
          <a:p>
            <a:r>
              <a:rPr lang="fa-IR" sz="2400" dirty="0" smtClean="0">
                <a:cs typeface="B Nazanin" pitchFamily="2" charset="-78"/>
              </a:rPr>
              <a:t>1- توجه به زمان ارائه پاسخ</a:t>
            </a:r>
          </a:p>
          <a:p>
            <a:endParaRPr lang="fa-IR" sz="2400" dirty="0" smtClean="0">
              <a:cs typeface="B Nazanin" pitchFamily="2" charset="-78"/>
            </a:endParaRPr>
          </a:p>
          <a:p>
            <a:r>
              <a:rPr lang="fa-IR" sz="2400" dirty="0" smtClean="0">
                <a:cs typeface="B Nazanin" pitchFamily="2" charset="-78"/>
              </a:rPr>
              <a:t>2- پاسخ به تمام نظرات داوری به شیوه ای کاملا واضح</a:t>
            </a:r>
          </a:p>
          <a:p>
            <a:r>
              <a:rPr lang="fa-IR" sz="2400" dirty="0" smtClean="0">
                <a:cs typeface="B Nazanin" pitchFamily="2" charset="-78"/>
              </a:rPr>
              <a:t>(مثلا نظرات داوری با یک رنگ و جواب به آنها با رنگ دیگری در زیر آن بیاید)</a:t>
            </a:r>
          </a:p>
          <a:p>
            <a:endParaRPr lang="fa-IR" sz="2400" dirty="0" smtClean="0">
              <a:cs typeface="B Nazanin" pitchFamily="2" charset="-78"/>
            </a:endParaRPr>
          </a:p>
          <a:p>
            <a:r>
              <a:rPr lang="fa-IR" sz="2400" dirty="0" smtClean="0">
                <a:cs typeface="B Nazanin" pitchFamily="2" charset="-78"/>
              </a:rPr>
              <a:t>3- ارائه آنها در </a:t>
            </a:r>
            <a:r>
              <a:rPr lang="en-US" sz="2400" dirty="0" smtClean="0">
                <a:cs typeface="B Nazanin" pitchFamily="2" charset="-78"/>
              </a:rPr>
              <a:t>Cover letter </a:t>
            </a:r>
            <a:r>
              <a:rPr lang="fa-IR" sz="2400" dirty="0" smtClean="0">
                <a:cs typeface="B Nazanin" pitchFamily="2" charset="-78"/>
              </a:rPr>
              <a:t> و هایلایت کردن آنها در متن اصلی مقاله</a:t>
            </a:r>
          </a:p>
        </p:txBody>
      </p:sp>
      <p:pic>
        <p:nvPicPr>
          <p:cNvPr id="5122" name="Picture 2"/>
          <p:cNvPicPr>
            <a:picLocks noChangeAspect="1" noChangeArrowheads="1"/>
          </p:cNvPicPr>
          <p:nvPr/>
        </p:nvPicPr>
        <p:blipFill>
          <a:blip r:embed="rId3" cstate="print"/>
          <a:srcRect/>
          <a:stretch>
            <a:fillRect/>
          </a:stretch>
        </p:blipFill>
        <p:spPr bwMode="auto">
          <a:xfrm>
            <a:off x="395536" y="3212976"/>
            <a:ext cx="8424936" cy="3298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764704"/>
            <a:ext cx="7344816" cy="3631763"/>
          </a:xfrm>
          <a:prstGeom prst="rect">
            <a:avLst/>
          </a:prstGeom>
          <a:noFill/>
        </p:spPr>
        <p:txBody>
          <a:bodyPr wrap="square" rtlCol="1">
            <a:spAutoFit/>
          </a:bodyPr>
          <a:lstStyle/>
          <a:p>
            <a:r>
              <a:rPr lang="fa-IR" sz="11500" dirty="0" smtClean="0">
                <a:latin typeface="IranNastaliq" pitchFamily="18" charset="0"/>
                <a:cs typeface="IranNastaliq" pitchFamily="18" charset="0"/>
              </a:rPr>
              <a:t>با تشکر از توجه شما دوستان عزیز</a:t>
            </a:r>
          </a:p>
          <a:p>
            <a:endParaRPr lang="fa-IR" sz="11500" dirty="0">
              <a:latin typeface="IranNastaliq" pitchFamily="18" charset="0"/>
              <a:cs typeface="IranNastaliq" pitchFamily="18" charset="0"/>
            </a:endParaRPr>
          </a:p>
        </p:txBody>
      </p:sp>
      <p:pic>
        <p:nvPicPr>
          <p:cNvPr id="9" name="Picture 8" descr="images.jpg"/>
          <p:cNvPicPr>
            <a:picLocks noChangeAspect="1"/>
          </p:cNvPicPr>
          <p:nvPr/>
        </p:nvPicPr>
        <p:blipFill>
          <a:blip r:embed="rId3" cstate="print"/>
          <a:stretch>
            <a:fillRect/>
          </a:stretch>
        </p:blipFill>
        <p:spPr>
          <a:xfrm>
            <a:off x="2915816" y="2490028"/>
            <a:ext cx="4104456" cy="40499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2).jpg"/>
          <p:cNvPicPr>
            <a:picLocks noChangeAspect="1"/>
          </p:cNvPicPr>
          <p:nvPr/>
        </p:nvPicPr>
        <p:blipFill>
          <a:blip r:embed="rId2" cstate="print"/>
          <a:stretch>
            <a:fillRect/>
          </a:stretch>
        </p:blipFill>
        <p:spPr>
          <a:xfrm>
            <a:off x="107504" y="3408932"/>
            <a:ext cx="4032448" cy="3404444"/>
          </a:xfrm>
          <a:prstGeom prst="rect">
            <a:avLst/>
          </a:prstGeom>
        </p:spPr>
      </p:pic>
      <p:sp>
        <p:nvSpPr>
          <p:cNvPr id="2" name="Rectangle 1"/>
          <p:cNvSpPr/>
          <p:nvPr/>
        </p:nvSpPr>
        <p:spPr>
          <a:xfrm>
            <a:off x="2771800" y="188640"/>
            <a:ext cx="323248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چکیده یا </a:t>
            </a:r>
            <a:r>
              <a:rPr lang="en-US" sz="3500" b="1" dirty="0">
                <a:effectLst>
                  <a:outerShdw blurRad="38100" dist="38100" dir="2700000" algn="tl">
                    <a:srgbClr val="000000">
                      <a:alpha val="43137"/>
                    </a:srgbClr>
                  </a:outerShdw>
                </a:effectLst>
                <a:cs typeface="B Nazanin" pitchFamily="2" charset="-78"/>
              </a:rPr>
              <a:t>Abstract</a:t>
            </a:r>
          </a:p>
        </p:txBody>
      </p:sp>
      <p:sp>
        <p:nvSpPr>
          <p:cNvPr id="33793" name="Rectangle 1"/>
          <p:cNvSpPr>
            <a:spLocks noChangeArrowheads="1"/>
          </p:cNvSpPr>
          <p:nvPr/>
        </p:nvSpPr>
        <p:spPr bwMode="auto">
          <a:xfrm>
            <a:off x="467544" y="1412776"/>
            <a:ext cx="8172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چکیده خلاصه بسیار فشرده از کل کار پژوهشی است (حدودا 150 تا 250 واژه)</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چکیده معرف کار شماست و نقطه جلب توجه داوران (چکیده = ویترین کار)</a:t>
            </a:r>
          </a:p>
          <a:p>
            <a:pPr lvl="0" eaLnBrk="0" fontAlgn="base" hangingPunct="0">
              <a:spcBef>
                <a:spcPct val="0"/>
              </a:spcBef>
              <a:spcAft>
                <a:spcPct val="0"/>
              </a:spcAft>
              <a:buFontTx/>
              <a:buChar char="•"/>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علائم اختصاری در متن چکیده جلوگیری کنید.</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Tx/>
              <a:buChar char="•"/>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ارجاع به نویسندگان (یا ذکر منبع) یا ارجاع به جدول یا تصویری جلوگیری شود.</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Tx/>
              <a:buChar char="•"/>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این قسمت فقط گزارش کنید و نه نقد</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Tx/>
              <a:buChar char="•"/>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فعل و زمان جملات،‌ به صورت ماضی یا همان گذشته باشد.</a:t>
            </a:r>
            <a:endParaRPr kumimoji="0" lang="fa-IR"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fa-IR" sz="25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5" name="5-Point Star 4"/>
          <p:cNvSpPr/>
          <p:nvPr/>
        </p:nvSpPr>
        <p:spPr>
          <a:xfrm>
            <a:off x="4139952" y="4293096"/>
            <a:ext cx="3888432" cy="20882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dirty="0" smtClean="0"/>
              <a:t>گل مطالب</a:t>
            </a:r>
            <a:endParaRPr lang="fa-IR"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188640"/>
            <a:ext cx="323248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چکیده یا </a:t>
            </a:r>
            <a:r>
              <a:rPr lang="en-US" sz="3500" b="1" dirty="0">
                <a:effectLst>
                  <a:outerShdw blurRad="38100" dist="38100" dir="2700000" algn="tl">
                    <a:srgbClr val="000000">
                      <a:alpha val="43137"/>
                    </a:srgbClr>
                  </a:outerShdw>
                </a:effectLst>
                <a:cs typeface="B Nazanin" pitchFamily="2" charset="-78"/>
              </a:rPr>
              <a:t>Abstract</a:t>
            </a:r>
          </a:p>
        </p:txBody>
      </p:sp>
      <p:sp>
        <p:nvSpPr>
          <p:cNvPr id="4" name="Rectangle 3"/>
          <p:cNvSpPr/>
          <p:nvPr/>
        </p:nvSpPr>
        <p:spPr>
          <a:xfrm>
            <a:off x="827584" y="1052736"/>
            <a:ext cx="7776864" cy="3170099"/>
          </a:xfrm>
          <a:prstGeom prst="rect">
            <a:avLst/>
          </a:prstGeom>
        </p:spPr>
        <p:txBody>
          <a:bodyPr wrap="square">
            <a:spAutoFit/>
          </a:bodyPr>
          <a:lstStyle/>
          <a:p>
            <a:pPr lvl="0" eaLnBrk="0" fontAlgn="base" hangingPunct="0">
              <a:spcBef>
                <a:spcPct val="0"/>
              </a:spcBef>
              <a:spcAft>
                <a:spcPct val="0"/>
              </a:spcAft>
              <a:buFontTx/>
              <a:buChar char="•"/>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چکیده شامل موارد زیر بایستی باشد؛</a:t>
            </a:r>
          </a:p>
          <a:p>
            <a:pPr lvl="0" eaLnBrk="0" fontAlgn="base" hangingPunct="0">
              <a:spcBef>
                <a:spcPct val="0"/>
              </a:spcBef>
              <a:spcAft>
                <a:spcPct val="0"/>
              </a:spcAf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Ø"/>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هدف و قلمرو مکانی تحقیق</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Ø"/>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روش تحقیق، جامعه و نمونه </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Ø"/>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ابزارها و آزمونهای کلیدی تحقیق</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Ø"/>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جنبه نواورانه تحقیق (</a:t>
            </a:r>
            <a:r>
              <a:rPr kumimoji="0" lang="en-US" sz="2500" b="0" i="1" u="none" strike="noStrike" cap="none" normalizeH="0" baseline="0" dirty="0" smtClean="0">
                <a:ln>
                  <a:noFill/>
                </a:ln>
                <a:solidFill>
                  <a:schemeClr val="tx1"/>
                </a:solidFill>
                <a:effectLst/>
                <a:latin typeface="Calibri" pitchFamily="34" charset="0"/>
                <a:ea typeface="Calibri" pitchFamily="34" charset="0"/>
                <a:cs typeface="B Nazanin" pitchFamily="2" charset="-78"/>
              </a:rPr>
              <a:t>Innovation</a:t>
            </a:r>
            <a:r>
              <a:rPr kumimoji="0" lang="en-US"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یا </a:t>
            </a:r>
            <a:r>
              <a:rPr kumimoji="0" lang="en-US" sz="2500" b="0" i="1" u="none" strike="noStrike" cap="none" normalizeH="0" baseline="0" dirty="0" smtClean="0">
                <a:ln>
                  <a:noFill/>
                </a:ln>
                <a:solidFill>
                  <a:schemeClr val="tx1"/>
                </a:solidFill>
                <a:effectLst/>
                <a:latin typeface="Calibri" pitchFamily="34" charset="0"/>
                <a:ea typeface="Calibri" pitchFamily="34" charset="0"/>
                <a:cs typeface="B Nazanin" pitchFamily="2" charset="-78"/>
              </a:rPr>
              <a:t>Contribution</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lvl="0" algn="ctr" eaLnBrk="0" fontAlgn="base" hangingPunct="0">
              <a:spcBef>
                <a:spcPct val="0"/>
              </a:spcBef>
              <a:spcAft>
                <a:spcPct val="0"/>
              </a:spcAft>
            </a:pPr>
            <a:r>
              <a:rPr lang="fa-IR" sz="2500" dirty="0" smtClean="0">
                <a:latin typeface="Calibri" pitchFamily="34" charset="0"/>
                <a:ea typeface="Calibri" pitchFamily="34" charset="0"/>
                <a:cs typeface="B Nazanin" pitchFamily="2" charset="-78"/>
              </a:rPr>
              <a:t>    </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انواع نواوری در تحقیق: در عنوان یا در روش تحقیق</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lvl="0" eaLnBrk="0" fontAlgn="base" hangingPunct="0">
              <a:spcBef>
                <a:spcPct val="0"/>
              </a:spcBef>
              <a:spcAft>
                <a:spcPct val="0"/>
              </a:spcAft>
              <a:buFont typeface="Wingdings" pitchFamily="2" charset="2"/>
              <a:buChar char="Ø"/>
            </a:pP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یافته های عمده و کلیدی تحقیق (</a:t>
            </a:r>
            <a:r>
              <a:rPr kumimoji="0" lang="en-US" sz="2500" b="0" i="1" u="none" strike="noStrike" cap="none" normalizeH="0" baseline="0" dirty="0" smtClean="0">
                <a:ln>
                  <a:noFill/>
                </a:ln>
                <a:solidFill>
                  <a:schemeClr val="tx1"/>
                </a:solidFill>
                <a:effectLst/>
                <a:latin typeface="Calibri" pitchFamily="34" charset="0"/>
                <a:ea typeface="Calibri" pitchFamily="34" charset="0"/>
                <a:cs typeface="B Nazanin" pitchFamily="2" charset="-78"/>
              </a:rPr>
              <a:t>Findings</a:t>
            </a:r>
            <a:r>
              <a:rPr kumimoji="0" lang="fa-IR" sz="25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)....جزیی نگاری ممنوع</a:t>
            </a: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download (2).jpg"/>
          <p:cNvPicPr>
            <a:picLocks noChangeAspect="1"/>
          </p:cNvPicPr>
          <p:nvPr/>
        </p:nvPicPr>
        <p:blipFill>
          <a:blip r:embed="rId2" cstate="print"/>
          <a:stretch>
            <a:fillRect/>
          </a:stretch>
        </p:blipFill>
        <p:spPr>
          <a:xfrm>
            <a:off x="323528" y="4245138"/>
            <a:ext cx="2933307" cy="2612862"/>
          </a:xfrm>
          <a:prstGeom prst="rect">
            <a:avLst/>
          </a:prstGeom>
        </p:spPr>
      </p:pic>
      <p:pic>
        <p:nvPicPr>
          <p:cNvPr id="6" name="Picture 5" descr="00.jpg"/>
          <p:cNvPicPr>
            <a:picLocks noChangeAspect="1"/>
          </p:cNvPicPr>
          <p:nvPr/>
        </p:nvPicPr>
        <p:blipFill>
          <a:blip r:embed="rId3" cstate="print"/>
          <a:stretch>
            <a:fillRect/>
          </a:stretch>
        </p:blipFill>
        <p:spPr>
          <a:xfrm>
            <a:off x="395536" y="1052736"/>
            <a:ext cx="3557756" cy="19442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188640"/>
            <a:ext cx="323248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چکیده یا </a:t>
            </a:r>
            <a:r>
              <a:rPr lang="en-US" sz="3500" b="1" dirty="0">
                <a:effectLst>
                  <a:outerShdw blurRad="38100" dist="38100" dir="2700000" algn="tl">
                    <a:srgbClr val="000000">
                      <a:alpha val="43137"/>
                    </a:srgbClr>
                  </a:outerShdw>
                </a:effectLst>
                <a:cs typeface="B Nazanin" pitchFamily="2" charset="-78"/>
              </a:rPr>
              <a:t>Abstract</a:t>
            </a:r>
          </a:p>
        </p:txBody>
      </p:sp>
      <p:pic>
        <p:nvPicPr>
          <p:cNvPr id="2051" name="Picture 3"/>
          <p:cNvPicPr>
            <a:picLocks noChangeAspect="1" noChangeArrowheads="1"/>
          </p:cNvPicPr>
          <p:nvPr/>
        </p:nvPicPr>
        <p:blipFill>
          <a:blip r:embed="rId2" cstate="print"/>
          <a:srcRect/>
          <a:stretch>
            <a:fillRect/>
          </a:stretch>
        </p:blipFill>
        <p:spPr bwMode="auto">
          <a:xfrm>
            <a:off x="528638" y="764705"/>
            <a:ext cx="8086725"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188640"/>
            <a:ext cx="3232488" cy="630942"/>
          </a:xfrm>
          <a:prstGeom prst="rect">
            <a:avLst/>
          </a:prstGeom>
        </p:spPr>
        <p:txBody>
          <a:bodyPr wrap="none">
            <a:spAutoFit/>
          </a:bodyPr>
          <a:lstStyle/>
          <a:p>
            <a:r>
              <a:rPr lang="fa-IR" sz="3500" b="1" dirty="0">
                <a:effectLst>
                  <a:outerShdw blurRad="38100" dist="38100" dir="2700000" algn="tl">
                    <a:srgbClr val="000000">
                      <a:alpha val="43137"/>
                    </a:srgbClr>
                  </a:outerShdw>
                </a:effectLst>
                <a:cs typeface="B Nazanin" pitchFamily="2" charset="-78"/>
              </a:rPr>
              <a:t>چکیده یا </a:t>
            </a:r>
            <a:r>
              <a:rPr lang="en-US" sz="3500" b="1" dirty="0">
                <a:effectLst>
                  <a:outerShdw blurRad="38100" dist="38100" dir="2700000" algn="tl">
                    <a:srgbClr val="000000">
                      <a:alpha val="43137"/>
                    </a:srgbClr>
                  </a:outerShdw>
                </a:effectLst>
                <a:cs typeface="B Nazanin" pitchFamily="2" charset="-78"/>
              </a:rPr>
              <a:t>Abstract</a:t>
            </a:r>
          </a:p>
        </p:txBody>
      </p:sp>
      <p:pic>
        <p:nvPicPr>
          <p:cNvPr id="3075" name="Picture 3"/>
          <p:cNvPicPr>
            <a:picLocks noChangeAspect="1" noChangeArrowheads="1"/>
          </p:cNvPicPr>
          <p:nvPr/>
        </p:nvPicPr>
        <p:blipFill>
          <a:blip r:embed="rId2" cstate="print"/>
          <a:srcRect/>
          <a:stretch>
            <a:fillRect/>
          </a:stretch>
        </p:blipFill>
        <p:spPr bwMode="auto">
          <a:xfrm>
            <a:off x="130943" y="908720"/>
            <a:ext cx="8905553"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3).jpg"/>
          <p:cNvPicPr>
            <a:picLocks noChangeAspect="1"/>
          </p:cNvPicPr>
          <p:nvPr/>
        </p:nvPicPr>
        <p:blipFill>
          <a:blip r:embed="rId2" cstate="print"/>
          <a:stretch>
            <a:fillRect/>
          </a:stretch>
        </p:blipFill>
        <p:spPr>
          <a:xfrm>
            <a:off x="899592" y="3933056"/>
            <a:ext cx="4536504" cy="2686100"/>
          </a:xfrm>
          <a:prstGeom prst="rect">
            <a:avLst/>
          </a:prstGeom>
        </p:spPr>
      </p:pic>
      <p:sp>
        <p:nvSpPr>
          <p:cNvPr id="32769" name="Rectangle 1"/>
          <p:cNvSpPr>
            <a:spLocks noChangeArrowheads="1"/>
          </p:cNvSpPr>
          <p:nvPr/>
        </p:nvSpPr>
        <p:spPr bwMode="auto">
          <a:xfrm>
            <a:off x="2051720" y="219998"/>
            <a:ext cx="5184576"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کلمات کلیدی (</a:t>
            </a:r>
            <a:r>
              <a:rPr kumimoji="0" lang="en-US"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Key Words</a:t>
            </a:r>
            <a:r>
              <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zanin" pitchFamily="2" charset="-78"/>
              </a:rPr>
              <a:t>)</a:t>
            </a:r>
            <a:endParaRPr kumimoji="0" lang="fa-IR" sz="3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zanin" pitchFamily="2" charset="-78"/>
            </a:endParaRPr>
          </a:p>
        </p:txBody>
      </p:sp>
      <p:sp>
        <p:nvSpPr>
          <p:cNvPr id="3" name="Rectangle 2"/>
          <p:cNvSpPr/>
          <p:nvPr/>
        </p:nvSpPr>
        <p:spPr>
          <a:xfrm>
            <a:off x="539552" y="2708920"/>
            <a:ext cx="8208912" cy="2400657"/>
          </a:xfrm>
          <a:prstGeom prst="rect">
            <a:avLst/>
          </a:prstGeom>
        </p:spPr>
        <p:txBody>
          <a:bodyPr wrap="square">
            <a:spAutoFit/>
          </a:bodyPr>
          <a:lstStyle/>
          <a:p>
            <a:pPr lvl="0">
              <a:buFont typeface="Arial" pitchFamily="34" charset="0"/>
              <a:buChar char="•"/>
            </a:pPr>
            <a:r>
              <a:rPr lang="fa-IR" sz="3000" dirty="0">
                <a:cs typeface="B Nazanin" pitchFamily="2" charset="-78"/>
              </a:rPr>
              <a:t>راهی است برای دسترسی سریع به مقالات </a:t>
            </a:r>
            <a:r>
              <a:rPr lang="fa-IR" sz="3000" dirty="0" smtClean="0">
                <a:cs typeface="B Nazanin" pitchFamily="2" charset="-78"/>
              </a:rPr>
              <a:t>مرتبط در عمل جستجو</a:t>
            </a:r>
            <a:endParaRPr lang="en-US" sz="3000" dirty="0">
              <a:cs typeface="B Nazanin" pitchFamily="2" charset="-78"/>
            </a:endParaRPr>
          </a:p>
          <a:p>
            <a:pPr lvl="0">
              <a:buFont typeface="Arial" pitchFamily="34" charset="0"/>
              <a:buChar char="•"/>
            </a:pPr>
            <a:r>
              <a:rPr lang="fa-IR" sz="3000" dirty="0">
                <a:cs typeface="B Nazanin" pitchFamily="2" charset="-78"/>
              </a:rPr>
              <a:t>کلمات و واژگان تخصی مقاله ذکر شوند</a:t>
            </a:r>
            <a:r>
              <a:rPr lang="fa-IR" sz="3000" dirty="0" smtClean="0">
                <a:cs typeface="B Nazanin" pitchFamily="2" charset="-78"/>
              </a:rPr>
              <a:t>.(بر اساس عنوان)</a:t>
            </a:r>
            <a:endParaRPr lang="en-US" sz="3000" dirty="0">
              <a:cs typeface="B Nazanin" pitchFamily="2" charset="-78"/>
            </a:endParaRPr>
          </a:p>
          <a:p>
            <a:pPr lvl="0">
              <a:buFont typeface="Arial" pitchFamily="34" charset="0"/>
              <a:buChar char="•"/>
            </a:pPr>
            <a:r>
              <a:rPr lang="fa-IR" sz="3000" dirty="0">
                <a:cs typeface="B Nazanin" pitchFamily="2" charset="-78"/>
              </a:rPr>
              <a:t>بین 6 تا 8 </a:t>
            </a:r>
            <a:r>
              <a:rPr lang="fa-IR" sz="3000" dirty="0" smtClean="0">
                <a:cs typeface="B Nazanin" pitchFamily="2" charset="-78"/>
              </a:rPr>
              <a:t>واژه</a:t>
            </a:r>
          </a:p>
          <a:p>
            <a:pPr lvl="0">
              <a:buFont typeface="Arial" pitchFamily="34" charset="0"/>
              <a:buChar char="•"/>
            </a:pPr>
            <a:r>
              <a:rPr lang="fa-IR" sz="3000" dirty="0" smtClean="0">
                <a:cs typeface="B Nazanin" pitchFamily="2" charset="-78"/>
              </a:rPr>
              <a:t>اسم کشور!!! و یا اسم سازمان!!!!</a:t>
            </a:r>
          </a:p>
          <a:p>
            <a:pPr lvl="0"/>
            <a:endParaRPr lang="en-US" sz="3000" dirty="0">
              <a:cs typeface="B Nazanin" pitchFamily="2" charset="-78"/>
            </a:endParaRPr>
          </a:p>
        </p:txBody>
      </p:sp>
      <p:pic>
        <p:nvPicPr>
          <p:cNvPr id="5" name="Picture 4" descr="download (4).jpg"/>
          <p:cNvPicPr>
            <a:picLocks noChangeAspect="1"/>
          </p:cNvPicPr>
          <p:nvPr/>
        </p:nvPicPr>
        <p:blipFill>
          <a:blip r:embed="rId3" cstate="print"/>
          <a:stretch>
            <a:fillRect/>
          </a:stretch>
        </p:blipFill>
        <p:spPr>
          <a:xfrm>
            <a:off x="971600" y="1052736"/>
            <a:ext cx="7370116" cy="15121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1262</Words>
  <Application>Microsoft Office PowerPoint</Application>
  <PresentationFormat>On-screen Show (4:3)</PresentationFormat>
  <Paragraphs>189</Paragraphs>
  <Slides>41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 Nazanin</vt:lpstr>
      <vt:lpstr>Calibri</vt:lpstr>
      <vt:lpstr>IranNastaliq</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M.Shafiei</dc:creator>
  <cp:lastModifiedBy>AMOZESH</cp:lastModifiedBy>
  <cp:revision>20</cp:revision>
  <dcterms:created xsi:type="dcterms:W3CDTF">2013-12-15T06:50:47Z</dcterms:created>
  <dcterms:modified xsi:type="dcterms:W3CDTF">2018-12-15T17:38:48Z</dcterms:modified>
</cp:coreProperties>
</file>