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4" r:id="rId1"/>
    <p:sldMasterId id="2147484164" r:id="rId2"/>
  </p:sldMasterIdLst>
  <p:notesMasterIdLst>
    <p:notesMasterId r:id="rId30"/>
  </p:notesMasterIdLst>
  <p:sldIdLst>
    <p:sldId id="282" r:id="rId3"/>
    <p:sldId id="278" r:id="rId4"/>
    <p:sldId id="283" r:id="rId5"/>
    <p:sldId id="285" r:id="rId6"/>
    <p:sldId id="286" r:id="rId7"/>
    <p:sldId id="287" r:id="rId8"/>
    <p:sldId id="288" r:id="rId9"/>
    <p:sldId id="290" r:id="rId10"/>
    <p:sldId id="308" r:id="rId11"/>
    <p:sldId id="291" r:id="rId12"/>
    <p:sldId id="292" r:id="rId13"/>
    <p:sldId id="293" r:id="rId14"/>
    <p:sldId id="294" r:id="rId15"/>
    <p:sldId id="295" r:id="rId16"/>
    <p:sldId id="296" r:id="rId17"/>
    <p:sldId id="297" r:id="rId18"/>
    <p:sldId id="298" r:id="rId19"/>
    <p:sldId id="299" r:id="rId20"/>
    <p:sldId id="307" r:id="rId21"/>
    <p:sldId id="300" r:id="rId22"/>
    <p:sldId id="301" r:id="rId23"/>
    <p:sldId id="302" r:id="rId24"/>
    <p:sldId id="303" r:id="rId25"/>
    <p:sldId id="309" r:id="rId26"/>
    <p:sldId id="304" r:id="rId27"/>
    <p:sldId id="305" r:id="rId28"/>
    <p:sldId id="30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shad" initials="d" lastIdx="3" clrIdx="0">
    <p:extLst>
      <p:ext uri="{19B8F6BF-5375-455C-9EA6-DF929625EA0E}">
        <p15:presenceInfo xmlns:p15="http://schemas.microsoft.com/office/powerpoint/2012/main" userId="delsha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195" autoAdjust="0"/>
  </p:normalViewPr>
  <p:slideViewPr>
    <p:cSldViewPr snapToGrid="0">
      <p:cViewPr varScale="1">
        <p:scale>
          <a:sx n="71" d="100"/>
          <a:sy n="71" d="100"/>
        </p:scale>
        <p:origin x="460" y="36"/>
      </p:cViewPr>
      <p:guideLst/>
    </p:cSldViewPr>
  </p:slideViewPr>
  <p:notesTextViewPr>
    <p:cViewPr>
      <p:scale>
        <a:sx n="1" d="1"/>
        <a:sy n="1" d="1"/>
      </p:scale>
      <p:origin x="0" y="0"/>
    </p:cViewPr>
  </p:notesTextViewPr>
  <p:sorterViewPr>
    <p:cViewPr>
      <p:scale>
        <a:sx n="100" d="100"/>
        <a:sy n="100" d="100"/>
      </p:scale>
      <p:origin x="0" y="-83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4815C9-FDAD-4D8A-B5F0-B2ACBBA25326}" type="datetimeFigureOut">
              <a:rPr lang="en-US" smtClean="0"/>
              <a:t>11/12/2018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52F66-980B-4B58-A5AD-3CB3DA5F54D6}" type="slidenum">
              <a:rPr lang="en-US" smtClean="0"/>
              <a:t>‹#›</a:t>
            </a:fld>
            <a:endParaRPr lang="en-US" dirty="0"/>
          </a:p>
        </p:txBody>
      </p:sp>
    </p:spTree>
    <p:extLst>
      <p:ext uri="{BB962C8B-B14F-4D97-AF65-F5344CB8AC3E}">
        <p14:creationId xmlns:p14="http://schemas.microsoft.com/office/powerpoint/2010/main" val="1784685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nyPPT.com_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3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E885B34-672A-C843-86C3-3EFD11D0ED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805" b="17586"/>
          <a:stretch/>
        </p:blipFill>
        <p:spPr>
          <a:xfrm>
            <a:off x="0" y="0"/>
            <a:ext cx="12192000" cy="6547945"/>
          </a:xfrm>
          <a:prstGeom prst="rect">
            <a:avLst/>
          </a:prstGeom>
        </p:spPr>
      </p:pic>
    </p:spTree>
    <p:extLst>
      <p:ext uri="{BB962C8B-B14F-4D97-AF65-F5344CB8AC3E}">
        <p14:creationId xmlns:p14="http://schemas.microsoft.com/office/powerpoint/2010/main" val="1087707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5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EB2B604-28F6-B444-BE1B-5B3218F82E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51"/>
          <a:stretch/>
        </p:blipFill>
        <p:spPr>
          <a:xfrm>
            <a:off x="0" y="0"/>
            <a:ext cx="12192000" cy="6542690"/>
          </a:xfrm>
          <a:prstGeom prst="rect">
            <a:avLst/>
          </a:prstGeom>
        </p:spPr>
      </p:pic>
    </p:spTree>
    <p:extLst>
      <p:ext uri="{BB962C8B-B14F-4D97-AF65-F5344CB8AC3E}">
        <p14:creationId xmlns:p14="http://schemas.microsoft.com/office/powerpoint/2010/main" val="3192134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5EE89-D7CB-FE42-A9CD-10056FC822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04"/>
          <a:stretch/>
        </p:blipFill>
        <p:spPr>
          <a:xfrm>
            <a:off x="0" y="0"/>
            <a:ext cx="12192000" cy="6542690"/>
          </a:xfrm>
          <a:prstGeom prst="rect">
            <a:avLst/>
          </a:prstGeom>
        </p:spPr>
      </p:pic>
    </p:spTree>
    <p:extLst>
      <p:ext uri="{BB962C8B-B14F-4D97-AF65-F5344CB8AC3E}">
        <p14:creationId xmlns:p14="http://schemas.microsoft.com/office/powerpoint/2010/main" val="324763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7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970728-3C9A-D344-A287-A02037AC0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04"/>
          <a:stretch/>
        </p:blipFill>
        <p:spPr>
          <a:xfrm>
            <a:off x="0" y="0"/>
            <a:ext cx="12192000" cy="6542690"/>
          </a:xfrm>
          <a:prstGeom prst="rect">
            <a:avLst/>
          </a:prstGeom>
        </p:spPr>
      </p:pic>
    </p:spTree>
    <p:extLst>
      <p:ext uri="{BB962C8B-B14F-4D97-AF65-F5344CB8AC3E}">
        <p14:creationId xmlns:p14="http://schemas.microsoft.com/office/powerpoint/2010/main" val="202241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8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01FC2E-1019-BF43-9347-59EB3B5917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34"/>
          <a:stretch/>
        </p:blipFill>
        <p:spPr>
          <a:xfrm>
            <a:off x="0" y="0"/>
            <a:ext cx="12192000" cy="6532180"/>
          </a:xfrm>
          <a:prstGeom prst="rect">
            <a:avLst/>
          </a:prstGeom>
        </p:spPr>
      </p:pic>
    </p:spTree>
    <p:extLst>
      <p:ext uri="{BB962C8B-B14F-4D97-AF65-F5344CB8AC3E}">
        <p14:creationId xmlns:p14="http://schemas.microsoft.com/office/powerpoint/2010/main" val="4011526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B9F9E87-F3C5-294B-B6CE-4F2584BBDF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34"/>
          <a:stretch/>
        </p:blipFill>
        <p:spPr>
          <a:xfrm>
            <a:off x="0" y="0"/>
            <a:ext cx="12192000" cy="6532180"/>
          </a:xfrm>
          <a:prstGeom prst="rect">
            <a:avLst/>
          </a:prstGeom>
        </p:spPr>
      </p:pic>
    </p:spTree>
    <p:extLst>
      <p:ext uri="{BB962C8B-B14F-4D97-AF65-F5344CB8AC3E}">
        <p14:creationId xmlns:p14="http://schemas.microsoft.com/office/powerpoint/2010/main" val="2524905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9508EB0-55F4-D64D-B71A-C614FBDC42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59"/>
          <a:stretch/>
        </p:blipFill>
        <p:spPr>
          <a:xfrm>
            <a:off x="0" y="0"/>
            <a:ext cx="12192000" cy="6547945"/>
          </a:xfrm>
          <a:prstGeom prst="rect">
            <a:avLst/>
          </a:prstGeom>
        </p:spPr>
      </p:pic>
    </p:spTree>
    <p:extLst>
      <p:ext uri="{BB962C8B-B14F-4D97-AF65-F5344CB8AC3E}">
        <p14:creationId xmlns:p14="http://schemas.microsoft.com/office/powerpoint/2010/main" val="3738847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1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CD58897-69A7-724D-89E7-E7816D810B33}"/>
              </a:ext>
            </a:extLst>
          </p:cNvPr>
          <p:cNvPicPr>
            <a:picLocks noChangeAspect="1"/>
          </p:cNvPicPr>
          <p:nvPr/>
        </p:nvPicPr>
        <p:blipFill rotWithShape="1">
          <a:blip r:embed="rId2">
            <a:extLst>
              <a:ext uri="{28A0092B-C50C-407E-A947-70E740481C1C}">
                <a14:useLocalDpi xmlns:a14="http://schemas.microsoft.com/office/drawing/2010/main" val="0"/>
              </a:ext>
            </a:extLst>
          </a:blip>
          <a:srcRect t="28320" b="17887"/>
          <a:stretch/>
        </p:blipFill>
        <p:spPr>
          <a:xfrm>
            <a:off x="0" y="0"/>
            <a:ext cx="12192000" cy="6558455"/>
          </a:xfrm>
          <a:prstGeom prst="rect">
            <a:avLst/>
          </a:prstGeom>
        </p:spPr>
      </p:pic>
    </p:spTree>
    <p:extLst>
      <p:ext uri="{BB962C8B-B14F-4D97-AF65-F5344CB8AC3E}">
        <p14:creationId xmlns:p14="http://schemas.microsoft.com/office/powerpoint/2010/main" val="3030970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2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3E33D5A-9713-B64D-990A-9CADF970FE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88"/>
          <a:stretch/>
        </p:blipFill>
        <p:spPr>
          <a:xfrm>
            <a:off x="0" y="-1"/>
            <a:ext cx="12192000" cy="6537435"/>
          </a:xfrm>
          <a:prstGeom prst="rect">
            <a:avLst/>
          </a:prstGeom>
        </p:spPr>
      </p:pic>
    </p:spTree>
    <p:extLst>
      <p:ext uri="{BB962C8B-B14F-4D97-AF65-F5344CB8AC3E}">
        <p14:creationId xmlns:p14="http://schemas.microsoft.com/office/powerpoint/2010/main" val="2915934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3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09DF524-3EA5-0D42-B87F-406AA36441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21"/>
          <a:stretch/>
        </p:blipFill>
        <p:spPr>
          <a:xfrm>
            <a:off x="0" y="0"/>
            <a:ext cx="12192000" cy="6547945"/>
          </a:xfrm>
          <a:prstGeom prst="rect">
            <a:avLst/>
          </a:prstGeom>
        </p:spPr>
      </p:pic>
    </p:spTree>
    <p:extLst>
      <p:ext uri="{BB962C8B-B14F-4D97-AF65-F5344CB8AC3E}">
        <p14:creationId xmlns:p14="http://schemas.microsoft.com/office/powerpoint/2010/main" val="4053340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inyPPT.com_2">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47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D350650-F2D9-9548-AFBD-460DF238FD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57"/>
          <a:stretch/>
        </p:blipFill>
        <p:spPr>
          <a:xfrm>
            <a:off x="0" y="0"/>
            <a:ext cx="12192000" cy="6553200"/>
          </a:xfrm>
          <a:prstGeom prst="rect">
            <a:avLst/>
          </a:prstGeom>
        </p:spPr>
      </p:pic>
    </p:spTree>
    <p:extLst>
      <p:ext uri="{BB962C8B-B14F-4D97-AF65-F5344CB8AC3E}">
        <p14:creationId xmlns:p14="http://schemas.microsoft.com/office/powerpoint/2010/main" val="4163899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5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6F57113-E482-1845-A47B-035A7B2DB9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394" r="8400" b="15872"/>
          <a:stretch/>
        </p:blipFill>
        <p:spPr>
          <a:xfrm>
            <a:off x="1" y="-1"/>
            <a:ext cx="12191999" cy="6542691"/>
          </a:xfrm>
          <a:prstGeom prst="rect">
            <a:avLst/>
          </a:prstGeom>
        </p:spPr>
      </p:pic>
    </p:spTree>
    <p:extLst>
      <p:ext uri="{BB962C8B-B14F-4D97-AF65-F5344CB8AC3E}">
        <p14:creationId xmlns:p14="http://schemas.microsoft.com/office/powerpoint/2010/main" val="3804427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6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B56CB31-BEA9-A146-8990-D71416FEE6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07"/>
          <a:stretch/>
        </p:blipFill>
        <p:spPr>
          <a:xfrm>
            <a:off x="0" y="0"/>
            <a:ext cx="12192000" cy="6547945"/>
          </a:xfrm>
          <a:prstGeom prst="rect">
            <a:avLst/>
          </a:prstGeom>
        </p:spPr>
      </p:pic>
    </p:spTree>
    <p:extLst>
      <p:ext uri="{BB962C8B-B14F-4D97-AF65-F5344CB8AC3E}">
        <p14:creationId xmlns:p14="http://schemas.microsoft.com/office/powerpoint/2010/main" val="3181990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7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975F52F-505C-B344-BDC0-2950DD87C7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04"/>
          <a:stretch/>
        </p:blipFill>
        <p:spPr>
          <a:xfrm>
            <a:off x="0" y="0"/>
            <a:ext cx="12192000" cy="6542690"/>
          </a:xfrm>
          <a:prstGeom prst="rect">
            <a:avLst/>
          </a:prstGeom>
        </p:spPr>
      </p:pic>
    </p:spTree>
    <p:extLst>
      <p:ext uri="{BB962C8B-B14F-4D97-AF65-F5344CB8AC3E}">
        <p14:creationId xmlns:p14="http://schemas.microsoft.com/office/powerpoint/2010/main" val="2214855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D9B1167-0DD1-A14A-80F7-83418CB6B8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34"/>
          <a:stretch/>
        </p:blipFill>
        <p:spPr>
          <a:xfrm>
            <a:off x="0" y="1"/>
            <a:ext cx="12192000" cy="6542688"/>
          </a:xfrm>
          <a:prstGeom prst="rect">
            <a:avLst/>
          </a:prstGeom>
        </p:spPr>
      </p:pic>
    </p:spTree>
    <p:extLst>
      <p:ext uri="{BB962C8B-B14F-4D97-AF65-F5344CB8AC3E}">
        <p14:creationId xmlns:p14="http://schemas.microsoft.com/office/powerpoint/2010/main" val="1697124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9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B06E026-EB93-2C48-9A7C-9DD0A818B8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558456"/>
          </a:xfrm>
          <a:prstGeom prst="rect">
            <a:avLst/>
          </a:prstGeom>
        </p:spPr>
      </p:pic>
    </p:spTree>
    <p:extLst>
      <p:ext uri="{BB962C8B-B14F-4D97-AF65-F5344CB8AC3E}">
        <p14:creationId xmlns:p14="http://schemas.microsoft.com/office/powerpoint/2010/main" val="3354801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0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975F52F-505C-B344-BDC0-2950DD87C7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04"/>
          <a:stretch/>
        </p:blipFill>
        <p:spPr>
          <a:xfrm>
            <a:off x="0" y="0"/>
            <a:ext cx="12192000" cy="6542690"/>
          </a:xfrm>
          <a:prstGeom prst="rect">
            <a:avLst/>
          </a:prstGeom>
        </p:spPr>
      </p:pic>
    </p:spTree>
    <p:extLst>
      <p:ext uri="{BB962C8B-B14F-4D97-AF65-F5344CB8AC3E}">
        <p14:creationId xmlns:p14="http://schemas.microsoft.com/office/powerpoint/2010/main" val="1766471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1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9A8D695-6A56-2244-8463-0F29E8CC72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96"/>
          <a:stretch/>
        </p:blipFill>
        <p:spPr>
          <a:xfrm>
            <a:off x="0" y="0"/>
            <a:ext cx="12192000" cy="6535270"/>
          </a:xfrm>
          <a:prstGeom prst="rect">
            <a:avLst/>
          </a:prstGeom>
        </p:spPr>
      </p:pic>
    </p:spTree>
    <p:extLst>
      <p:ext uri="{BB962C8B-B14F-4D97-AF65-F5344CB8AC3E}">
        <p14:creationId xmlns:p14="http://schemas.microsoft.com/office/powerpoint/2010/main" val="2923964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2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62A8157-583B-0843-8ED6-2407FDC9CA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96"/>
          <a:stretch/>
        </p:blipFill>
        <p:spPr>
          <a:xfrm>
            <a:off x="0" y="-1"/>
            <a:ext cx="12192000" cy="6535271"/>
          </a:xfrm>
          <a:prstGeom prst="rect">
            <a:avLst/>
          </a:prstGeom>
        </p:spPr>
      </p:pic>
    </p:spTree>
    <p:extLst>
      <p:ext uri="{BB962C8B-B14F-4D97-AF65-F5344CB8AC3E}">
        <p14:creationId xmlns:p14="http://schemas.microsoft.com/office/powerpoint/2010/main" val="1066376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3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9EB58A6-2FD9-1846-BD4A-EB9E7E75EF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96"/>
          <a:stretch/>
        </p:blipFill>
        <p:spPr>
          <a:xfrm>
            <a:off x="0" y="0"/>
            <a:ext cx="12192000" cy="6535270"/>
          </a:xfrm>
          <a:prstGeom prst="rect">
            <a:avLst/>
          </a:prstGeom>
        </p:spPr>
      </p:pic>
    </p:spTree>
    <p:extLst>
      <p:ext uri="{BB962C8B-B14F-4D97-AF65-F5344CB8AC3E}">
        <p14:creationId xmlns:p14="http://schemas.microsoft.com/office/powerpoint/2010/main" val="2171207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tinyPPT.com_2">
    <p:bg>
      <p:bgPr>
        <a:solidFill>
          <a:srgbClr val="2B3E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33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4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28A267-E3B3-AC4A-B926-91BBBBE981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63"/>
          <a:stretch/>
        </p:blipFill>
        <p:spPr>
          <a:xfrm>
            <a:off x="0" y="0"/>
            <a:ext cx="12192000" cy="6546029"/>
          </a:xfrm>
          <a:prstGeom prst="rect">
            <a:avLst/>
          </a:prstGeom>
        </p:spPr>
      </p:pic>
    </p:spTree>
    <p:extLst>
      <p:ext uri="{BB962C8B-B14F-4D97-AF65-F5344CB8AC3E}">
        <p14:creationId xmlns:p14="http://schemas.microsoft.com/office/powerpoint/2010/main" val="3720464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5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BAE9EB7-0120-4F4B-B2AF-1D4116CEF3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330"/>
          <a:stretch/>
        </p:blipFill>
        <p:spPr>
          <a:xfrm>
            <a:off x="0" y="0"/>
            <a:ext cx="12192000" cy="6556786"/>
          </a:xfrm>
          <a:prstGeom prst="rect">
            <a:avLst/>
          </a:prstGeom>
        </p:spPr>
      </p:pic>
    </p:spTree>
    <p:extLst>
      <p:ext uri="{BB962C8B-B14F-4D97-AF65-F5344CB8AC3E}">
        <p14:creationId xmlns:p14="http://schemas.microsoft.com/office/powerpoint/2010/main" val="1969271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6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9BC68A-68F3-3446-ADA1-D68800D704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75"/>
          <a:stretch/>
        </p:blipFill>
        <p:spPr>
          <a:xfrm>
            <a:off x="0" y="-1"/>
            <a:ext cx="12192000" cy="6535271"/>
          </a:xfrm>
          <a:prstGeom prst="rect">
            <a:avLst/>
          </a:prstGeom>
        </p:spPr>
      </p:pic>
    </p:spTree>
    <p:extLst>
      <p:ext uri="{BB962C8B-B14F-4D97-AF65-F5344CB8AC3E}">
        <p14:creationId xmlns:p14="http://schemas.microsoft.com/office/powerpoint/2010/main" val="2430654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7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E953F24-4531-6149-BA7A-4F475F4DE3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85"/>
          <a:stretch/>
        </p:blipFill>
        <p:spPr>
          <a:xfrm>
            <a:off x="0" y="0"/>
            <a:ext cx="12192000" cy="6546028"/>
          </a:xfrm>
          <a:prstGeom prst="rect">
            <a:avLst/>
          </a:prstGeom>
        </p:spPr>
      </p:pic>
    </p:spTree>
    <p:extLst>
      <p:ext uri="{BB962C8B-B14F-4D97-AF65-F5344CB8AC3E}">
        <p14:creationId xmlns:p14="http://schemas.microsoft.com/office/powerpoint/2010/main" val="3862550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8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FA6ADA-3385-1843-A6C0-4AE5D78B72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07" b="14956"/>
          <a:stretch/>
        </p:blipFill>
        <p:spPr>
          <a:xfrm>
            <a:off x="0" y="-1"/>
            <a:ext cx="12192000" cy="6546029"/>
          </a:xfrm>
          <a:prstGeom prst="rect">
            <a:avLst/>
          </a:prstGeom>
        </p:spPr>
      </p:pic>
    </p:spTree>
    <p:extLst>
      <p:ext uri="{BB962C8B-B14F-4D97-AF65-F5344CB8AC3E}">
        <p14:creationId xmlns:p14="http://schemas.microsoft.com/office/powerpoint/2010/main" val="2832595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0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04F02BF-A86D-AD4C-9E92-E03C94BD96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96"/>
          <a:stretch/>
        </p:blipFill>
        <p:spPr>
          <a:xfrm>
            <a:off x="0" y="-1"/>
            <a:ext cx="12192000" cy="6535271"/>
          </a:xfrm>
          <a:prstGeom prst="rect">
            <a:avLst/>
          </a:prstGeom>
        </p:spPr>
      </p:pic>
    </p:spTree>
    <p:extLst>
      <p:ext uri="{BB962C8B-B14F-4D97-AF65-F5344CB8AC3E}">
        <p14:creationId xmlns:p14="http://schemas.microsoft.com/office/powerpoint/2010/main" val="1835278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1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C69F42-F77B-204D-9E0C-50691D03C3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63"/>
          <a:stretch/>
        </p:blipFill>
        <p:spPr>
          <a:xfrm>
            <a:off x="0" y="0"/>
            <a:ext cx="12192000" cy="6546028"/>
          </a:xfrm>
          <a:prstGeom prst="rect">
            <a:avLst/>
          </a:prstGeom>
        </p:spPr>
      </p:pic>
    </p:spTree>
    <p:extLst>
      <p:ext uri="{BB962C8B-B14F-4D97-AF65-F5344CB8AC3E}">
        <p14:creationId xmlns:p14="http://schemas.microsoft.com/office/powerpoint/2010/main" val="2773245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2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7B2EC2B-58B2-6343-A3AF-167152E389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83" b="12977"/>
          <a:stretch/>
        </p:blipFill>
        <p:spPr>
          <a:xfrm>
            <a:off x="0" y="-1"/>
            <a:ext cx="12192000" cy="6567543"/>
          </a:xfrm>
          <a:prstGeom prst="rect">
            <a:avLst/>
          </a:prstGeom>
        </p:spPr>
      </p:pic>
    </p:spTree>
    <p:extLst>
      <p:ext uri="{BB962C8B-B14F-4D97-AF65-F5344CB8AC3E}">
        <p14:creationId xmlns:p14="http://schemas.microsoft.com/office/powerpoint/2010/main" val="34043641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3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A0D42E8-065E-8846-8241-18949B8FE9AF}"/>
              </a:ext>
            </a:extLst>
          </p:cNvPr>
          <p:cNvPicPr>
            <a:picLocks noChangeAspect="1"/>
          </p:cNvPicPr>
          <p:nvPr/>
        </p:nvPicPr>
        <p:blipFill rotWithShape="1">
          <a:blip r:embed="rId2">
            <a:extLst>
              <a:ext uri="{28A0092B-C50C-407E-A947-70E740481C1C}">
                <a14:useLocalDpi xmlns:a14="http://schemas.microsoft.com/office/drawing/2010/main" val="0"/>
              </a:ext>
            </a:extLst>
          </a:blip>
          <a:srcRect t="29280" b="16940"/>
          <a:stretch/>
        </p:blipFill>
        <p:spPr>
          <a:xfrm>
            <a:off x="0" y="0"/>
            <a:ext cx="12192000" cy="6556785"/>
          </a:xfrm>
          <a:prstGeom prst="rect">
            <a:avLst/>
          </a:prstGeom>
        </p:spPr>
      </p:pic>
    </p:spTree>
    <p:extLst>
      <p:ext uri="{BB962C8B-B14F-4D97-AF65-F5344CB8AC3E}">
        <p14:creationId xmlns:p14="http://schemas.microsoft.com/office/powerpoint/2010/main" val="3865305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4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F1D9FDD-90E5-6B4F-B6E7-B146021768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197"/>
          <a:stretch/>
        </p:blipFill>
        <p:spPr>
          <a:xfrm>
            <a:off x="0" y="0"/>
            <a:ext cx="12192000" cy="6567544"/>
          </a:xfrm>
          <a:prstGeom prst="rect">
            <a:avLst/>
          </a:prstGeom>
        </p:spPr>
      </p:pic>
    </p:spTree>
    <p:extLst>
      <p:ext uri="{BB962C8B-B14F-4D97-AF65-F5344CB8AC3E}">
        <p14:creationId xmlns:p14="http://schemas.microsoft.com/office/powerpoint/2010/main" val="150189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nyPPT.com_3">
    <p:bg>
      <p:bgPr>
        <a:gradFill flip="none" rotWithShape="1">
          <a:gsLst>
            <a:gs pos="24000">
              <a:srgbClr val="EFF0F4"/>
            </a:gs>
            <a:gs pos="40000">
              <a:srgbClr val="E0E3E8"/>
            </a:gs>
            <a:gs pos="65000">
              <a:srgbClr val="D0D4D9"/>
            </a:gs>
          </a:gsLst>
          <a:path path="circle">
            <a:fillToRect l="100000" b="100000"/>
          </a:path>
          <a:tileRect t="-100000" r="-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8540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5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C3BF690-2E11-4C4B-B871-7AB1432D4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331" b="9000"/>
          <a:stretch/>
        </p:blipFill>
        <p:spPr>
          <a:xfrm>
            <a:off x="0" y="0"/>
            <a:ext cx="12192000" cy="6556786"/>
          </a:xfrm>
          <a:prstGeom prst="rect">
            <a:avLst/>
          </a:prstGeom>
        </p:spPr>
      </p:pic>
    </p:spTree>
    <p:extLst>
      <p:ext uri="{BB962C8B-B14F-4D97-AF65-F5344CB8AC3E}">
        <p14:creationId xmlns:p14="http://schemas.microsoft.com/office/powerpoint/2010/main" val="918751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6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FB458A-651C-AA46-BE1F-8C2992ADFC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993" b="8338"/>
          <a:stretch/>
        </p:blipFill>
        <p:spPr>
          <a:xfrm>
            <a:off x="0" y="0"/>
            <a:ext cx="12192000" cy="6556786"/>
          </a:xfrm>
          <a:prstGeom prst="rect">
            <a:avLst/>
          </a:prstGeom>
        </p:spPr>
      </p:pic>
    </p:spTree>
    <p:extLst>
      <p:ext uri="{BB962C8B-B14F-4D97-AF65-F5344CB8AC3E}">
        <p14:creationId xmlns:p14="http://schemas.microsoft.com/office/powerpoint/2010/main" val="3716360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7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0238AEA-6D19-D64E-BDEF-50456CCC55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 t="6609" r="-40" b="12823"/>
          <a:stretch/>
        </p:blipFill>
        <p:spPr>
          <a:xfrm>
            <a:off x="-1" y="0"/>
            <a:ext cx="12196833" cy="6556786"/>
          </a:xfrm>
          <a:prstGeom prst="rect">
            <a:avLst/>
          </a:prstGeom>
        </p:spPr>
      </p:pic>
    </p:spTree>
    <p:extLst>
      <p:ext uri="{BB962C8B-B14F-4D97-AF65-F5344CB8AC3E}">
        <p14:creationId xmlns:p14="http://schemas.microsoft.com/office/powerpoint/2010/main" val="3862818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8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74EA39B-F91F-CB4E-8705-5CA6FB4E76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75" b="10990"/>
          <a:stretch/>
        </p:blipFill>
        <p:spPr>
          <a:xfrm>
            <a:off x="0" y="0"/>
            <a:ext cx="12192000" cy="6571129"/>
          </a:xfrm>
          <a:prstGeom prst="rect">
            <a:avLst/>
          </a:prstGeom>
        </p:spPr>
      </p:pic>
    </p:spTree>
    <p:extLst>
      <p:ext uri="{BB962C8B-B14F-4D97-AF65-F5344CB8AC3E}">
        <p14:creationId xmlns:p14="http://schemas.microsoft.com/office/powerpoint/2010/main" val="2698088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9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14045F-B46C-984E-B1DF-F5EF8C6391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625" b="8733"/>
          <a:stretch/>
        </p:blipFill>
        <p:spPr>
          <a:xfrm>
            <a:off x="0" y="0"/>
            <a:ext cx="12192000" cy="6556786"/>
          </a:xfrm>
          <a:prstGeom prst="rect">
            <a:avLst/>
          </a:prstGeom>
        </p:spPr>
      </p:pic>
    </p:spTree>
    <p:extLst>
      <p:ext uri="{BB962C8B-B14F-4D97-AF65-F5344CB8AC3E}">
        <p14:creationId xmlns:p14="http://schemas.microsoft.com/office/powerpoint/2010/main" val="1124261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41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11B7C7B-3091-5246-925D-3B7074B00C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71" b="14544"/>
          <a:stretch/>
        </p:blipFill>
        <p:spPr>
          <a:xfrm>
            <a:off x="0" y="0"/>
            <a:ext cx="12192000" cy="6556786"/>
          </a:xfrm>
          <a:prstGeom prst="rect">
            <a:avLst/>
          </a:prstGeom>
        </p:spPr>
      </p:pic>
    </p:spTree>
    <p:extLst>
      <p:ext uri="{BB962C8B-B14F-4D97-AF65-F5344CB8AC3E}">
        <p14:creationId xmlns:p14="http://schemas.microsoft.com/office/powerpoint/2010/main" val="2434679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2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546C1E-BD1F-034E-846B-BC4FF738EE5D}"/>
              </a:ext>
            </a:extLst>
          </p:cNvPr>
          <p:cNvPicPr>
            <a:picLocks noChangeAspect="1"/>
          </p:cNvPicPr>
          <p:nvPr/>
        </p:nvPicPr>
        <p:blipFill rotWithShape="1">
          <a:blip r:embed="rId2">
            <a:extLst>
              <a:ext uri="{28A0092B-C50C-407E-A947-70E740481C1C}">
                <a14:useLocalDpi xmlns:a14="http://schemas.microsoft.com/office/drawing/2010/main" val="0"/>
              </a:ext>
            </a:extLst>
          </a:blip>
          <a:srcRect t="18515" b="27794"/>
          <a:stretch/>
        </p:blipFill>
        <p:spPr>
          <a:xfrm>
            <a:off x="0" y="0"/>
            <a:ext cx="12192000" cy="6546028"/>
          </a:xfrm>
          <a:prstGeom prst="rect">
            <a:avLst/>
          </a:prstGeom>
        </p:spPr>
      </p:pic>
    </p:spTree>
    <p:extLst>
      <p:ext uri="{BB962C8B-B14F-4D97-AF65-F5344CB8AC3E}">
        <p14:creationId xmlns:p14="http://schemas.microsoft.com/office/powerpoint/2010/main" val="1184289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43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6EF74B6-9690-9C44-999E-AF94F54F0248}"/>
              </a:ext>
            </a:extLst>
          </p:cNvPr>
          <p:cNvPicPr>
            <a:picLocks noChangeAspect="1"/>
          </p:cNvPicPr>
          <p:nvPr/>
        </p:nvPicPr>
        <p:blipFill rotWithShape="1">
          <a:blip r:embed="rId2">
            <a:extLst>
              <a:ext uri="{28A0092B-C50C-407E-A947-70E740481C1C}">
                <a14:useLocalDpi xmlns:a14="http://schemas.microsoft.com/office/drawing/2010/main" val="0"/>
              </a:ext>
            </a:extLst>
          </a:blip>
          <a:srcRect t="11367" b="35030"/>
          <a:stretch/>
        </p:blipFill>
        <p:spPr>
          <a:xfrm>
            <a:off x="0" y="0"/>
            <a:ext cx="12192000" cy="6535270"/>
          </a:xfrm>
          <a:prstGeom prst="rect">
            <a:avLst/>
          </a:prstGeom>
        </p:spPr>
      </p:pic>
    </p:spTree>
    <p:extLst>
      <p:ext uri="{BB962C8B-B14F-4D97-AF65-F5344CB8AC3E}">
        <p14:creationId xmlns:p14="http://schemas.microsoft.com/office/powerpoint/2010/main" val="1892732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4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7A62106-1B16-DA47-833A-9327698D30AB}"/>
              </a:ext>
            </a:extLst>
          </p:cNvPr>
          <p:cNvPicPr>
            <a:picLocks noChangeAspect="1"/>
          </p:cNvPicPr>
          <p:nvPr/>
        </p:nvPicPr>
        <p:blipFill rotWithShape="1">
          <a:blip r:embed="rId2">
            <a:extLst>
              <a:ext uri="{28A0092B-C50C-407E-A947-70E740481C1C}">
                <a14:useLocalDpi xmlns:a14="http://schemas.microsoft.com/office/drawing/2010/main" val="0"/>
              </a:ext>
            </a:extLst>
          </a:blip>
          <a:srcRect t="27779" b="18441"/>
          <a:stretch/>
        </p:blipFill>
        <p:spPr>
          <a:xfrm>
            <a:off x="0" y="-1"/>
            <a:ext cx="12192000" cy="6556785"/>
          </a:xfrm>
          <a:prstGeom prst="rect">
            <a:avLst/>
          </a:prstGeom>
        </p:spPr>
      </p:pic>
    </p:spTree>
    <p:extLst>
      <p:ext uri="{BB962C8B-B14F-4D97-AF65-F5344CB8AC3E}">
        <p14:creationId xmlns:p14="http://schemas.microsoft.com/office/powerpoint/2010/main" val="2969942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8620" y="2003754"/>
            <a:ext cx="10994760" cy="1832460"/>
          </a:xfrm>
          <a:noFill/>
          <a:effectLst>
            <a:outerShdw blurRad="50800" dist="38100" dir="2700000" algn="tl" rotWithShape="0">
              <a:prstClr val="black">
                <a:alpha val="40000"/>
              </a:prstClr>
            </a:outerShdw>
          </a:effectLst>
        </p:spPr>
        <p:txBody>
          <a:bodyPr>
            <a:normAutofit/>
          </a:bodyPr>
          <a:lstStyle>
            <a:lvl1pPr algn="r">
              <a:defRPr sz="48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598620" y="3836213"/>
            <a:ext cx="10975163" cy="814427"/>
          </a:xfrm>
        </p:spPr>
        <p:txBody>
          <a:bodyPr>
            <a:normAutofit/>
          </a:bodyPr>
          <a:lstStyle>
            <a:lvl1pPr marL="0" indent="0" algn="r">
              <a:buNone/>
              <a:defRPr sz="3733" b="0" i="0">
                <a:solidFill>
                  <a:schemeClr val="accent6">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942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nyPPT.com_4">
    <p:bg>
      <p:bgPr>
        <a:gradFill flip="none" rotWithShape="1">
          <a:gsLst>
            <a:gs pos="17000">
              <a:srgbClr val="EFF0F4"/>
            </a:gs>
            <a:gs pos="42000">
              <a:srgbClr val="E0E3E8"/>
            </a:gs>
            <a:gs pos="65000">
              <a:srgbClr val="D0D4D9"/>
            </a:gs>
          </a:gsLst>
          <a:path path="circle">
            <a:fillToRect r="100000" b="100000"/>
          </a:path>
          <a:tileRect l="-100000" t="-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38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inyPPT.com_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11481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inyPPT.com_2">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13139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tinyPPT.com_2">
    <p:bg>
      <p:bgPr>
        <a:solidFill>
          <a:srgbClr val="2B3E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6834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nyPPT.com_3">
    <p:bg>
      <p:bgPr>
        <a:gradFill flip="none" rotWithShape="1">
          <a:gsLst>
            <a:gs pos="24000">
              <a:srgbClr val="EFF0F4"/>
            </a:gs>
            <a:gs pos="40000">
              <a:srgbClr val="E0E3E8"/>
            </a:gs>
            <a:gs pos="65000">
              <a:srgbClr val="D0D4D9"/>
            </a:gs>
          </a:gsLst>
          <a:path path="circle">
            <a:fillToRect l="100000" b="100000"/>
          </a:path>
          <a:tileRect t="-100000" r="-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04843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nyPPT.com_4">
    <p:bg>
      <p:bgPr>
        <a:gradFill flip="none" rotWithShape="1">
          <a:gsLst>
            <a:gs pos="17000">
              <a:srgbClr val="EFF0F4"/>
            </a:gs>
            <a:gs pos="42000">
              <a:srgbClr val="E0E3E8"/>
            </a:gs>
            <a:gs pos="65000">
              <a:srgbClr val="D0D4D9"/>
            </a:gs>
          </a:gsLst>
          <a:path path="circle">
            <a:fillToRect r="100000" b="100000"/>
          </a:path>
          <a:tileRect l="-100000" t="-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08721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0D686E6-0529-4A4C-8692-58662403E9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01"/>
          <a:stretch/>
        </p:blipFill>
        <p:spPr>
          <a:xfrm>
            <a:off x="0" y="0"/>
            <a:ext cx="12192000" cy="6532180"/>
          </a:xfrm>
          <a:prstGeom prst="rect">
            <a:avLst/>
          </a:prstGeom>
        </p:spPr>
      </p:pic>
    </p:spTree>
    <p:extLst>
      <p:ext uri="{BB962C8B-B14F-4D97-AF65-F5344CB8AC3E}">
        <p14:creationId xmlns:p14="http://schemas.microsoft.com/office/powerpoint/2010/main" val="17540108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1E9686-9CBF-CA47-8871-A9F1B2358D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88"/>
          <a:stretch/>
        </p:blipFill>
        <p:spPr>
          <a:xfrm>
            <a:off x="0" y="0"/>
            <a:ext cx="12192000" cy="6542689"/>
          </a:xfrm>
          <a:prstGeom prst="rect">
            <a:avLst/>
          </a:prstGeom>
        </p:spPr>
      </p:pic>
    </p:spTree>
    <p:extLst>
      <p:ext uri="{BB962C8B-B14F-4D97-AF65-F5344CB8AC3E}">
        <p14:creationId xmlns:p14="http://schemas.microsoft.com/office/powerpoint/2010/main" val="306656165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C6BA21-B2D9-594A-B1FB-6EAB2E7B36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00"/>
          <a:stretch/>
        </p:blipFill>
        <p:spPr>
          <a:xfrm>
            <a:off x="1" y="-1"/>
            <a:ext cx="12192000" cy="6532179"/>
          </a:xfrm>
          <a:prstGeom prst="rect">
            <a:avLst/>
          </a:prstGeom>
        </p:spPr>
      </p:pic>
    </p:spTree>
    <p:extLst>
      <p:ext uri="{BB962C8B-B14F-4D97-AF65-F5344CB8AC3E}">
        <p14:creationId xmlns:p14="http://schemas.microsoft.com/office/powerpoint/2010/main" val="193197291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C299F6-9DE5-E248-9728-3BEAB26BD5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06"/>
          <a:stretch/>
        </p:blipFill>
        <p:spPr>
          <a:xfrm>
            <a:off x="0" y="0"/>
            <a:ext cx="12192000" cy="6558455"/>
          </a:xfrm>
          <a:prstGeom prst="rect">
            <a:avLst/>
          </a:prstGeom>
        </p:spPr>
      </p:pic>
    </p:spTree>
    <p:extLst>
      <p:ext uri="{BB962C8B-B14F-4D97-AF65-F5344CB8AC3E}">
        <p14:creationId xmlns:p14="http://schemas.microsoft.com/office/powerpoint/2010/main" val="172245612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4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E885B34-672A-C843-86C3-3EFD11D0ED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805" b="17586"/>
          <a:stretch/>
        </p:blipFill>
        <p:spPr>
          <a:xfrm>
            <a:off x="0" y="0"/>
            <a:ext cx="12192000" cy="6547945"/>
          </a:xfrm>
          <a:prstGeom prst="rect">
            <a:avLst/>
          </a:prstGeom>
        </p:spPr>
      </p:pic>
    </p:spTree>
    <p:extLst>
      <p:ext uri="{BB962C8B-B14F-4D97-AF65-F5344CB8AC3E}">
        <p14:creationId xmlns:p14="http://schemas.microsoft.com/office/powerpoint/2010/main" val="27830756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0D686E6-0529-4A4C-8692-58662403E9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01"/>
          <a:stretch/>
        </p:blipFill>
        <p:spPr>
          <a:xfrm>
            <a:off x="0" y="0"/>
            <a:ext cx="12192000" cy="6532180"/>
          </a:xfrm>
          <a:prstGeom prst="rect">
            <a:avLst/>
          </a:prstGeom>
        </p:spPr>
      </p:pic>
    </p:spTree>
    <p:extLst>
      <p:ext uri="{BB962C8B-B14F-4D97-AF65-F5344CB8AC3E}">
        <p14:creationId xmlns:p14="http://schemas.microsoft.com/office/powerpoint/2010/main" val="35279121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5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EB2B604-28F6-B444-BE1B-5B3218F82E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51"/>
          <a:stretch/>
        </p:blipFill>
        <p:spPr>
          <a:xfrm>
            <a:off x="0" y="0"/>
            <a:ext cx="12192000" cy="6542690"/>
          </a:xfrm>
          <a:prstGeom prst="rect">
            <a:avLst/>
          </a:prstGeom>
        </p:spPr>
      </p:pic>
    </p:spTree>
    <p:extLst>
      <p:ext uri="{BB962C8B-B14F-4D97-AF65-F5344CB8AC3E}">
        <p14:creationId xmlns:p14="http://schemas.microsoft.com/office/powerpoint/2010/main" val="24028581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6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5EE89-D7CB-FE42-A9CD-10056FC822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04"/>
          <a:stretch/>
        </p:blipFill>
        <p:spPr>
          <a:xfrm>
            <a:off x="0" y="0"/>
            <a:ext cx="12192000" cy="6542690"/>
          </a:xfrm>
          <a:prstGeom prst="rect">
            <a:avLst/>
          </a:prstGeom>
        </p:spPr>
      </p:pic>
    </p:spTree>
    <p:extLst>
      <p:ext uri="{BB962C8B-B14F-4D97-AF65-F5344CB8AC3E}">
        <p14:creationId xmlns:p14="http://schemas.microsoft.com/office/powerpoint/2010/main" val="54968664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7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970728-3C9A-D344-A287-A02037AC0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04"/>
          <a:stretch/>
        </p:blipFill>
        <p:spPr>
          <a:xfrm>
            <a:off x="0" y="0"/>
            <a:ext cx="12192000" cy="6542690"/>
          </a:xfrm>
          <a:prstGeom prst="rect">
            <a:avLst/>
          </a:prstGeom>
        </p:spPr>
      </p:pic>
    </p:spTree>
    <p:extLst>
      <p:ext uri="{BB962C8B-B14F-4D97-AF65-F5344CB8AC3E}">
        <p14:creationId xmlns:p14="http://schemas.microsoft.com/office/powerpoint/2010/main" val="367984658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8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01FC2E-1019-BF43-9347-59EB3B5917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34"/>
          <a:stretch/>
        </p:blipFill>
        <p:spPr>
          <a:xfrm>
            <a:off x="0" y="0"/>
            <a:ext cx="12192000" cy="6532180"/>
          </a:xfrm>
          <a:prstGeom prst="rect">
            <a:avLst/>
          </a:prstGeom>
        </p:spPr>
      </p:pic>
    </p:spTree>
    <p:extLst>
      <p:ext uri="{BB962C8B-B14F-4D97-AF65-F5344CB8AC3E}">
        <p14:creationId xmlns:p14="http://schemas.microsoft.com/office/powerpoint/2010/main" val="303123894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9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B9F9E87-F3C5-294B-B6CE-4F2584BBDF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34"/>
          <a:stretch/>
        </p:blipFill>
        <p:spPr>
          <a:xfrm>
            <a:off x="0" y="0"/>
            <a:ext cx="12192000" cy="6532180"/>
          </a:xfrm>
          <a:prstGeom prst="rect">
            <a:avLst/>
          </a:prstGeom>
        </p:spPr>
      </p:pic>
    </p:spTree>
    <p:extLst>
      <p:ext uri="{BB962C8B-B14F-4D97-AF65-F5344CB8AC3E}">
        <p14:creationId xmlns:p14="http://schemas.microsoft.com/office/powerpoint/2010/main" val="326166421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0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9508EB0-55F4-D64D-B71A-C614FBDC42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59"/>
          <a:stretch/>
        </p:blipFill>
        <p:spPr>
          <a:xfrm>
            <a:off x="0" y="0"/>
            <a:ext cx="12192000" cy="6547945"/>
          </a:xfrm>
          <a:prstGeom prst="rect">
            <a:avLst/>
          </a:prstGeom>
        </p:spPr>
      </p:pic>
    </p:spTree>
    <p:extLst>
      <p:ext uri="{BB962C8B-B14F-4D97-AF65-F5344CB8AC3E}">
        <p14:creationId xmlns:p14="http://schemas.microsoft.com/office/powerpoint/2010/main" val="344218120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1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CD58897-69A7-724D-89E7-E7816D810B33}"/>
              </a:ext>
            </a:extLst>
          </p:cNvPr>
          <p:cNvPicPr>
            <a:picLocks noChangeAspect="1"/>
          </p:cNvPicPr>
          <p:nvPr/>
        </p:nvPicPr>
        <p:blipFill rotWithShape="1">
          <a:blip r:embed="rId2">
            <a:extLst>
              <a:ext uri="{28A0092B-C50C-407E-A947-70E740481C1C}">
                <a14:useLocalDpi xmlns:a14="http://schemas.microsoft.com/office/drawing/2010/main" val="0"/>
              </a:ext>
            </a:extLst>
          </a:blip>
          <a:srcRect t="28320" b="17887"/>
          <a:stretch/>
        </p:blipFill>
        <p:spPr>
          <a:xfrm>
            <a:off x="0" y="0"/>
            <a:ext cx="12192000" cy="6558455"/>
          </a:xfrm>
          <a:prstGeom prst="rect">
            <a:avLst/>
          </a:prstGeom>
        </p:spPr>
      </p:pic>
    </p:spTree>
    <p:extLst>
      <p:ext uri="{BB962C8B-B14F-4D97-AF65-F5344CB8AC3E}">
        <p14:creationId xmlns:p14="http://schemas.microsoft.com/office/powerpoint/2010/main" val="91073274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2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3E33D5A-9713-B64D-990A-9CADF970FE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88"/>
          <a:stretch/>
        </p:blipFill>
        <p:spPr>
          <a:xfrm>
            <a:off x="0" y="-1"/>
            <a:ext cx="12192000" cy="6537435"/>
          </a:xfrm>
          <a:prstGeom prst="rect">
            <a:avLst/>
          </a:prstGeom>
        </p:spPr>
      </p:pic>
    </p:spTree>
    <p:extLst>
      <p:ext uri="{BB962C8B-B14F-4D97-AF65-F5344CB8AC3E}">
        <p14:creationId xmlns:p14="http://schemas.microsoft.com/office/powerpoint/2010/main" val="231082156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3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09DF524-3EA5-0D42-B87F-406AA36441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21"/>
          <a:stretch/>
        </p:blipFill>
        <p:spPr>
          <a:xfrm>
            <a:off x="0" y="0"/>
            <a:ext cx="12192000" cy="6547945"/>
          </a:xfrm>
          <a:prstGeom prst="rect">
            <a:avLst/>
          </a:prstGeom>
        </p:spPr>
      </p:pic>
    </p:spTree>
    <p:extLst>
      <p:ext uri="{BB962C8B-B14F-4D97-AF65-F5344CB8AC3E}">
        <p14:creationId xmlns:p14="http://schemas.microsoft.com/office/powerpoint/2010/main" val="422875630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4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D350650-F2D9-9548-AFBD-460DF238FD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57"/>
          <a:stretch/>
        </p:blipFill>
        <p:spPr>
          <a:xfrm>
            <a:off x="0" y="0"/>
            <a:ext cx="12192000" cy="6553200"/>
          </a:xfrm>
          <a:prstGeom prst="rect">
            <a:avLst/>
          </a:prstGeom>
        </p:spPr>
      </p:pic>
    </p:spTree>
    <p:extLst>
      <p:ext uri="{BB962C8B-B14F-4D97-AF65-F5344CB8AC3E}">
        <p14:creationId xmlns:p14="http://schemas.microsoft.com/office/powerpoint/2010/main" val="6673087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1E9686-9CBF-CA47-8871-A9F1B2358D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88"/>
          <a:stretch/>
        </p:blipFill>
        <p:spPr>
          <a:xfrm>
            <a:off x="0" y="0"/>
            <a:ext cx="12192000" cy="6542689"/>
          </a:xfrm>
          <a:prstGeom prst="rect">
            <a:avLst/>
          </a:prstGeom>
        </p:spPr>
      </p:pic>
    </p:spTree>
    <p:extLst>
      <p:ext uri="{BB962C8B-B14F-4D97-AF65-F5344CB8AC3E}">
        <p14:creationId xmlns:p14="http://schemas.microsoft.com/office/powerpoint/2010/main" val="30785187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5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6F57113-E482-1845-A47B-035A7B2DB9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394" r="8400" b="15872"/>
          <a:stretch/>
        </p:blipFill>
        <p:spPr>
          <a:xfrm>
            <a:off x="1" y="-1"/>
            <a:ext cx="12191999" cy="6542691"/>
          </a:xfrm>
          <a:prstGeom prst="rect">
            <a:avLst/>
          </a:prstGeom>
        </p:spPr>
      </p:pic>
    </p:spTree>
    <p:extLst>
      <p:ext uri="{BB962C8B-B14F-4D97-AF65-F5344CB8AC3E}">
        <p14:creationId xmlns:p14="http://schemas.microsoft.com/office/powerpoint/2010/main" val="141242540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6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B56CB31-BEA9-A146-8990-D71416FEE6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07"/>
          <a:stretch/>
        </p:blipFill>
        <p:spPr>
          <a:xfrm>
            <a:off x="0" y="0"/>
            <a:ext cx="12192000" cy="6547945"/>
          </a:xfrm>
          <a:prstGeom prst="rect">
            <a:avLst/>
          </a:prstGeom>
        </p:spPr>
      </p:pic>
    </p:spTree>
    <p:extLst>
      <p:ext uri="{BB962C8B-B14F-4D97-AF65-F5344CB8AC3E}">
        <p14:creationId xmlns:p14="http://schemas.microsoft.com/office/powerpoint/2010/main" val="127172093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7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975F52F-505C-B344-BDC0-2950DD87C7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04"/>
          <a:stretch/>
        </p:blipFill>
        <p:spPr>
          <a:xfrm>
            <a:off x="0" y="0"/>
            <a:ext cx="12192000" cy="6542690"/>
          </a:xfrm>
          <a:prstGeom prst="rect">
            <a:avLst/>
          </a:prstGeom>
        </p:spPr>
      </p:pic>
    </p:spTree>
    <p:extLst>
      <p:ext uri="{BB962C8B-B14F-4D97-AF65-F5344CB8AC3E}">
        <p14:creationId xmlns:p14="http://schemas.microsoft.com/office/powerpoint/2010/main" val="393652428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8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D9B1167-0DD1-A14A-80F7-83418CB6B8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34"/>
          <a:stretch/>
        </p:blipFill>
        <p:spPr>
          <a:xfrm>
            <a:off x="0" y="1"/>
            <a:ext cx="12192000" cy="6542688"/>
          </a:xfrm>
          <a:prstGeom prst="rect">
            <a:avLst/>
          </a:prstGeom>
        </p:spPr>
      </p:pic>
    </p:spTree>
    <p:extLst>
      <p:ext uri="{BB962C8B-B14F-4D97-AF65-F5344CB8AC3E}">
        <p14:creationId xmlns:p14="http://schemas.microsoft.com/office/powerpoint/2010/main" val="245776968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9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B06E026-EB93-2C48-9A7C-9DD0A818B8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558456"/>
          </a:xfrm>
          <a:prstGeom prst="rect">
            <a:avLst/>
          </a:prstGeom>
        </p:spPr>
      </p:pic>
    </p:spTree>
    <p:extLst>
      <p:ext uri="{BB962C8B-B14F-4D97-AF65-F5344CB8AC3E}">
        <p14:creationId xmlns:p14="http://schemas.microsoft.com/office/powerpoint/2010/main" val="3270570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20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975F52F-505C-B344-BDC0-2950DD87C7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04"/>
          <a:stretch/>
        </p:blipFill>
        <p:spPr>
          <a:xfrm>
            <a:off x="0" y="0"/>
            <a:ext cx="12192000" cy="6542690"/>
          </a:xfrm>
          <a:prstGeom prst="rect">
            <a:avLst/>
          </a:prstGeom>
        </p:spPr>
      </p:pic>
    </p:spTree>
    <p:extLst>
      <p:ext uri="{BB962C8B-B14F-4D97-AF65-F5344CB8AC3E}">
        <p14:creationId xmlns:p14="http://schemas.microsoft.com/office/powerpoint/2010/main" val="1227660753"/>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1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9A8D695-6A56-2244-8463-0F29E8CC72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96"/>
          <a:stretch/>
        </p:blipFill>
        <p:spPr>
          <a:xfrm>
            <a:off x="0" y="0"/>
            <a:ext cx="12192000" cy="6535270"/>
          </a:xfrm>
          <a:prstGeom prst="rect">
            <a:avLst/>
          </a:prstGeom>
        </p:spPr>
      </p:pic>
    </p:spTree>
    <p:extLst>
      <p:ext uri="{BB962C8B-B14F-4D97-AF65-F5344CB8AC3E}">
        <p14:creationId xmlns:p14="http://schemas.microsoft.com/office/powerpoint/2010/main" val="156572734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22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62A8157-583B-0843-8ED6-2407FDC9CA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96"/>
          <a:stretch/>
        </p:blipFill>
        <p:spPr>
          <a:xfrm>
            <a:off x="0" y="-1"/>
            <a:ext cx="12192000" cy="6535271"/>
          </a:xfrm>
          <a:prstGeom prst="rect">
            <a:avLst/>
          </a:prstGeom>
        </p:spPr>
      </p:pic>
    </p:spTree>
    <p:extLst>
      <p:ext uri="{BB962C8B-B14F-4D97-AF65-F5344CB8AC3E}">
        <p14:creationId xmlns:p14="http://schemas.microsoft.com/office/powerpoint/2010/main" val="130620770"/>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3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9EB58A6-2FD9-1846-BD4A-EB9E7E75EF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96"/>
          <a:stretch/>
        </p:blipFill>
        <p:spPr>
          <a:xfrm>
            <a:off x="0" y="0"/>
            <a:ext cx="12192000" cy="6535270"/>
          </a:xfrm>
          <a:prstGeom prst="rect">
            <a:avLst/>
          </a:prstGeom>
        </p:spPr>
      </p:pic>
    </p:spTree>
    <p:extLst>
      <p:ext uri="{BB962C8B-B14F-4D97-AF65-F5344CB8AC3E}">
        <p14:creationId xmlns:p14="http://schemas.microsoft.com/office/powerpoint/2010/main" val="67045000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24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28A267-E3B3-AC4A-B926-91BBBBE981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63"/>
          <a:stretch/>
        </p:blipFill>
        <p:spPr>
          <a:xfrm>
            <a:off x="0" y="0"/>
            <a:ext cx="12192000" cy="6546029"/>
          </a:xfrm>
          <a:prstGeom prst="rect">
            <a:avLst/>
          </a:prstGeom>
        </p:spPr>
      </p:pic>
    </p:spTree>
    <p:extLst>
      <p:ext uri="{BB962C8B-B14F-4D97-AF65-F5344CB8AC3E}">
        <p14:creationId xmlns:p14="http://schemas.microsoft.com/office/powerpoint/2010/main" val="16716716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C6BA21-B2D9-594A-B1FB-6EAB2E7B36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00"/>
          <a:stretch/>
        </p:blipFill>
        <p:spPr>
          <a:xfrm>
            <a:off x="1" y="-1"/>
            <a:ext cx="12192000" cy="6532179"/>
          </a:xfrm>
          <a:prstGeom prst="rect">
            <a:avLst/>
          </a:prstGeom>
        </p:spPr>
      </p:pic>
    </p:spTree>
    <p:extLst>
      <p:ext uri="{BB962C8B-B14F-4D97-AF65-F5344CB8AC3E}">
        <p14:creationId xmlns:p14="http://schemas.microsoft.com/office/powerpoint/2010/main" val="15261261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25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BAE9EB7-0120-4F4B-B2AF-1D4116CEF3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330"/>
          <a:stretch/>
        </p:blipFill>
        <p:spPr>
          <a:xfrm>
            <a:off x="0" y="0"/>
            <a:ext cx="12192000" cy="6556786"/>
          </a:xfrm>
          <a:prstGeom prst="rect">
            <a:avLst/>
          </a:prstGeom>
        </p:spPr>
      </p:pic>
    </p:spTree>
    <p:extLst>
      <p:ext uri="{BB962C8B-B14F-4D97-AF65-F5344CB8AC3E}">
        <p14:creationId xmlns:p14="http://schemas.microsoft.com/office/powerpoint/2010/main" val="78885728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26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9BC68A-68F3-3446-ADA1-D68800D704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75"/>
          <a:stretch/>
        </p:blipFill>
        <p:spPr>
          <a:xfrm>
            <a:off x="0" y="-1"/>
            <a:ext cx="12192000" cy="6535271"/>
          </a:xfrm>
          <a:prstGeom prst="rect">
            <a:avLst/>
          </a:prstGeom>
        </p:spPr>
      </p:pic>
    </p:spTree>
    <p:extLst>
      <p:ext uri="{BB962C8B-B14F-4D97-AF65-F5344CB8AC3E}">
        <p14:creationId xmlns:p14="http://schemas.microsoft.com/office/powerpoint/2010/main" val="3217055988"/>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27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E953F24-4531-6149-BA7A-4F475F4DE3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85"/>
          <a:stretch/>
        </p:blipFill>
        <p:spPr>
          <a:xfrm>
            <a:off x="0" y="0"/>
            <a:ext cx="12192000" cy="6546028"/>
          </a:xfrm>
          <a:prstGeom prst="rect">
            <a:avLst/>
          </a:prstGeom>
        </p:spPr>
      </p:pic>
    </p:spTree>
    <p:extLst>
      <p:ext uri="{BB962C8B-B14F-4D97-AF65-F5344CB8AC3E}">
        <p14:creationId xmlns:p14="http://schemas.microsoft.com/office/powerpoint/2010/main" val="234589752"/>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8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FA6ADA-3385-1843-A6C0-4AE5D78B72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07" b="14956"/>
          <a:stretch/>
        </p:blipFill>
        <p:spPr>
          <a:xfrm>
            <a:off x="0" y="-1"/>
            <a:ext cx="12192000" cy="6546029"/>
          </a:xfrm>
          <a:prstGeom prst="rect">
            <a:avLst/>
          </a:prstGeom>
        </p:spPr>
      </p:pic>
    </p:spTree>
    <p:extLst>
      <p:ext uri="{BB962C8B-B14F-4D97-AF65-F5344CB8AC3E}">
        <p14:creationId xmlns:p14="http://schemas.microsoft.com/office/powerpoint/2010/main" val="4711053"/>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30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04F02BF-A86D-AD4C-9E92-E03C94BD96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96"/>
          <a:stretch/>
        </p:blipFill>
        <p:spPr>
          <a:xfrm>
            <a:off x="0" y="-1"/>
            <a:ext cx="12192000" cy="6535271"/>
          </a:xfrm>
          <a:prstGeom prst="rect">
            <a:avLst/>
          </a:prstGeom>
        </p:spPr>
      </p:pic>
    </p:spTree>
    <p:extLst>
      <p:ext uri="{BB962C8B-B14F-4D97-AF65-F5344CB8AC3E}">
        <p14:creationId xmlns:p14="http://schemas.microsoft.com/office/powerpoint/2010/main" val="308748191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31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C69F42-F77B-204D-9E0C-50691D03C3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63"/>
          <a:stretch/>
        </p:blipFill>
        <p:spPr>
          <a:xfrm>
            <a:off x="0" y="0"/>
            <a:ext cx="12192000" cy="6546028"/>
          </a:xfrm>
          <a:prstGeom prst="rect">
            <a:avLst/>
          </a:prstGeom>
        </p:spPr>
      </p:pic>
    </p:spTree>
    <p:extLst>
      <p:ext uri="{BB962C8B-B14F-4D97-AF65-F5344CB8AC3E}">
        <p14:creationId xmlns:p14="http://schemas.microsoft.com/office/powerpoint/2010/main" val="113720138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32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7B2EC2B-58B2-6343-A3AF-167152E389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83" b="12977"/>
          <a:stretch/>
        </p:blipFill>
        <p:spPr>
          <a:xfrm>
            <a:off x="0" y="-1"/>
            <a:ext cx="12192000" cy="6567543"/>
          </a:xfrm>
          <a:prstGeom prst="rect">
            <a:avLst/>
          </a:prstGeom>
        </p:spPr>
      </p:pic>
    </p:spTree>
    <p:extLst>
      <p:ext uri="{BB962C8B-B14F-4D97-AF65-F5344CB8AC3E}">
        <p14:creationId xmlns:p14="http://schemas.microsoft.com/office/powerpoint/2010/main" val="170518421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33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A0D42E8-065E-8846-8241-18949B8FE9AF}"/>
              </a:ext>
            </a:extLst>
          </p:cNvPr>
          <p:cNvPicPr>
            <a:picLocks noChangeAspect="1"/>
          </p:cNvPicPr>
          <p:nvPr/>
        </p:nvPicPr>
        <p:blipFill rotWithShape="1">
          <a:blip r:embed="rId2">
            <a:extLst>
              <a:ext uri="{28A0092B-C50C-407E-A947-70E740481C1C}">
                <a14:useLocalDpi xmlns:a14="http://schemas.microsoft.com/office/drawing/2010/main" val="0"/>
              </a:ext>
            </a:extLst>
          </a:blip>
          <a:srcRect t="29280" b="16940"/>
          <a:stretch/>
        </p:blipFill>
        <p:spPr>
          <a:xfrm>
            <a:off x="0" y="0"/>
            <a:ext cx="12192000" cy="6556785"/>
          </a:xfrm>
          <a:prstGeom prst="rect">
            <a:avLst/>
          </a:prstGeom>
        </p:spPr>
      </p:pic>
    </p:spTree>
    <p:extLst>
      <p:ext uri="{BB962C8B-B14F-4D97-AF65-F5344CB8AC3E}">
        <p14:creationId xmlns:p14="http://schemas.microsoft.com/office/powerpoint/2010/main" val="2847661655"/>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34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F1D9FDD-90E5-6B4F-B6E7-B146021768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197"/>
          <a:stretch/>
        </p:blipFill>
        <p:spPr>
          <a:xfrm>
            <a:off x="0" y="0"/>
            <a:ext cx="12192000" cy="6567544"/>
          </a:xfrm>
          <a:prstGeom prst="rect">
            <a:avLst/>
          </a:prstGeom>
        </p:spPr>
      </p:pic>
    </p:spTree>
    <p:extLst>
      <p:ext uri="{BB962C8B-B14F-4D97-AF65-F5344CB8AC3E}">
        <p14:creationId xmlns:p14="http://schemas.microsoft.com/office/powerpoint/2010/main" val="2627087285"/>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35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C3BF690-2E11-4C4B-B871-7AB1432D4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331" b="9000"/>
          <a:stretch/>
        </p:blipFill>
        <p:spPr>
          <a:xfrm>
            <a:off x="0" y="0"/>
            <a:ext cx="12192000" cy="6556786"/>
          </a:xfrm>
          <a:prstGeom prst="rect">
            <a:avLst/>
          </a:prstGeom>
        </p:spPr>
      </p:pic>
    </p:spTree>
    <p:extLst>
      <p:ext uri="{BB962C8B-B14F-4D97-AF65-F5344CB8AC3E}">
        <p14:creationId xmlns:p14="http://schemas.microsoft.com/office/powerpoint/2010/main" val="4383793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C299F6-9DE5-E248-9728-3BEAB26BD5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406"/>
          <a:stretch/>
        </p:blipFill>
        <p:spPr>
          <a:xfrm>
            <a:off x="0" y="0"/>
            <a:ext cx="12192000" cy="6558455"/>
          </a:xfrm>
          <a:prstGeom prst="rect">
            <a:avLst/>
          </a:prstGeom>
        </p:spPr>
      </p:pic>
    </p:spTree>
    <p:extLst>
      <p:ext uri="{BB962C8B-B14F-4D97-AF65-F5344CB8AC3E}">
        <p14:creationId xmlns:p14="http://schemas.microsoft.com/office/powerpoint/2010/main" val="14709147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36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FB458A-651C-AA46-BE1F-8C2992ADFC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993" b="8338"/>
          <a:stretch/>
        </p:blipFill>
        <p:spPr>
          <a:xfrm>
            <a:off x="0" y="0"/>
            <a:ext cx="12192000" cy="6556786"/>
          </a:xfrm>
          <a:prstGeom prst="rect">
            <a:avLst/>
          </a:prstGeom>
        </p:spPr>
      </p:pic>
    </p:spTree>
    <p:extLst>
      <p:ext uri="{BB962C8B-B14F-4D97-AF65-F5344CB8AC3E}">
        <p14:creationId xmlns:p14="http://schemas.microsoft.com/office/powerpoint/2010/main" val="184467324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37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0238AEA-6D19-D64E-BDEF-50456CCC55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 t="6609" r="-40" b="12823"/>
          <a:stretch/>
        </p:blipFill>
        <p:spPr>
          <a:xfrm>
            <a:off x="-1" y="0"/>
            <a:ext cx="12196833" cy="6556786"/>
          </a:xfrm>
          <a:prstGeom prst="rect">
            <a:avLst/>
          </a:prstGeom>
        </p:spPr>
      </p:pic>
    </p:spTree>
    <p:extLst>
      <p:ext uri="{BB962C8B-B14F-4D97-AF65-F5344CB8AC3E}">
        <p14:creationId xmlns:p14="http://schemas.microsoft.com/office/powerpoint/2010/main" val="5466949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38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74EA39B-F91F-CB4E-8705-5CA6FB4E76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75" b="10990"/>
          <a:stretch/>
        </p:blipFill>
        <p:spPr>
          <a:xfrm>
            <a:off x="0" y="0"/>
            <a:ext cx="12192000" cy="6571129"/>
          </a:xfrm>
          <a:prstGeom prst="rect">
            <a:avLst/>
          </a:prstGeom>
        </p:spPr>
      </p:pic>
    </p:spTree>
    <p:extLst>
      <p:ext uri="{BB962C8B-B14F-4D97-AF65-F5344CB8AC3E}">
        <p14:creationId xmlns:p14="http://schemas.microsoft.com/office/powerpoint/2010/main" val="2363605559"/>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9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14045F-B46C-984E-B1DF-F5EF8C6391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625" b="8733"/>
          <a:stretch/>
        </p:blipFill>
        <p:spPr>
          <a:xfrm>
            <a:off x="0" y="0"/>
            <a:ext cx="12192000" cy="6556786"/>
          </a:xfrm>
          <a:prstGeom prst="rect">
            <a:avLst/>
          </a:prstGeom>
        </p:spPr>
      </p:pic>
    </p:spTree>
    <p:extLst>
      <p:ext uri="{BB962C8B-B14F-4D97-AF65-F5344CB8AC3E}">
        <p14:creationId xmlns:p14="http://schemas.microsoft.com/office/powerpoint/2010/main" val="3704930953"/>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41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11B7C7B-3091-5246-925D-3B7074B00C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71" b="14544"/>
          <a:stretch/>
        </p:blipFill>
        <p:spPr>
          <a:xfrm>
            <a:off x="0" y="0"/>
            <a:ext cx="12192000" cy="6556786"/>
          </a:xfrm>
          <a:prstGeom prst="rect">
            <a:avLst/>
          </a:prstGeom>
        </p:spPr>
      </p:pic>
    </p:spTree>
    <p:extLst>
      <p:ext uri="{BB962C8B-B14F-4D97-AF65-F5344CB8AC3E}">
        <p14:creationId xmlns:p14="http://schemas.microsoft.com/office/powerpoint/2010/main" val="154075402"/>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42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546C1E-BD1F-034E-846B-BC4FF738EE5D}"/>
              </a:ext>
            </a:extLst>
          </p:cNvPr>
          <p:cNvPicPr>
            <a:picLocks noChangeAspect="1"/>
          </p:cNvPicPr>
          <p:nvPr/>
        </p:nvPicPr>
        <p:blipFill rotWithShape="1">
          <a:blip r:embed="rId2">
            <a:extLst>
              <a:ext uri="{28A0092B-C50C-407E-A947-70E740481C1C}">
                <a14:useLocalDpi xmlns:a14="http://schemas.microsoft.com/office/drawing/2010/main" val="0"/>
              </a:ext>
            </a:extLst>
          </a:blip>
          <a:srcRect t="18515" b="27794"/>
          <a:stretch/>
        </p:blipFill>
        <p:spPr>
          <a:xfrm>
            <a:off x="0" y="0"/>
            <a:ext cx="12192000" cy="6546028"/>
          </a:xfrm>
          <a:prstGeom prst="rect">
            <a:avLst/>
          </a:prstGeom>
        </p:spPr>
      </p:pic>
    </p:spTree>
    <p:extLst>
      <p:ext uri="{BB962C8B-B14F-4D97-AF65-F5344CB8AC3E}">
        <p14:creationId xmlns:p14="http://schemas.microsoft.com/office/powerpoint/2010/main" val="1533801604"/>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43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6EF74B6-9690-9C44-999E-AF94F54F0248}"/>
              </a:ext>
            </a:extLst>
          </p:cNvPr>
          <p:cNvPicPr>
            <a:picLocks noChangeAspect="1"/>
          </p:cNvPicPr>
          <p:nvPr/>
        </p:nvPicPr>
        <p:blipFill rotWithShape="1">
          <a:blip r:embed="rId2">
            <a:extLst>
              <a:ext uri="{28A0092B-C50C-407E-A947-70E740481C1C}">
                <a14:useLocalDpi xmlns:a14="http://schemas.microsoft.com/office/drawing/2010/main" val="0"/>
              </a:ext>
            </a:extLst>
          </a:blip>
          <a:srcRect t="11367" b="35030"/>
          <a:stretch/>
        </p:blipFill>
        <p:spPr>
          <a:xfrm>
            <a:off x="0" y="0"/>
            <a:ext cx="12192000" cy="6535270"/>
          </a:xfrm>
          <a:prstGeom prst="rect">
            <a:avLst/>
          </a:prstGeom>
        </p:spPr>
      </p:pic>
    </p:spTree>
    <p:extLst>
      <p:ext uri="{BB962C8B-B14F-4D97-AF65-F5344CB8AC3E}">
        <p14:creationId xmlns:p14="http://schemas.microsoft.com/office/powerpoint/2010/main" val="2566248160"/>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44_tinyPPT.com_5">
    <p:bg>
      <p:bgPr>
        <a:gradFill flip="none" rotWithShape="1">
          <a:gsLst>
            <a:gs pos="35000">
              <a:srgbClr val="EAEEF1"/>
            </a:gs>
            <a:gs pos="74000">
              <a:srgbClr val="E0E3E8"/>
            </a:gs>
            <a:gs pos="100000">
              <a:srgbClr val="D0D4D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7A62106-1B16-DA47-833A-9327698D30AB}"/>
              </a:ext>
            </a:extLst>
          </p:cNvPr>
          <p:cNvPicPr>
            <a:picLocks noChangeAspect="1"/>
          </p:cNvPicPr>
          <p:nvPr/>
        </p:nvPicPr>
        <p:blipFill rotWithShape="1">
          <a:blip r:embed="rId2">
            <a:extLst>
              <a:ext uri="{28A0092B-C50C-407E-A947-70E740481C1C}">
                <a14:useLocalDpi xmlns:a14="http://schemas.microsoft.com/office/drawing/2010/main" val="0"/>
              </a:ext>
            </a:extLst>
          </a:blip>
          <a:srcRect t="27779" b="18441"/>
          <a:stretch/>
        </p:blipFill>
        <p:spPr>
          <a:xfrm>
            <a:off x="0" y="-1"/>
            <a:ext cx="12192000" cy="6556785"/>
          </a:xfrm>
          <a:prstGeom prst="rect">
            <a:avLst/>
          </a:prstGeom>
        </p:spPr>
      </p:pic>
    </p:spTree>
    <p:extLst>
      <p:ext uri="{BB962C8B-B14F-4D97-AF65-F5344CB8AC3E}">
        <p14:creationId xmlns:p14="http://schemas.microsoft.com/office/powerpoint/2010/main" val="21718042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hyperlink" Target="https://tinyppt.com/" TargetMode="Externa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hyperlink" Target="https://tinyppt.com/" TargetMode="Externa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theme" Target="../theme/theme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5000">
              <a:srgbClr val="EAEEF1"/>
            </a:gs>
            <a:gs pos="74000">
              <a:srgbClr val="BAC7CF"/>
            </a:gs>
            <a:gs pos="100000">
              <a:srgbClr val="BAC7CD"/>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D0E1DA4-B5B0-6E46-B8F3-04AF0CFF3D33}"/>
              </a:ext>
            </a:extLst>
          </p:cNvPr>
          <p:cNvSpPr/>
          <p:nvPr/>
        </p:nvSpPr>
        <p:spPr>
          <a:xfrm>
            <a:off x="0" y="6540402"/>
            <a:ext cx="12192000" cy="326387"/>
          </a:xfrm>
          <a:prstGeom prst="rect">
            <a:avLst/>
          </a:prstGeom>
          <a:solidFill>
            <a:srgbClr val="111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hlinkClick r:id="rId51"/>
            <a:extLst>
              <a:ext uri="{FF2B5EF4-FFF2-40B4-BE49-F238E27FC236}">
                <a16:creationId xmlns:a16="http://schemas.microsoft.com/office/drawing/2014/main" xmlns="" id="{CE7FE3ED-E827-3A4F-B5BB-808D2AD83706}"/>
              </a:ext>
            </a:extLst>
          </p:cNvPr>
          <p:cNvSpPr/>
          <p:nvPr/>
        </p:nvSpPr>
        <p:spPr>
          <a:xfrm>
            <a:off x="4432852" y="6487075"/>
            <a:ext cx="3326296" cy="400110"/>
          </a:xfrm>
          <a:prstGeom prst="rect">
            <a:avLst/>
          </a:prstGeom>
        </p:spPr>
        <p:txBody>
          <a:bodyPr wrap="square">
            <a:spAutoFit/>
          </a:bodyPr>
          <a:lstStyle/>
          <a:p>
            <a:pPr marL="0" marR="0" lvl="0" indent="0" algn="ctr" defTabSz="595265" rtl="0" eaLnBrk="1" fontAlgn="auto" latinLnBrk="0" hangingPunct="1">
              <a:lnSpc>
                <a:spcPct val="100000"/>
              </a:lnSpc>
              <a:spcBef>
                <a:spcPts val="0"/>
              </a:spcBef>
              <a:spcAft>
                <a:spcPts val="0"/>
              </a:spcAft>
              <a:buClrTx/>
              <a:buSzTx/>
              <a:buFontTx/>
              <a:buNone/>
              <a:tabLst/>
              <a:defRPr/>
            </a:pPr>
            <a:r>
              <a:rPr lang="en-US" sz="1400" b="0" kern="1200" cap="none" spc="0" dirty="0">
                <a:ln w="0"/>
                <a:solidFill>
                  <a:schemeClr val="bg1"/>
                </a:solidFill>
                <a:effectLst/>
                <a:latin typeface="Century Gothic" panose="020B0502020202020204" pitchFamily="34" charset="0"/>
                <a:ea typeface="+mn-ea"/>
                <a:cs typeface="+mn-cs"/>
              </a:rPr>
              <a:t>designed by</a:t>
            </a:r>
            <a:r>
              <a:rPr lang="en-US" sz="2000" b="0" kern="1200" cap="none" spc="0" dirty="0">
                <a:ln w="0"/>
                <a:solidFill>
                  <a:schemeClr val="bg1"/>
                </a:solidFill>
                <a:effectLst/>
                <a:latin typeface="Century Gothic" panose="020B0502020202020204" pitchFamily="34" charset="0"/>
                <a:ea typeface="+mn-ea"/>
                <a:cs typeface="+mn-cs"/>
              </a:rPr>
              <a:t> </a:t>
            </a:r>
            <a:r>
              <a:rPr lang="en-US" sz="2000" b="1" i="0" kern="1200" cap="none" spc="0" dirty="0">
                <a:ln w="0"/>
                <a:solidFill>
                  <a:schemeClr val="bg1"/>
                </a:solidFill>
                <a:effectLst/>
                <a:latin typeface="Century Gothic" panose="020B0502020202020204" pitchFamily="34" charset="0"/>
                <a:ea typeface="+mn-ea"/>
                <a:cs typeface="Arial Hebrew" pitchFamily="2" charset="-79"/>
              </a:rPr>
              <a:t>tinyPPT.com</a:t>
            </a:r>
          </a:p>
        </p:txBody>
      </p:sp>
    </p:spTree>
    <p:extLst>
      <p:ext uri="{BB962C8B-B14F-4D97-AF65-F5344CB8AC3E}">
        <p14:creationId xmlns:p14="http://schemas.microsoft.com/office/powerpoint/2010/main" val="3516667437"/>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 id="2147484135" r:id="rId21"/>
    <p:sldLayoutId id="2147484136" r:id="rId22"/>
    <p:sldLayoutId id="2147484137" r:id="rId23"/>
    <p:sldLayoutId id="2147484138" r:id="rId24"/>
    <p:sldLayoutId id="2147484139" r:id="rId25"/>
    <p:sldLayoutId id="2147484140" r:id="rId26"/>
    <p:sldLayoutId id="2147484141" r:id="rId27"/>
    <p:sldLayoutId id="2147484142" r:id="rId28"/>
    <p:sldLayoutId id="2147484143" r:id="rId29"/>
    <p:sldLayoutId id="2147484144" r:id="rId30"/>
    <p:sldLayoutId id="2147484145" r:id="rId31"/>
    <p:sldLayoutId id="2147484146" r:id="rId32"/>
    <p:sldLayoutId id="2147484147" r:id="rId33"/>
    <p:sldLayoutId id="2147484148" r:id="rId34"/>
    <p:sldLayoutId id="2147484149" r:id="rId35"/>
    <p:sldLayoutId id="2147484150" r:id="rId36"/>
    <p:sldLayoutId id="2147484151" r:id="rId37"/>
    <p:sldLayoutId id="2147484152" r:id="rId38"/>
    <p:sldLayoutId id="2147484153" r:id="rId39"/>
    <p:sldLayoutId id="2147484154" r:id="rId40"/>
    <p:sldLayoutId id="2147484155" r:id="rId41"/>
    <p:sldLayoutId id="2147484156" r:id="rId42"/>
    <p:sldLayoutId id="2147484157" r:id="rId43"/>
    <p:sldLayoutId id="2147484158" r:id="rId44"/>
    <p:sldLayoutId id="2147484159" r:id="rId45"/>
    <p:sldLayoutId id="2147484160" r:id="rId46"/>
    <p:sldLayoutId id="2147484161" r:id="rId47"/>
    <p:sldLayoutId id="2147484162" r:id="rId48"/>
    <p:sldLayoutId id="2147484163"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5000">
              <a:srgbClr val="EAEEF1"/>
            </a:gs>
            <a:gs pos="74000">
              <a:srgbClr val="BAC7CF"/>
            </a:gs>
            <a:gs pos="100000">
              <a:srgbClr val="BAC7CD"/>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D0E1DA4-B5B0-6E46-B8F3-04AF0CFF3D33}"/>
              </a:ext>
            </a:extLst>
          </p:cNvPr>
          <p:cNvSpPr/>
          <p:nvPr/>
        </p:nvSpPr>
        <p:spPr>
          <a:xfrm>
            <a:off x="0" y="6540402"/>
            <a:ext cx="12192000" cy="326387"/>
          </a:xfrm>
          <a:prstGeom prst="rect">
            <a:avLst/>
          </a:prstGeom>
          <a:solidFill>
            <a:srgbClr val="111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hlinkClick r:id="rId50"/>
            <a:extLst>
              <a:ext uri="{FF2B5EF4-FFF2-40B4-BE49-F238E27FC236}">
                <a16:creationId xmlns:a16="http://schemas.microsoft.com/office/drawing/2014/main" xmlns="" id="{CE7FE3ED-E827-3A4F-B5BB-808D2AD83706}"/>
              </a:ext>
            </a:extLst>
          </p:cNvPr>
          <p:cNvSpPr/>
          <p:nvPr/>
        </p:nvSpPr>
        <p:spPr>
          <a:xfrm>
            <a:off x="4432852" y="6487075"/>
            <a:ext cx="3326296" cy="400110"/>
          </a:xfrm>
          <a:prstGeom prst="rect">
            <a:avLst/>
          </a:prstGeom>
        </p:spPr>
        <p:txBody>
          <a:bodyPr wrap="square">
            <a:spAutoFit/>
          </a:bodyPr>
          <a:lstStyle/>
          <a:p>
            <a:pPr marL="0" marR="0" lvl="0" indent="0" algn="ctr" defTabSz="595265" rtl="0" eaLnBrk="1" fontAlgn="auto" latinLnBrk="0" hangingPunct="1">
              <a:lnSpc>
                <a:spcPct val="100000"/>
              </a:lnSpc>
              <a:spcBef>
                <a:spcPts val="0"/>
              </a:spcBef>
              <a:spcAft>
                <a:spcPts val="0"/>
              </a:spcAft>
              <a:buClrTx/>
              <a:buSzTx/>
              <a:buFontTx/>
              <a:buNone/>
              <a:tabLst/>
              <a:defRPr/>
            </a:pPr>
            <a:r>
              <a:rPr lang="en-US" sz="1400" b="0" kern="1200" cap="none" spc="0" dirty="0">
                <a:ln w="0"/>
                <a:solidFill>
                  <a:schemeClr val="bg1"/>
                </a:solidFill>
                <a:effectLst/>
                <a:latin typeface="Century Gothic" panose="020B0502020202020204" pitchFamily="34" charset="0"/>
                <a:ea typeface="+mn-ea"/>
                <a:cs typeface="+mn-cs"/>
              </a:rPr>
              <a:t>designed by</a:t>
            </a:r>
            <a:r>
              <a:rPr lang="en-US" sz="2000" b="0" kern="1200" cap="none" spc="0" dirty="0">
                <a:ln w="0"/>
                <a:solidFill>
                  <a:schemeClr val="bg1"/>
                </a:solidFill>
                <a:effectLst/>
                <a:latin typeface="Century Gothic" panose="020B0502020202020204" pitchFamily="34" charset="0"/>
                <a:ea typeface="+mn-ea"/>
                <a:cs typeface="+mn-cs"/>
              </a:rPr>
              <a:t> </a:t>
            </a:r>
            <a:r>
              <a:rPr lang="en-US" sz="2000" b="1" i="0" kern="1200" cap="none" spc="0" dirty="0">
                <a:ln w="0"/>
                <a:solidFill>
                  <a:schemeClr val="bg1"/>
                </a:solidFill>
                <a:effectLst/>
                <a:latin typeface="Century Gothic" panose="020B0502020202020204" pitchFamily="34" charset="0"/>
                <a:ea typeface="+mn-ea"/>
                <a:cs typeface="Arial Hebrew" pitchFamily="2" charset="-79"/>
              </a:rPr>
              <a:t>tinyPPT.com</a:t>
            </a:r>
          </a:p>
        </p:txBody>
      </p:sp>
    </p:spTree>
    <p:extLst>
      <p:ext uri="{BB962C8B-B14F-4D97-AF65-F5344CB8AC3E}">
        <p14:creationId xmlns:p14="http://schemas.microsoft.com/office/powerpoint/2010/main" val="2801104474"/>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179" r:id="rId15"/>
    <p:sldLayoutId id="2147484180" r:id="rId16"/>
    <p:sldLayoutId id="2147484181" r:id="rId17"/>
    <p:sldLayoutId id="2147484182" r:id="rId18"/>
    <p:sldLayoutId id="2147484183" r:id="rId19"/>
    <p:sldLayoutId id="2147484184" r:id="rId20"/>
    <p:sldLayoutId id="2147484185" r:id="rId21"/>
    <p:sldLayoutId id="2147484186" r:id="rId22"/>
    <p:sldLayoutId id="2147484187" r:id="rId23"/>
    <p:sldLayoutId id="2147484188" r:id="rId24"/>
    <p:sldLayoutId id="2147484189" r:id="rId25"/>
    <p:sldLayoutId id="2147484190" r:id="rId26"/>
    <p:sldLayoutId id="2147484191" r:id="rId27"/>
    <p:sldLayoutId id="2147484192" r:id="rId28"/>
    <p:sldLayoutId id="2147484193" r:id="rId29"/>
    <p:sldLayoutId id="2147484194" r:id="rId30"/>
    <p:sldLayoutId id="2147484195" r:id="rId31"/>
    <p:sldLayoutId id="2147484196" r:id="rId32"/>
    <p:sldLayoutId id="2147484197" r:id="rId33"/>
    <p:sldLayoutId id="2147484198" r:id="rId34"/>
    <p:sldLayoutId id="2147484199" r:id="rId35"/>
    <p:sldLayoutId id="2147484200" r:id="rId36"/>
    <p:sldLayoutId id="2147484201" r:id="rId37"/>
    <p:sldLayoutId id="2147484202" r:id="rId38"/>
    <p:sldLayoutId id="2147484203" r:id="rId39"/>
    <p:sldLayoutId id="2147484204" r:id="rId40"/>
    <p:sldLayoutId id="2147484205" r:id="rId41"/>
    <p:sldLayoutId id="2147484206" r:id="rId42"/>
    <p:sldLayoutId id="2147484207" r:id="rId43"/>
    <p:sldLayoutId id="2147484208" r:id="rId44"/>
    <p:sldLayoutId id="2147484209" r:id="rId45"/>
    <p:sldLayoutId id="2147484210" r:id="rId46"/>
    <p:sldLayoutId id="2147484211" r:id="rId47"/>
    <p:sldLayoutId id="2147484212"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52.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53.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55.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56.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57.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58.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59.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60.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61.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62.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63.JP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64.JP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6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66.JP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67.JP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68.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8.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8.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9.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50.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51.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52.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044717" y="2891021"/>
            <a:ext cx="4216219" cy="1862048"/>
          </a:xfrm>
          <a:prstGeom prst="rect">
            <a:avLst/>
          </a:prstGeom>
        </p:spPr>
        <p:txBody>
          <a:bodyPr wrap="none">
            <a:spAutoFit/>
          </a:bodyPr>
          <a:lstStyle/>
          <a:p>
            <a:pPr algn="ctr" rtl="1"/>
            <a:r>
              <a:rPr lang="fa-IR" sz="11500" dirty="0">
                <a:ln w="0">
                  <a:solidFill>
                    <a:schemeClr val="bg2">
                      <a:lumMod val="50000"/>
                    </a:schemeClr>
                  </a:solidFill>
                </a:ln>
                <a:solidFill>
                  <a:srgbClr val="FF0000"/>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اعتبار سنجی مجلات</a:t>
            </a:r>
            <a:endParaRPr lang="en-US" dirty="0">
              <a:ln w="0">
                <a:solidFill>
                  <a:schemeClr val="bg2">
                    <a:lumMod val="50000"/>
                  </a:schemeClr>
                </a:solidFill>
              </a:ln>
              <a:solidFill>
                <a:srgbClr val="FF0000"/>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endParaRPr>
          </a:p>
        </p:txBody>
      </p:sp>
      <p:pic>
        <p:nvPicPr>
          <p:cNvPr id="4" name="Picture 3"/>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5094194" y="37427"/>
            <a:ext cx="2003612" cy="2457800"/>
          </a:xfrm>
          <a:prstGeom prst="rect">
            <a:avLst/>
          </a:prstGeom>
          <a:ln w="12700">
            <a:noFill/>
          </a:ln>
          <a:effectLst/>
        </p:spPr>
      </p:pic>
      <p:sp>
        <p:nvSpPr>
          <p:cNvPr id="5" name="Rectangle 4"/>
          <p:cNvSpPr/>
          <p:nvPr/>
        </p:nvSpPr>
        <p:spPr>
          <a:xfrm>
            <a:off x="2900081" y="5093860"/>
            <a:ext cx="6225989" cy="584775"/>
          </a:xfrm>
          <a:prstGeom prst="rect">
            <a:avLst/>
          </a:prstGeom>
        </p:spPr>
        <p:txBody>
          <a:bodyPr wrap="square">
            <a:spAutoFit/>
          </a:bodyPr>
          <a:lstStyle/>
          <a:p>
            <a:pPr algn="ctr" rtl="1"/>
            <a:r>
              <a:rPr lang="fa-IR" sz="3200" dirty="0">
                <a:ln w="0">
                  <a:solidFill>
                    <a:schemeClr val="bg2">
                      <a:lumMod val="50000"/>
                    </a:schemeClr>
                  </a:solidFill>
                </a:ln>
                <a:solidFill>
                  <a:schemeClr val="bg2">
                    <a:lumMod val="50000"/>
                  </a:schemeClr>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پژوهش دانشکده اقتصاد و </a:t>
            </a:r>
            <a:r>
              <a:rPr lang="fa-IR" sz="3200" dirty="0" smtClean="0">
                <a:ln w="0">
                  <a:solidFill>
                    <a:schemeClr val="bg2">
                      <a:lumMod val="50000"/>
                    </a:schemeClr>
                  </a:solidFill>
                </a:ln>
                <a:solidFill>
                  <a:schemeClr val="bg2">
                    <a:lumMod val="50000"/>
                  </a:schemeClr>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مدیریت </a:t>
            </a:r>
            <a:endParaRPr lang="en-US" sz="3200" dirty="0">
              <a:ln w="0">
                <a:solidFill>
                  <a:schemeClr val="bg2">
                    <a:lumMod val="50000"/>
                  </a:schemeClr>
                </a:solidFill>
              </a:ln>
              <a:solidFill>
                <a:schemeClr val="bg2">
                  <a:lumMod val="50000"/>
                </a:schemeClr>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7100267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۱-۲- ۱- حالت بررسی وضعیت   </a:t>
            </a:r>
            <a:r>
              <a:rPr lang="en-US" sz="3600" b="1" dirty="0" smtClean="0">
                <a:solidFill>
                  <a:schemeClr val="bg1"/>
                </a:solidFill>
                <a:latin typeface="Times New Roman" panose="02020603050405020304" pitchFamily="18" charset="0"/>
                <a:cs typeface="Times New Roman" panose="02020603050405020304" pitchFamily="18" charset="0"/>
              </a:rPr>
              <a:t>Q</a:t>
            </a:r>
            <a:r>
              <a:rPr lang="fa-IR" sz="3600" b="1" dirty="0">
                <a:solidFill>
                  <a:schemeClr val="bg1"/>
                </a:solidFill>
                <a:latin typeface="Times New Roman" panose="02020603050405020304" pitchFamily="18" charset="0"/>
                <a:cs typeface="Times New Roman" panose="02020603050405020304" pitchFamily="18" charset="0"/>
              </a:rPr>
              <a:t> </a:t>
            </a:r>
            <a:r>
              <a:rPr lang="fa-IR" sz="5400" b="1" dirty="0" smtClean="0">
                <a:solidFill>
                  <a:schemeClr val="bg1"/>
                </a:solidFill>
                <a:latin typeface="IranNastaliq" panose="02020505000000020003" pitchFamily="18" charset="0"/>
                <a:cs typeface="IranNastaliq" panose="02020505000000020003" pitchFamily="18" charset="0"/>
              </a:rPr>
              <a:t> مجله در سایت   </a:t>
            </a:r>
            <a:r>
              <a:rPr lang="en-US" sz="3600" b="1" dirty="0" smtClean="0">
                <a:solidFill>
                  <a:schemeClr val="bg1"/>
                </a:solidFill>
                <a:latin typeface="Times New Roman" panose="02020603050405020304" pitchFamily="18" charset="0"/>
                <a:cs typeface="Times New Roman" panose="02020603050405020304" pitchFamily="18" charset="0"/>
              </a:rPr>
              <a:t>Scimago</a:t>
            </a:r>
            <a:r>
              <a:rPr lang="fa-IR" sz="5400" b="1" dirty="0" smtClean="0">
                <a:solidFill>
                  <a:schemeClr val="bg1"/>
                </a:solidFill>
                <a:latin typeface="IranNastaliq" panose="02020505000000020003" pitchFamily="18" charset="0"/>
                <a:cs typeface="IranNastaliq" panose="02020505000000020003" pitchFamily="18" charset="0"/>
              </a:rPr>
              <a:t> :</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2928488"/>
            <a:ext cx="10058400" cy="33607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p:cNvSpPr txBox="1"/>
          <p:nvPr/>
        </p:nvSpPr>
        <p:spPr>
          <a:xfrm>
            <a:off x="2499989" y="1917367"/>
            <a:ext cx="9445174" cy="830997"/>
          </a:xfrm>
          <a:prstGeom prst="rect">
            <a:avLst/>
          </a:prstGeom>
          <a:noFill/>
        </p:spPr>
        <p:txBody>
          <a:bodyPr wrap="square" rtlCol="0">
            <a:spAutoFit/>
          </a:bodyPr>
          <a:lstStyle/>
          <a:p>
            <a:pPr algn="r" rtl="1"/>
            <a:r>
              <a:rPr lang="fa-IR" sz="4800" b="1" dirty="0" smtClean="0">
                <a:solidFill>
                  <a:schemeClr val="bg1"/>
                </a:solidFill>
                <a:latin typeface="IranNastaliq" panose="02020505000000020003" pitchFamily="18" charset="0"/>
                <a:cs typeface="IranNastaliq" panose="02020505000000020003" pitchFamily="18" charset="0"/>
              </a:rPr>
              <a:t>                                                                                        ذکر نام مجله یا </a:t>
            </a:r>
            <a:r>
              <a:rPr lang="en-US" sz="3200" b="1" dirty="0" smtClean="0">
                <a:solidFill>
                  <a:schemeClr val="bg1"/>
                </a:solidFill>
                <a:latin typeface="Times New Roman" panose="02020603050405020304" pitchFamily="18" charset="0"/>
                <a:cs typeface="Times New Roman" panose="02020603050405020304" pitchFamily="18" charset="0"/>
              </a:rPr>
              <a:t>ISSN</a:t>
            </a:r>
            <a:r>
              <a:rPr lang="fa-IR" sz="4800" b="1" dirty="0" smtClean="0">
                <a:solidFill>
                  <a:schemeClr val="bg1"/>
                </a:solidFill>
                <a:latin typeface="IranNastaliq" panose="02020505000000020003" pitchFamily="18" charset="0"/>
                <a:cs typeface="IranNastaliq" panose="02020505000000020003" pitchFamily="18" charset="0"/>
              </a:rPr>
              <a:t>     مجله در بخش جستجو :</a:t>
            </a:r>
            <a:endParaRPr lang="en-US" sz="4800" b="1" kern="1200" dirty="0">
              <a:solidFill>
                <a:schemeClr val="bg1"/>
              </a:solidFill>
              <a:latin typeface="IranNastaliq" panose="02020505000000020003" pitchFamily="18" charset="0"/>
              <a:cs typeface="IranNastaliq" panose="02020505000000020003" pitchFamily="18" charset="0"/>
            </a:endParaRPr>
          </a:p>
        </p:txBody>
      </p:sp>
      <p:sp>
        <p:nvSpPr>
          <p:cNvPr id="9" name="Rounded Rectangle 8"/>
          <p:cNvSpPr/>
          <p:nvPr/>
        </p:nvSpPr>
        <p:spPr>
          <a:xfrm>
            <a:off x="3555999" y="5199202"/>
            <a:ext cx="4223657" cy="895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dirty="0" smtClean="0">
                <a:ln w="0">
                  <a:solidFill>
                    <a:schemeClr val="bg2">
                      <a:lumMod val="10000"/>
                    </a:schemeClr>
                  </a:solidFill>
                </a:ln>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Information &amp; Management</a:t>
            </a:r>
            <a:endParaRPr lang="en-US" sz="2400" dirty="0">
              <a:ln w="0">
                <a:solidFill>
                  <a:schemeClr val="bg2">
                    <a:lumMod val="10000"/>
                  </a:schemeClr>
                </a:solidFill>
              </a:ln>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0" name="Oval Callout 9"/>
          <p:cNvSpPr/>
          <p:nvPr/>
        </p:nvSpPr>
        <p:spPr>
          <a:xfrm flipH="1">
            <a:off x="1190171" y="3962400"/>
            <a:ext cx="2144486" cy="1236802"/>
          </a:xfrm>
          <a:prstGeom prst="wedgeEllipseCallout">
            <a:avLst>
              <a:gd name="adj1" fmla="val -61968"/>
              <a:gd name="adj2" fmla="val 76509"/>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11" name="Rectangle 10"/>
          <p:cNvSpPr/>
          <p:nvPr/>
        </p:nvSpPr>
        <p:spPr>
          <a:xfrm>
            <a:off x="1407886" y="4426857"/>
            <a:ext cx="1378858" cy="523220"/>
          </a:xfrm>
          <a:prstGeom prst="rect">
            <a:avLst/>
          </a:prstGeom>
        </p:spPr>
        <p:txBody>
          <a:bodyPr wrap="square">
            <a:spAutoFit/>
          </a:bodyPr>
          <a:lstStyle/>
          <a:p>
            <a:pPr algn="ctr"/>
            <a:r>
              <a:rPr lang="fa-IR" sz="2800" b="1" dirty="0">
                <a:solidFill>
                  <a:srgbClr val="FFC000"/>
                </a:solidFill>
              </a:rPr>
              <a:t>گام </a:t>
            </a:r>
            <a:r>
              <a:rPr lang="fa-IR" sz="2800" b="1" dirty="0" smtClean="0">
                <a:solidFill>
                  <a:srgbClr val="FFC000"/>
                </a:solidFill>
              </a:rPr>
              <a:t>دوم</a:t>
            </a:r>
            <a:endParaRPr lang="en-US" sz="2800" b="1" dirty="0">
              <a:solidFill>
                <a:srgbClr val="FFC000"/>
              </a:solidFill>
            </a:endParaRPr>
          </a:p>
        </p:txBody>
      </p:sp>
    </p:spTree>
    <p:extLst>
      <p:ext uri="{BB962C8B-B14F-4D97-AF65-F5344CB8AC3E}">
        <p14:creationId xmlns:p14="http://schemas.microsoft.com/office/powerpoint/2010/main" val="3736727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۱-۲- ۱- حالت بررسی وضعیت   </a:t>
            </a:r>
            <a:r>
              <a:rPr lang="en-US" sz="3600" b="1" dirty="0" smtClean="0">
                <a:solidFill>
                  <a:schemeClr val="bg1"/>
                </a:solidFill>
                <a:latin typeface="Times New Roman" panose="02020603050405020304" pitchFamily="18" charset="0"/>
                <a:cs typeface="Times New Roman" panose="02020603050405020304" pitchFamily="18" charset="0"/>
              </a:rPr>
              <a:t>Q</a:t>
            </a:r>
            <a:r>
              <a:rPr lang="fa-IR" sz="3600" b="1" dirty="0">
                <a:solidFill>
                  <a:schemeClr val="bg1"/>
                </a:solidFill>
                <a:latin typeface="Times New Roman" panose="02020603050405020304" pitchFamily="18" charset="0"/>
                <a:cs typeface="Times New Roman" panose="02020603050405020304" pitchFamily="18" charset="0"/>
              </a:rPr>
              <a:t> </a:t>
            </a:r>
            <a:r>
              <a:rPr lang="fa-IR" sz="5400" b="1" dirty="0" smtClean="0">
                <a:solidFill>
                  <a:schemeClr val="bg1"/>
                </a:solidFill>
                <a:latin typeface="IranNastaliq" panose="02020505000000020003" pitchFamily="18" charset="0"/>
                <a:cs typeface="IranNastaliq" panose="02020505000000020003" pitchFamily="18" charset="0"/>
              </a:rPr>
              <a:t> مجله در سایت   </a:t>
            </a:r>
            <a:r>
              <a:rPr lang="en-US" sz="3600" b="1" dirty="0" smtClean="0">
                <a:solidFill>
                  <a:schemeClr val="bg1"/>
                </a:solidFill>
                <a:latin typeface="Times New Roman" panose="02020603050405020304" pitchFamily="18" charset="0"/>
                <a:cs typeface="Times New Roman" panose="02020603050405020304" pitchFamily="18" charset="0"/>
              </a:rPr>
              <a:t>Scimago</a:t>
            </a:r>
            <a:r>
              <a:rPr lang="fa-IR" sz="5400" b="1" dirty="0" smtClean="0">
                <a:solidFill>
                  <a:schemeClr val="bg1"/>
                </a:solidFill>
                <a:latin typeface="IranNastaliq" panose="02020505000000020003" pitchFamily="18" charset="0"/>
                <a:cs typeface="IranNastaliq" panose="02020505000000020003" pitchFamily="18" charset="0"/>
              </a:rPr>
              <a:t> :</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7" name="TextBox 6"/>
          <p:cNvSpPr txBox="1"/>
          <p:nvPr/>
        </p:nvSpPr>
        <p:spPr>
          <a:xfrm>
            <a:off x="2078981" y="1818794"/>
            <a:ext cx="9445174" cy="830997"/>
          </a:xfrm>
          <a:prstGeom prst="rect">
            <a:avLst/>
          </a:prstGeom>
          <a:noFill/>
        </p:spPr>
        <p:txBody>
          <a:bodyPr wrap="square" rtlCol="0">
            <a:spAutoFit/>
          </a:bodyPr>
          <a:lstStyle/>
          <a:p>
            <a:pPr algn="r" rtl="1"/>
            <a:r>
              <a:rPr lang="fa-IR" sz="4800" b="1" dirty="0" smtClean="0">
                <a:solidFill>
                  <a:schemeClr val="bg1"/>
                </a:solidFill>
                <a:latin typeface="IranNastaliq" panose="02020505000000020003" pitchFamily="18" charset="0"/>
                <a:cs typeface="IranNastaliq" panose="02020505000000020003" pitchFamily="18" charset="0"/>
              </a:rPr>
              <a:t>                                                                                        انتخاب مجله مورد نظر:</a:t>
            </a:r>
            <a:endParaRPr lang="en-US" sz="4800" b="1" kern="1200" dirty="0">
              <a:solidFill>
                <a:schemeClr val="bg1"/>
              </a:solidFill>
              <a:latin typeface="IranNastaliq" panose="02020505000000020003" pitchFamily="18" charset="0"/>
              <a:cs typeface="IranNastaliq" panose="02020505000000020003" pitchFamily="18"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7886" y="2699776"/>
            <a:ext cx="10066125" cy="39623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Oval Callout 11"/>
          <p:cNvSpPr/>
          <p:nvPr/>
        </p:nvSpPr>
        <p:spPr>
          <a:xfrm>
            <a:off x="5526548" y="3566881"/>
            <a:ext cx="1585452" cy="1225296"/>
          </a:xfrm>
          <a:prstGeom prst="wedgeEllipseCallout">
            <a:avLst>
              <a:gd name="adj1" fmla="val -75595"/>
              <a:gd name="adj2" fmla="val 50654"/>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13" name="Rectangle 12"/>
          <p:cNvSpPr/>
          <p:nvPr/>
        </p:nvSpPr>
        <p:spPr>
          <a:xfrm flipH="1">
            <a:off x="5526548" y="4107544"/>
            <a:ext cx="1411281" cy="461665"/>
          </a:xfrm>
          <a:prstGeom prst="rect">
            <a:avLst/>
          </a:prstGeom>
        </p:spPr>
        <p:txBody>
          <a:bodyPr wrap="square">
            <a:spAutoFit/>
          </a:bodyPr>
          <a:lstStyle/>
          <a:p>
            <a:pPr algn="ctr"/>
            <a:r>
              <a:rPr lang="fa-IR" sz="2400" b="1" dirty="0">
                <a:solidFill>
                  <a:srgbClr val="FFC000"/>
                </a:solidFill>
              </a:rPr>
              <a:t>گام </a:t>
            </a:r>
            <a:r>
              <a:rPr lang="fa-IR" sz="2400" b="1" dirty="0" smtClean="0">
                <a:solidFill>
                  <a:srgbClr val="FFC000"/>
                </a:solidFill>
              </a:rPr>
              <a:t>سوم</a:t>
            </a:r>
            <a:endParaRPr lang="en-US" sz="2400" b="1" dirty="0">
              <a:solidFill>
                <a:srgbClr val="FFC000"/>
              </a:solidFill>
            </a:endParaRPr>
          </a:p>
        </p:txBody>
      </p:sp>
    </p:spTree>
    <p:extLst>
      <p:ext uri="{BB962C8B-B14F-4D97-AF65-F5344CB8AC3E}">
        <p14:creationId xmlns:p14="http://schemas.microsoft.com/office/powerpoint/2010/main" val="3507136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۱-۲- ۱- حالت بررسی وضعیت   </a:t>
            </a:r>
            <a:r>
              <a:rPr lang="en-US" sz="3600" b="1" dirty="0" smtClean="0">
                <a:solidFill>
                  <a:schemeClr val="bg1"/>
                </a:solidFill>
                <a:latin typeface="Times New Roman" panose="02020603050405020304" pitchFamily="18" charset="0"/>
                <a:cs typeface="Times New Roman" panose="02020603050405020304" pitchFamily="18" charset="0"/>
              </a:rPr>
              <a:t>Q</a:t>
            </a:r>
            <a:r>
              <a:rPr lang="fa-IR" sz="3600" b="1" dirty="0">
                <a:solidFill>
                  <a:schemeClr val="bg1"/>
                </a:solidFill>
                <a:latin typeface="Times New Roman" panose="02020603050405020304" pitchFamily="18" charset="0"/>
                <a:cs typeface="Times New Roman" panose="02020603050405020304" pitchFamily="18" charset="0"/>
              </a:rPr>
              <a:t> </a:t>
            </a:r>
            <a:r>
              <a:rPr lang="fa-IR" sz="5400" b="1" dirty="0" smtClean="0">
                <a:solidFill>
                  <a:schemeClr val="bg1"/>
                </a:solidFill>
                <a:latin typeface="IranNastaliq" panose="02020505000000020003" pitchFamily="18" charset="0"/>
                <a:cs typeface="IranNastaliq" panose="02020505000000020003" pitchFamily="18" charset="0"/>
              </a:rPr>
              <a:t> مجله در سایت   </a:t>
            </a:r>
            <a:r>
              <a:rPr lang="en-US" sz="3600" b="1" dirty="0" smtClean="0">
                <a:solidFill>
                  <a:schemeClr val="bg1"/>
                </a:solidFill>
                <a:latin typeface="Times New Roman" panose="02020603050405020304" pitchFamily="18" charset="0"/>
                <a:cs typeface="Times New Roman" panose="02020603050405020304" pitchFamily="18" charset="0"/>
              </a:rPr>
              <a:t>Scimago</a:t>
            </a:r>
            <a:r>
              <a:rPr lang="fa-IR" sz="5400" b="1" dirty="0" smtClean="0">
                <a:solidFill>
                  <a:schemeClr val="bg1"/>
                </a:solidFill>
                <a:latin typeface="IranNastaliq" panose="02020505000000020003" pitchFamily="18" charset="0"/>
                <a:cs typeface="IranNastaliq" panose="02020505000000020003" pitchFamily="18" charset="0"/>
              </a:rPr>
              <a:t> :</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6" name="TextBox 5"/>
          <p:cNvSpPr txBox="1"/>
          <p:nvPr/>
        </p:nvSpPr>
        <p:spPr>
          <a:xfrm>
            <a:off x="-200849" y="1696927"/>
            <a:ext cx="11771086" cy="830997"/>
          </a:xfrm>
          <a:prstGeom prst="rect">
            <a:avLst/>
          </a:prstGeom>
          <a:noFill/>
        </p:spPr>
        <p:txBody>
          <a:bodyPr wrap="square" rtlCol="0">
            <a:spAutoFit/>
          </a:bodyPr>
          <a:lstStyle/>
          <a:p>
            <a:pPr algn="r" rtl="1"/>
            <a:r>
              <a:rPr lang="fa-IR" sz="4800" b="1" dirty="0" smtClean="0">
                <a:solidFill>
                  <a:schemeClr val="bg1"/>
                </a:solidFill>
                <a:latin typeface="IranNastaliq" panose="02020505000000020003" pitchFamily="18" charset="0"/>
                <a:cs typeface="IranNastaliq" panose="02020505000000020003" pitchFamily="18" charset="0"/>
              </a:rPr>
              <a:t>                                                                      مشاهده مشخصات مجله سپس  مراجعه   به    بخش    </a:t>
            </a:r>
            <a:r>
              <a:rPr lang="en-US" sz="3200" b="1" dirty="0" smtClean="0">
                <a:solidFill>
                  <a:schemeClr val="bg1"/>
                </a:solidFill>
                <a:latin typeface="Times New Roman" panose="02020603050405020304" pitchFamily="18" charset="0"/>
                <a:cs typeface="Times New Roman" panose="02020603050405020304" pitchFamily="18" charset="0"/>
              </a:rPr>
              <a:t>Quartiles</a:t>
            </a:r>
            <a:r>
              <a:rPr lang="fa-IR" sz="3600" b="1" dirty="0" smtClean="0">
                <a:solidFill>
                  <a:schemeClr val="bg1"/>
                </a:solidFill>
                <a:latin typeface="Times New Roman" panose="02020603050405020304" pitchFamily="18" charset="0"/>
                <a:cs typeface="Times New Roman" panose="02020603050405020304" pitchFamily="18" charset="0"/>
              </a:rPr>
              <a:t>    </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84" y="2704378"/>
            <a:ext cx="5481190" cy="35948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9141" y="2720498"/>
            <a:ext cx="5586777" cy="35787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3" name="Chevron 32"/>
          <p:cNvSpPr/>
          <p:nvPr/>
        </p:nvSpPr>
        <p:spPr>
          <a:xfrm>
            <a:off x="5554275" y="4017157"/>
            <a:ext cx="969264" cy="969264"/>
          </a:xfrm>
          <a:prstGeom prst="chevron">
            <a:avLst>
              <a:gd name="adj" fmla="val 458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574228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۱-۲- ۱- حالت بررسی وضعیت   </a:t>
            </a:r>
            <a:r>
              <a:rPr lang="en-US" sz="3600" b="1" dirty="0" smtClean="0">
                <a:solidFill>
                  <a:schemeClr val="bg1"/>
                </a:solidFill>
                <a:latin typeface="Times New Roman" panose="02020603050405020304" pitchFamily="18" charset="0"/>
                <a:cs typeface="Times New Roman" panose="02020603050405020304" pitchFamily="18" charset="0"/>
              </a:rPr>
              <a:t>Q</a:t>
            </a:r>
            <a:r>
              <a:rPr lang="fa-IR" sz="3600" b="1" dirty="0">
                <a:solidFill>
                  <a:schemeClr val="bg1"/>
                </a:solidFill>
                <a:latin typeface="Times New Roman" panose="02020603050405020304" pitchFamily="18" charset="0"/>
                <a:cs typeface="Times New Roman" panose="02020603050405020304" pitchFamily="18" charset="0"/>
              </a:rPr>
              <a:t> </a:t>
            </a:r>
            <a:r>
              <a:rPr lang="fa-IR" sz="5400" b="1" dirty="0" smtClean="0">
                <a:solidFill>
                  <a:schemeClr val="bg1"/>
                </a:solidFill>
                <a:latin typeface="IranNastaliq" panose="02020505000000020003" pitchFamily="18" charset="0"/>
                <a:cs typeface="IranNastaliq" panose="02020505000000020003" pitchFamily="18" charset="0"/>
              </a:rPr>
              <a:t> مجله در سایت   </a:t>
            </a:r>
            <a:r>
              <a:rPr lang="en-US" sz="3600" b="1" dirty="0" smtClean="0">
                <a:solidFill>
                  <a:schemeClr val="bg1"/>
                </a:solidFill>
                <a:latin typeface="Times New Roman" panose="02020603050405020304" pitchFamily="18" charset="0"/>
                <a:cs typeface="Times New Roman" panose="02020603050405020304" pitchFamily="18" charset="0"/>
              </a:rPr>
              <a:t>Scimago</a:t>
            </a:r>
            <a:r>
              <a:rPr lang="fa-IR" sz="5400" b="1" dirty="0" smtClean="0">
                <a:solidFill>
                  <a:schemeClr val="bg1"/>
                </a:solidFill>
                <a:latin typeface="IranNastaliq" panose="02020505000000020003" pitchFamily="18" charset="0"/>
                <a:cs typeface="IranNastaliq" panose="02020505000000020003" pitchFamily="18" charset="0"/>
              </a:rPr>
              <a:t> :</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6" name="TextBox 5"/>
          <p:cNvSpPr txBox="1"/>
          <p:nvPr/>
        </p:nvSpPr>
        <p:spPr>
          <a:xfrm>
            <a:off x="2078981" y="1818794"/>
            <a:ext cx="9445174" cy="830997"/>
          </a:xfrm>
          <a:prstGeom prst="rect">
            <a:avLst/>
          </a:prstGeom>
          <a:noFill/>
        </p:spPr>
        <p:txBody>
          <a:bodyPr wrap="square" rtlCol="0">
            <a:spAutoFit/>
          </a:bodyPr>
          <a:lstStyle/>
          <a:p>
            <a:pPr algn="r" rtl="1"/>
            <a:r>
              <a:rPr lang="fa-IR" sz="4800" b="1" dirty="0" smtClean="0">
                <a:solidFill>
                  <a:schemeClr val="bg1"/>
                </a:solidFill>
                <a:latin typeface="IranNastaliq" panose="02020505000000020003" pitchFamily="18" charset="0"/>
                <a:cs typeface="IranNastaliq" panose="02020505000000020003" pitchFamily="18" charset="0"/>
              </a:rPr>
              <a:t>                                                                          انتخاب علامت «+»  در قسمت   </a:t>
            </a:r>
            <a:r>
              <a:rPr lang="en-US" sz="3200" b="1" dirty="0" smtClean="0">
                <a:solidFill>
                  <a:schemeClr val="bg1"/>
                </a:solidFill>
                <a:latin typeface="Times New Roman" panose="02020603050405020304" pitchFamily="18" charset="0"/>
                <a:cs typeface="Times New Roman" panose="02020603050405020304" pitchFamily="18" charset="0"/>
              </a:rPr>
              <a:t>Quartiles</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6569" y="3566881"/>
            <a:ext cx="10466091" cy="31089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Oval Callout 10"/>
          <p:cNvSpPr/>
          <p:nvPr/>
        </p:nvSpPr>
        <p:spPr>
          <a:xfrm>
            <a:off x="9897036" y="2205319"/>
            <a:ext cx="1425388" cy="1099954"/>
          </a:xfrm>
          <a:prstGeom prst="wedgeEllipseCallout">
            <a:avLst>
              <a:gd name="adj1" fmla="val 35423"/>
              <a:gd name="adj2" fmla="val 76172"/>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12" name="Rectangle 11"/>
          <p:cNvSpPr/>
          <p:nvPr/>
        </p:nvSpPr>
        <p:spPr>
          <a:xfrm>
            <a:off x="9426388" y="2649791"/>
            <a:ext cx="2501153" cy="461664"/>
          </a:xfrm>
          <a:prstGeom prst="rect">
            <a:avLst/>
          </a:prstGeom>
        </p:spPr>
        <p:txBody>
          <a:bodyPr wrap="square">
            <a:spAutoFit/>
          </a:bodyPr>
          <a:lstStyle/>
          <a:p>
            <a:pPr algn="ctr"/>
            <a:r>
              <a:rPr lang="fa-IR" sz="2400" b="1" dirty="0">
                <a:solidFill>
                  <a:srgbClr val="FFC000"/>
                </a:solidFill>
              </a:rPr>
              <a:t>گام سوم</a:t>
            </a:r>
            <a:endParaRPr lang="en-US" sz="2400" b="1" dirty="0">
              <a:solidFill>
                <a:srgbClr val="FFC000"/>
              </a:solidFill>
            </a:endParaRPr>
          </a:p>
        </p:txBody>
      </p:sp>
    </p:spTree>
    <p:extLst>
      <p:ext uri="{BB962C8B-B14F-4D97-AF65-F5344CB8AC3E}">
        <p14:creationId xmlns:p14="http://schemas.microsoft.com/office/powerpoint/2010/main" val="3233681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۱-۲- ۱- حالت بررسی وضعیت   </a:t>
            </a:r>
            <a:r>
              <a:rPr lang="en-US" sz="3600" b="1" dirty="0" smtClean="0">
                <a:solidFill>
                  <a:schemeClr val="bg1"/>
                </a:solidFill>
                <a:latin typeface="Times New Roman" panose="02020603050405020304" pitchFamily="18" charset="0"/>
                <a:cs typeface="Times New Roman" panose="02020603050405020304" pitchFamily="18" charset="0"/>
              </a:rPr>
              <a:t>Q</a:t>
            </a:r>
            <a:r>
              <a:rPr lang="fa-IR" sz="3600" b="1" dirty="0">
                <a:solidFill>
                  <a:schemeClr val="bg1"/>
                </a:solidFill>
                <a:latin typeface="Times New Roman" panose="02020603050405020304" pitchFamily="18" charset="0"/>
                <a:cs typeface="Times New Roman" panose="02020603050405020304" pitchFamily="18" charset="0"/>
              </a:rPr>
              <a:t> </a:t>
            </a:r>
            <a:r>
              <a:rPr lang="fa-IR" sz="5400" b="1" dirty="0" smtClean="0">
                <a:solidFill>
                  <a:schemeClr val="bg1"/>
                </a:solidFill>
                <a:latin typeface="IranNastaliq" panose="02020505000000020003" pitchFamily="18" charset="0"/>
                <a:cs typeface="IranNastaliq" panose="02020505000000020003" pitchFamily="18" charset="0"/>
              </a:rPr>
              <a:t> مجله در سایت   </a:t>
            </a:r>
            <a:r>
              <a:rPr lang="en-US" sz="3600" b="1" dirty="0" smtClean="0">
                <a:solidFill>
                  <a:schemeClr val="bg1"/>
                </a:solidFill>
                <a:latin typeface="Times New Roman" panose="02020603050405020304" pitchFamily="18" charset="0"/>
                <a:cs typeface="Times New Roman" panose="02020603050405020304" pitchFamily="18" charset="0"/>
              </a:rPr>
              <a:t>Scimago</a:t>
            </a:r>
            <a:r>
              <a:rPr lang="fa-IR" sz="5400" b="1" dirty="0" smtClean="0">
                <a:solidFill>
                  <a:schemeClr val="bg1"/>
                </a:solidFill>
                <a:latin typeface="IranNastaliq" panose="02020505000000020003" pitchFamily="18" charset="0"/>
                <a:cs typeface="IranNastaliq" panose="02020505000000020003" pitchFamily="18" charset="0"/>
              </a:rPr>
              <a:t> :</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6" name="TextBox 5"/>
          <p:cNvSpPr txBox="1"/>
          <p:nvPr/>
        </p:nvSpPr>
        <p:spPr>
          <a:xfrm>
            <a:off x="2078981" y="1818794"/>
            <a:ext cx="9445174" cy="830997"/>
          </a:xfrm>
          <a:prstGeom prst="rect">
            <a:avLst/>
          </a:prstGeom>
          <a:noFill/>
        </p:spPr>
        <p:txBody>
          <a:bodyPr wrap="square" rtlCol="0">
            <a:spAutoFit/>
          </a:bodyPr>
          <a:lstStyle/>
          <a:p>
            <a:pPr algn="r" rtl="1"/>
            <a:r>
              <a:rPr lang="fa-IR" sz="4800" b="1" dirty="0" smtClean="0">
                <a:solidFill>
                  <a:schemeClr val="bg1"/>
                </a:solidFill>
                <a:latin typeface="IranNastaliq" panose="02020505000000020003" pitchFamily="18" charset="0"/>
                <a:cs typeface="IranNastaliq" panose="02020505000000020003" pitchFamily="18" charset="0"/>
              </a:rPr>
              <a:t>                                                               </a:t>
            </a:r>
            <a:r>
              <a:rPr lang="fa-IR" sz="4400" b="1" dirty="0" smtClean="0">
                <a:solidFill>
                  <a:schemeClr val="bg1"/>
                </a:solidFill>
                <a:latin typeface="IranNastaliq" panose="02020505000000020003" pitchFamily="18" charset="0"/>
                <a:cs typeface="IranNastaliq" panose="02020505000000020003" pitchFamily="18" charset="0"/>
              </a:rPr>
              <a:t>در صفحه ایجاد شده ، شاخص </a:t>
            </a:r>
            <a:r>
              <a:rPr lang="en-US" sz="3600" b="1" dirty="0" smtClean="0">
                <a:solidFill>
                  <a:schemeClr val="bg1"/>
                </a:solidFill>
                <a:latin typeface="Times New Roman" panose="02020603050405020304" pitchFamily="18" charset="0"/>
                <a:cs typeface="Times New Roman" panose="02020603050405020304" pitchFamily="18" charset="0"/>
              </a:rPr>
              <a:t>Q</a:t>
            </a:r>
            <a:r>
              <a:rPr lang="fa-IR" sz="4400" b="1" dirty="0" smtClean="0">
                <a:solidFill>
                  <a:schemeClr val="bg1"/>
                </a:solidFill>
                <a:latin typeface="IranNastaliq" panose="02020505000000020003" pitchFamily="18" charset="0"/>
                <a:cs typeface="IranNastaliq" panose="02020505000000020003" pitchFamily="18" charset="0"/>
              </a:rPr>
              <a:t> برای سال موردنظر دیده می شود.</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099" y="3194322"/>
            <a:ext cx="10543056" cy="3080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54486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۲-۱-۲- حالت بررسی ضریب تاثیر مجله در سایت  </a:t>
            </a:r>
            <a:r>
              <a:rPr lang="en-US" sz="3600" b="1" dirty="0" smtClean="0">
                <a:solidFill>
                  <a:schemeClr val="bg1"/>
                </a:solidFill>
                <a:latin typeface="Times New Roman" panose="02020603050405020304" pitchFamily="18" charset="0"/>
                <a:cs typeface="Times New Roman" panose="02020603050405020304" pitchFamily="18" charset="0"/>
              </a:rPr>
              <a:t>Scopus</a:t>
            </a:r>
            <a:r>
              <a:rPr lang="fa-IR" sz="4400" b="1" kern="1200" dirty="0" smtClean="0">
                <a:solidFill>
                  <a:schemeClr val="bg1"/>
                </a:solidFill>
                <a:latin typeface="IranNastaliq" panose="02020505000000020003" pitchFamily="18" charset="0"/>
                <a:cs typeface="IranNastaliq" panose="02020505000000020003" pitchFamily="18" charset="0"/>
              </a:rPr>
              <a:t>:</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7327" y="2059587"/>
            <a:ext cx="9817861" cy="45513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Oval 6"/>
          <p:cNvSpPr/>
          <p:nvPr/>
        </p:nvSpPr>
        <p:spPr>
          <a:xfrm flipH="1">
            <a:off x="2402180" y="1825034"/>
            <a:ext cx="3944077" cy="644900"/>
          </a:xfrm>
          <a:prstGeom prst="ellipse">
            <a:avLst/>
          </a:prstGeom>
          <a:ln>
            <a:noFill/>
          </a:ln>
          <a:effectLst>
            <a:outerShdw blurRad="50800" dist="38100" dir="10800000" algn="r" rotWithShape="0">
              <a:prstClr val="black">
                <a:alpha val="40000"/>
              </a:prstClr>
            </a:outerShdw>
            <a:reflection blurRad="6350" stA="50000" endA="300" endPos="55000" dir="5400000" sy="-100000" algn="bl" rotWithShape="0"/>
          </a:effectLst>
          <a:scene3d>
            <a:camera prst="obliqueTopLeft"/>
            <a:lightRig rig="contrasting" dir="t">
              <a:rot lat="0" lon="0" rev="7800000"/>
            </a:lightRig>
          </a:scene3d>
          <a:sp3d>
            <a:bevelT w="139700" h="139700" prst="relaxedInset"/>
          </a:sp3d>
        </p:spPr>
        <p:style>
          <a:lnRef idx="0">
            <a:scrgbClr r="0" g="0" b="0"/>
          </a:lnRef>
          <a:fillRef idx="1003">
            <a:schemeClr val="dk2"/>
          </a:fillRef>
          <a:effectRef idx="0">
            <a:scrgbClr r="0" g="0" b="0"/>
          </a:effectRef>
          <a:fontRef idx="minor">
            <a:schemeClr val="lt1"/>
          </a:fontRef>
        </p:style>
        <p:txBody>
          <a:bodyPr rtlCol="0" anchor="ctr"/>
          <a:lstStyle/>
          <a:p>
            <a:pPr algn="ctr"/>
            <a:r>
              <a:rPr lang="en-US" sz="2400" dirty="0" smtClean="0">
                <a:ln w="0">
                  <a:solidFill>
                    <a:schemeClr val="tx1">
                      <a:lumMod val="95000"/>
                      <a:lumOff val="5000"/>
                    </a:schemeClr>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www.Scopus.com</a:t>
            </a:r>
            <a:endParaRPr lang="en-US" sz="2400" b="1" dirty="0">
              <a:ln w="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endParaRPr>
          </a:p>
        </p:txBody>
      </p:sp>
      <p:sp>
        <p:nvSpPr>
          <p:cNvPr id="8" name="Oval Callout 7"/>
          <p:cNvSpPr/>
          <p:nvPr/>
        </p:nvSpPr>
        <p:spPr>
          <a:xfrm rot="806232" flipH="1">
            <a:off x="313103" y="570559"/>
            <a:ext cx="1775974" cy="1389595"/>
          </a:xfrm>
          <a:prstGeom prst="wedgeEllipseCallout">
            <a:avLst>
              <a:gd name="adj1" fmla="val -84443"/>
              <a:gd name="adj2" fmla="val 33008"/>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9" name="Rectangle 8"/>
          <p:cNvSpPr/>
          <p:nvPr/>
        </p:nvSpPr>
        <p:spPr>
          <a:xfrm flipH="1">
            <a:off x="500516" y="901704"/>
            <a:ext cx="1624547" cy="523220"/>
          </a:xfrm>
          <a:prstGeom prst="rect">
            <a:avLst/>
          </a:prstGeom>
        </p:spPr>
        <p:txBody>
          <a:bodyPr wrap="square">
            <a:spAutoFit/>
          </a:bodyPr>
          <a:lstStyle/>
          <a:p>
            <a:pPr algn="ctr"/>
            <a:r>
              <a:rPr lang="fa-IR" sz="2800" b="1" dirty="0">
                <a:solidFill>
                  <a:srgbClr val="FFC000"/>
                </a:solidFill>
              </a:rPr>
              <a:t>گام </a:t>
            </a:r>
            <a:r>
              <a:rPr lang="fa-IR" sz="2800" b="1" dirty="0" smtClean="0">
                <a:solidFill>
                  <a:srgbClr val="FFC000"/>
                </a:solidFill>
              </a:rPr>
              <a:t>اول</a:t>
            </a:r>
            <a:endParaRPr lang="en-US" sz="2800" b="1" dirty="0">
              <a:solidFill>
                <a:srgbClr val="FFC000"/>
              </a:solidFill>
            </a:endParaRPr>
          </a:p>
        </p:txBody>
      </p:sp>
    </p:spTree>
    <p:extLst>
      <p:ext uri="{BB962C8B-B14F-4D97-AF65-F5344CB8AC3E}">
        <p14:creationId xmlns:p14="http://schemas.microsoft.com/office/powerpoint/2010/main" val="35233352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۲-۱-۲- حالت بررسی ضریب تاثیر مجله در سایت  </a:t>
            </a:r>
            <a:r>
              <a:rPr lang="en-US" sz="3600" b="1" dirty="0" smtClean="0">
                <a:solidFill>
                  <a:schemeClr val="bg1"/>
                </a:solidFill>
                <a:latin typeface="Times New Roman" panose="02020603050405020304" pitchFamily="18" charset="0"/>
                <a:cs typeface="Times New Roman" panose="02020603050405020304" pitchFamily="18" charset="0"/>
              </a:rPr>
              <a:t>Scopus</a:t>
            </a:r>
            <a:r>
              <a:rPr lang="fa-IR" sz="4400" b="1" kern="1200" dirty="0" smtClean="0">
                <a:solidFill>
                  <a:schemeClr val="bg1"/>
                </a:solidFill>
                <a:latin typeface="IranNastaliq" panose="02020505000000020003" pitchFamily="18" charset="0"/>
                <a:cs typeface="IranNastaliq" panose="02020505000000020003" pitchFamily="18" charset="0"/>
              </a:rPr>
              <a:t>:</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9" name="Rectangle 8"/>
          <p:cNvSpPr/>
          <p:nvPr/>
        </p:nvSpPr>
        <p:spPr>
          <a:xfrm flipH="1">
            <a:off x="500513" y="2045819"/>
            <a:ext cx="9383074" cy="523220"/>
          </a:xfrm>
          <a:prstGeom prst="rect">
            <a:avLst/>
          </a:prstGeom>
        </p:spPr>
        <p:txBody>
          <a:bodyPr wrap="square">
            <a:spAutoFit/>
          </a:bodyPr>
          <a:lstStyle/>
          <a:p>
            <a:pPr algn="ctr"/>
            <a:r>
              <a:rPr lang="fa-IR" sz="2800" b="1" dirty="0">
                <a:solidFill>
                  <a:srgbClr val="FFC000"/>
                </a:solidFill>
              </a:rPr>
              <a:t>گام </a:t>
            </a:r>
            <a:r>
              <a:rPr lang="fa-IR" sz="2800" b="1" dirty="0" smtClean="0">
                <a:solidFill>
                  <a:srgbClr val="FFC000"/>
                </a:solidFill>
              </a:rPr>
              <a:t>دوم</a:t>
            </a:r>
            <a:endParaRPr lang="en-US" sz="2800" b="1" dirty="0">
              <a:solidFill>
                <a:srgbClr val="FFC000"/>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837" y="2699776"/>
            <a:ext cx="10058400" cy="39138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p:cNvSpPr txBox="1"/>
          <p:nvPr/>
        </p:nvSpPr>
        <p:spPr>
          <a:xfrm>
            <a:off x="5688107" y="1711416"/>
            <a:ext cx="6193012"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a:t>
            </a:r>
            <a:r>
              <a:rPr lang="fa-IR" sz="4800" b="1" dirty="0" smtClean="0">
                <a:solidFill>
                  <a:schemeClr val="bg1"/>
                </a:solidFill>
                <a:latin typeface="IranNastaliq" panose="02020505000000020003" pitchFamily="18" charset="0"/>
                <a:cs typeface="IranNastaliq" panose="02020505000000020003" pitchFamily="18" charset="0"/>
              </a:rPr>
              <a:t>انتخاب بخش    </a:t>
            </a:r>
            <a:r>
              <a:rPr lang="en-US" sz="3200" b="1" dirty="0" smtClean="0">
                <a:solidFill>
                  <a:schemeClr val="bg1"/>
                </a:solidFill>
                <a:latin typeface="Times New Roman" panose="02020603050405020304" pitchFamily="18" charset="0"/>
                <a:cs typeface="Times New Roman" panose="02020603050405020304" pitchFamily="18" charset="0"/>
              </a:rPr>
              <a:t>Sources</a:t>
            </a:r>
            <a:endParaRPr lang="en-US" sz="4400" b="1" kern="1200" dirty="0">
              <a:solidFill>
                <a:schemeClr val="bg1"/>
              </a:solidFill>
              <a:latin typeface="IranNastaliq" panose="02020505000000020003" pitchFamily="18" charset="0"/>
              <a:cs typeface="IranNastaliq" panose="02020505000000020003" pitchFamily="18" charset="0"/>
            </a:endParaRPr>
          </a:p>
        </p:txBody>
      </p:sp>
      <p:sp>
        <p:nvSpPr>
          <p:cNvPr id="13" name="Oval Callout 12"/>
          <p:cNvSpPr/>
          <p:nvPr/>
        </p:nvSpPr>
        <p:spPr>
          <a:xfrm>
            <a:off x="4267200" y="1955771"/>
            <a:ext cx="1828800" cy="1063433"/>
          </a:xfrm>
          <a:prstGeom prst="wedgeEllipseCallout">
            <a:avLst>
              <a:gd name="adj1" fmla="val 90931"/>
              <a:gd name="adj2" fmla="val 38356"/>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Tree>
    <p:extLst>
      <p:ext uri="{BB962C8B-B14F-4D97-AF65-F5344CB8AC3E}">
        <p14:creationId xmlns:p14="http://schemas.microsoft.com/office/powerpoint/2010/main" val="1823647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۲-۱-۲- حالت بررسی ضریب تاثیر مجله در سایت  </a:t>
            </a:r>
            <a:r>
              <a:rPr lang="en-US" sz="3600" b="1" dirty="0" smtClean="0">
                <a:solidFill>
                  <a:schemeClr val="bg1"/>
                </a:solidFill>
                <a:latin typeface="Times New Roman" panose="02020603050405020304" pitchFamily="18" charset="0"/>
                <a:cs typeface="Times New Roman" panose="02020603050405020304" pitchFamily="18" charset="0"/>
              </a:rPr>
              <a:t>Scopus</a:t>
            </a:r>
            <a:r>
              <a:rPr lang="fa-IR" sz="4400" b="1" kern="1200" dirty="0" smtClean="0">
                <a:solidFill>
                  <a:schemeClr val="bg1"/>
                </a:solidFill>
                <a:latin typeface="IranNastaliq" panose="02020505000000020003" pitchFamily="18" charset="0"/>
                <a:cs typeface="IranNastaliq" panose="02020505000000020003" pitchFamily="18" charset="0"/>
              </a:rPr>
              <a:t>:</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8" name="TextBox 7"/>
          <p:cNvSpPr txBox="1"/>
          <p:nvPr/>
        </p:nvSpPr>
        <p:spPr>
          <a:xfrm>
            <a:off x="1457325" y="1711078"/>
            <a:ext cx="10064406" cy="830997"/>
          </a:xfrm>
          <a:prstGeom prst="rect">
            <a:avLst/>
          </a:prstGeom>
          <a:noFill/>
        </p:spPr>
        <p:txBody>
          <a:bodyPr wrap="square" rtlCol="0">
            <a:spAutoFit/>
          </a:bodyPr>
          <a:lstStyle/>
          <a:p>
            <a:pPr algn="r" rtl="1"/>
            <a:r>
              <a:rPr lang="fa-IR" sz="4800" b="1" dirty="0" smtClean="0">
                <a:solidFill>
                  <a:schemeClr val="bg1"/>
                </a:solidFill>
                <a:latin typeface="IranNastaliq" panose="02020505000000020003" pitchFamily="18" charset="0"/>
                <a:cs typeface="IranNastaliq" panose="02020505000000020003" pitchFamily="18" charset="0"/>
              </a:rPr>
              <a:t>                                                                                       </a:t>
            </a:r>
            <a:r>
              <a:rPr lang="fa-IR" sz="4400" b="1" dirty="0" smtClean="0">
                <a:solidFill>
                  <a:schemeClr val="bg1"/>
                </a:solidFill>
                <a:latin typeface="IranNastaliq" panose="02020505000000020003" pitchFamily="18" charset="0"/>
                <a:cs typeface="IranNastaliq" panose="02020505000000020003" pitchFamily="18" charset="0"/>
              </a:rPr>
              <a:t> انتخاب  نام یا   </a:t>
            </a:r>
            <a:r>
              <a:rPr lang="en-US" sz="2400" b="1" dirty="0" smtClean="0">
                <a:solidFill>
                  <a:schemeClr val="bg1"/>
                </a:solidFill>
                <a:latin typeface="Times New Roman" panose="02020603050405020304" pitchFamily="18" charset="0"/>
                <a:cs typeface="Times New Roman" panose="02020603050405020304" pitchFamily="18" charset="0"/>
              </a:rPr>
              <a:t>ISSN</a:t>
            </a:r>
            <a:r>
              <a:rPr lang="fa-IR" sz="2400" b="1" dirty="0" smtClean="0">
                <a:solidFill>
                  <a:schemeClr val="bg1"/>
                </a:solidFill>
                <a:latin typeface="Times New Roman" panose="02020603050405020304" pitchFamily="18" charset="0"/>
                <a:cs typeface="Times New Roman" panose="02020603050405020304" pitchFamily="18" charset="0"/>
              </a:rPr>
              <a:t> </a:t>
            </a:r>
            <a:r>
              <a:rPr lang="fa-IR" sz="4400" b="1" dirty="0" smtClean="0">
                <a:solidFill>
                  <a:schemeClr val="bg1"/>
                </a:solidFill>
                <a:latin typeface="IranNastaliq" panose="02020505000000020003" pitchFamily="18" charset="0"/>
                <a:cs typeface="IranNastaliq" panose="02020505000000020003" pitchFamily="18" charset="0"/>
              </a:rPr>
              <a:t> مجله در بخش جستجو</a:t>
            </a:r>
            <a:endParaRPr lang="en-US" sz="4000" b="1" kern="1200" dirty="0">
              <a:solidFill>
                <a:schemeClr val="bg1"/>
              </a:solidFill>
              <a:latin typeface="IranNastaliq" panose="02020505000000020003" pitchFamily="18" charset="0"/>
              <a:cs typeface="IranNastaliq" panose="02020505000000020003" pitchFamily="18"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418" y="2873502"/>
            <a:ext cx="10058400" cy="34624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Oval Callout 17"/>
          <p:cNvSpPr/>
          <p:nvPr/>
        </p:nvSpPr>
        <p:spPr>
          <a:xfrm>
            <a:off x="5179218" y="2873502"/>
            <a:ext cx="1828800" cy="1225296"/>
          </a:xfrm>
          <a:prstGeom prst="wedgeEllipseCallou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19" name="Rectangle 18"/>
          <p:cNvSpPr/>
          <p:nvPr/>
        </p:nvSpPr>
        <p:spPr>
          <a:xfrm>
            <a:off x="5526774" y="3244334"/>
            <a:ext cx="1138453" cy="523220"/>
          </a:xfrm>
          <a:prstGeom prst="rect">
            <a:avLst/>
          </a:prstGeom>
        </p:spPr>
        <p:txBody>
          <a:bodyPr wrap="none">
            <a:spAutoFit/>
          </a:bodyPr>
          <a:lstStyle/>
          <a:p>
            <a:pPr algn="ctr"/>
            <a:r>
              <a:rPr lang="fa-IR" sz="2800" b="1" dirty="0">
                <a:solidFill>
                  <a:srgbClr val="FFC000"/>
                </a:solidFill>
              </a:rPr>
              <a:t>گام </a:t>
            </a:r>
            <a:r>
              <a:rPr lang="fa-IR" sz="2800" b="1" dirty="0" smtClean="0">
                <a:solidFill>
                  <a:srgbClr val="FFC000"/>
                </a:solidFill>
              </a:rPr>
              <a:t>سوم</a:t>
            </a:r>
            <a:endParaRPr lang="en-US" sz="2800" b="1" dirty="0">
              <a:solidFill>
                <a:srgbClr val="FFC000"/>
              </a:solidFill>
            </a:endParaRPr>
          </a:p>
        </p:txBody>
      </p:sp>
    </p:spTree>
    <p:extLst>
      <p:ext uri="{BB962C8B-B14F-4D97-AF65-F5344CB8AC3E}">
        <p14:creationId xmlns:p14="http://schemas.microsoft.com/office/powerpoint/2010/main" val="1568070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4" name="TextBox 3"/>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5" name="TextBox 4"/>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۱-۲- ۲- حالت بررسی ضریب تاثیر مجله در سایت </a:t>
            </a:r>
            <a:r>
              <a:rPr lang="en-US" sz="3600" b="1" dirty="0" smtClean="0">
                <a:solidFill>
                  <a:schemeClr val="bg1"/>
                </a:solidFill>
                <a:latin typeface="Times New Roman" panose="02020603050405020304" pitchFamily="18" charset="0"/>
                <a:cs typeface="Times New Roman" panose="02020603050405020304" pitchFamily="18" charset="0"/>
              </a:rPr>
              <a:t>Scopus</a:t>
            </a:r>
            <a:r>
              <a:rPr lang="fa-IR" sz="5400" b="1" dirty="0" smtClean="0">
                <a:solidFill>
                  <a:schemeClr val="bg1"/>
                </a:solidFill>
                <a:latin typeface="IranNastaliq" panose="02020505000000020003" pitchFamily="18" charset="0"/>
                <a:cs typeface="IranNastaliq" panose="02020505000000020003" pitchFamily="18" charset="0"/>
              </a:rPr>
              <a:t> :</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6" name="Picture 5"/>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7" name="TextBox 6"/>
          <p:cNvSpPr txBox="1"/>
          <p:nvPr/>
        </p:nvSpPr>
        <p:spPr>
          <a:xfrm>
            <a:off x="2078981" y="1818794"/>
            <a:ext cx="9445174" cy="830997"/>
          </a:xfrm>
          <a:prstGeom prst="rect">
            <a:avLst/>
          </a:prstGeom>
          <a:noFill/>
        </p:spPr>
        <p:txBody>
          <a:bodyPr wrap="square" rtlCol="0">
            <a:spAutoFit/>
          </a:bodyPr>
          <a:lstStyle/>
          <a:p>
            <a:pPr algn="r" rtl="1"/>
            <a:r>
              <a:rPr lang="fa-IR" sz="4800" b="1" dirty="0" smtClean="0">
                <a:solidFill>
                  <a:schemeClr val="bg1"/>
                </a:solidFill>
                <a:latin typeface="IranNastaliq" panose="02020505000000020003" pitchFamily="18" charset="0"/>
                <a:cs typeface="IranNastaliq" panose="02020505000000020003" pitchFamily="18" charset="0"/>
              </a:rPr>
              <a:t>                                                               </a:t>
            </a:r>
            <a:r>
              <a:rPr lang="fa-IR" sz="4400" b="1" dirty="0" smtClean="0">
                <a:solidFill>
                  <a:schemeClr val="bg1"/>
                </a:solidFill>
                <a:latin typeface="IranNastaliq" panose="02020505000000020003" pitchFamily="18" charset="0"/>
                <a:cs typeface="IranNastaliq" panose="02020505000000020003" pitchFamily="18" charset="0"/>
              </a:rPr>
              <a:t>بعد از یافتن مجله ، روی نام مجله کلیک کنید. در صفحه باز شده اطلاعات کامل مجله دیده می شود.</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375" y="2833279"/>
            <a:ext cx="10654375" cy="38412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Down Arrow 1"/>
          <p:cNvSpPr/>
          <p:nvPr/>
        </p:nvSpPr>
        <p:spPr>
          <a:xfrm>
            <a:off x="10002261" y="3821565"/>
            <a:ext cx="569041" cy="932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88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4" name="TextBox 3"/>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5" name="TextBox 4"/>
          <p:cNvSpPr txBox="1"/>
          <p:nvPr/>
        </p:nvSpPr>
        <p:spPr>
          <a:xfrm>
            <a:off x="904361" y="1037312"/>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اطلاعات کلیدی در سایت </a:t>
            </a:r>
            <a:r>
              <a:rPr lang="en-US" sz="3600" b="1" dirty="0" smtClean="0">
                <a:solidFill>
                  <a:schemeClr val="bg1"/>
                </a:solidFill>
                <a:latin typeface="Times New Roman" panose="02020603050405020304" pitchFamily="18" charset="0"/>
                <a:cs typeface="Times New Roman" panose="02020603050405020304" pitchFamily="18" charset="0"/>
              </a:rPr>
              <a:t>Scopus</a:t>
            </a:r>
            <a:r>
              <a:rPr lang="fa-IR" sz="5400" b="1" dirty="0" smtClean="0">
                <a:solidFill>
                  <a:schemeClr val="bg1"/>
                </a:solidFill>
                <a:latin typeface="IranNastaliq" panose="02020505000000020003" pitchFamily="18" charset="0"/>
                <a:cs typeface="IranNastaliq" panose="02020505000000020003" pitchFamily="18" charset="0"/>
              </a:rPr>
              <a:t> :</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6" name="Picture 5"/>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8" name="TextBox 7"/>
          <p:cNvSpPr txBox="1"/>
          <p:nvPr/>
        </p:nvSpPr>
        <p:spPr>
          <a:xfrm>
            <a:off x="363070" y="1543802"/>
            <a:ext cx="11465859" cy="6340197"/>
          </a:xfrm>
          <a:prstGeom prst="rect">
            <a:avLst/>
          </a:prstGeom>
          <a:noFill/>
        </p:spPr>
        <p:txBody>
          <a:bodyPr wrap="square" rtlCol="0">
            <a:spAutoFit/>
          </a:bodyPr>
          <a:lstStyle/>
          <a:p>
            <a:r>
              <a:rPr lang="en-US" b="1" dirty="0" smtClean="0">
                <a:solidFill>
                  <a:srgbClr val="FF0000"/>
                </a:solidFill>
                <a:effectLst>
                  <a:outerShdw blurRad="38100" dist="38100" dir="2700000" algn="tl">
                    <a:srgbClr val="000000">
                      <a:alpha val="43137"/>
                    </a:srgbClr>
                  </a:outerShdw>
                </a:effectLst>
              </a:rPr>
              <a:t>SJR:</a:t>
            </a:r>
          </a:p>
          <a:p>
            <a:pPr algn="just" rtl="1"/>
            <a:r>
              <a:rPr lang="fa-IR" dirty="0">
                <a:solidFill>
                  <a:schemeClr val="bg1"/>
                </a:solidFill>
                <a:cs typeface="B Nazanin" panose="00000400000000000000" pitchFamily="2" charset="-78"/>
              </a:rPr>
              <a:t>این شاخص که سنجه‌ای برای تعیین تأثیر، نفوذ، اعتبار و شهرت یک نشریه می‌باشد، نشان می‌دهد که در سال منتخب، به‌طور متوسط چه تعداد استناد وزن دار به مدارک منتشر شدة سه سال گذشته در نشریه مورد نظر صورت گرفته‌است. این بدان معنی است که در سال </a:t>
            </a:r>
            <a:r>
              <a:rPr lang="en-US" dirty="0" smtClean="0">
                <a:solidFill>
                  <a:schemeClr val="bg1"/>
                </a:solidFill>
                <a:cs typeface="B Nazanin" panose="00000400000000000000" pitchFamily="2" charset="-78"/>
              </a:rPr>
              <a:t>X </a:t>
            </a:r>
            <a:r>
              <a:rPr lang="fa-IR" dirty="0" smtClean="0">
                <a:solidFill>
                  <a:schemeClr val="bg1"/>
                </a:solidFill>
                <a:cs typeface="B Nazanin" panose="00000400000000000000" pitchFamily="2" charset="-78"/>
              </a:rPr>
              <a:t>چه </a:t>
            </a:r>
            <a:r>
              <a:rPr lang="fa-IR" dirty="0">
                <a:solidFill>
                  <a:schemeClr val="bg1"/>
                </a:solidFill>
                <a:cs typeface="B Nazanin" panose="00000400000000000000" pitchFamily="2" charset="-78"/>
              </a:rPr>
              <a:t>تعداد استناد وزن‌دار به مدارک منتشر شده در نشریه مورد نظر در سال‌های </a:t>
            </a:r>
            <a:r>
              <a:rPr lang="en-US" dirty="0">
                <a:solidFill>
                  <a:schemeClr val="bg1"/>
                </a:solidFill>
                <a:cs typeface="B Nazanin" panose="00000400000000000000" pitchFamily="2" charset="-78"/>
              </a:rPr>
              <a:t>X1، X2</a:t>
            </a:r>
            <a:r>
              <a:rPr lang="fa-IR" dirty="0">
                <a:solidFill>
                  <a:schemeClr val="bg1"/>
                </a:solidFill>
                <a:cs typeface="B Nazanin" panose="00000400000000000000" pitchFamily="2" charset="-78"/>
              </a:rPr>
              <a:t>و </a:t>
            </a:r>
            <a:r>
              <a:rPr lang="en-US" dirty="0">
                <a:solidFill>
                  <a:schemeClr val="bg1"/>
                </a:solidFill>
                <a:cs typeface="B Nazanin" panose="00000400000000000000" pitchFamily="2" charset="-78"/>
              </a:rPr>
              <a:t>X3 </a:t>
            </a:r>
            <a:r>
              <a:rPr lang="fa-IR" dirty="0">
                <a:solidFill>
                  <a:schemeClr val="bg1"/>
                </a:solidFill>
                <a:cs typeface="B Nazanin" panose="00000400000000000000" pitchFamily="2" charset="-78"/>
              </a:rPr>
              <a:t>داده شده‌است. این شاخص تنها به تعداد استنادات یک مجله اکتفا نمی کند و کلیه استنادات را </a:t>
            </a:r>
            <a:r>
              <a:rPr lang="fa-IR" dirty="0" smtClean="0">
                <a:solidFill>
                  <a:schemeClr val="bg1"/>
                </a:solidFill>
                <a:cs typeface="B Nazanin" panose="00000400000000000000" pitchFamily="2" charset="-78"/>
              </a:rPr>
              <a:t>دارای </a:t>
            </a:r>
            <a:r>
              <a:rPr lang="fa-IR" dirty="0">
                <a:solidFill>
                  <a:schemeClr val="bg1"/>
                </a:solidFill>
                <a:cs typeface="B Nazanin" panose="00000400000000000000" pitchFamily="2" charset="-78"/>
              </a:rPr>
              <a:t>یک وزن مساوی در نظر نمی گیرد، بلکه </a:t>
            </a:r>
            <a:r>
              <a:rPr lang="fa-IR" dirty="0">
                <a:solidFill>
                  <a:srgbClr val="FF0000"/>
                </a:solidFill>
                <a:cs typeface="B Nazanin" panose="00000400000000000000" pitchFamily="2" charset="-78"/>
              </a:rPr>
              <a:t>حوزه موضوعی، کیفیت ، پرستیژ و شهرت مجله استناد کننده </a:t>
            </a:r>
            <a:r>
              <a:rPr lang="fa-IR" dirty="0">
                <a:solidFill>
                  <a:schemeClr val="bg1"/>
                </a:solidFill>
                <a:cs typeface="B Nazanin" panose="00000400000000000000" pitchFamily="2" charset="-78"/>
              </a:rPr>
              <a:t>می تواند تأثیر مستقیم بر ارزش استناد داشته باشد. در یک بازه زمانی 3 ساله محاسبه می شود. </a:t>
            </a:r>
            <a:endParaRPr lang="en-US" dirty="0" smtClean="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rtl="1"/>
            <a:r>
              <a:rPr lang="en-US" b="1" dirty="0" smtClean="0">
                <a:solidFill>
                  <a:srgbClr val="C00000"/>
                </a:solidFill>
                <a:cs typeface="B Nazanin" panose="00000400000000000000" pitchFamily="2" charset="-78"/>
              </a:rPr>
              <a:t>SNIP:</a:t>
            </a:r>
          </a:p>
          <a:p>
            <a:pPr algn="just" rtl="1"/>
            <a:r>
              <a:rPr lang="fa-IR" dirty="0">
                <a:solidFill>
                  <a:schemeClr val="bg1"/>
                </a:solidFill>
                <a:cs typeface="B Nazanin" panose="00000400000000000000" pitchFamily="2" charset="-78"/>
              </a:rPr>
              <a:t>این شاخص </a:t>
            </a:r>
            <a:r>
              <a:rPr lang="fa-IR" dirty="0" smtClean="0">
                <a:solidFill>
                  <a:schemeClr val="bg1"/>
                </a:solidFill>
                <a:cs typeface="B Nazanin" panose="00000400000000000000" pitchFamily="2" charset="-78"/>
              </a:rPr>
              <a:t>میزان </a:t>
            </a:r>
            <a:r>
              <a:rPr lang="fa-IR" dirty="0">
                <a:solidFill>
                  <a:schemeClr val="bg1"/>
                </a:solidFill>
                <a:cs typeface="B Nazanin" panose="00000400000000000000" pitchFamily="2" charset="-78"/>
              </a:rPr>
              <a:t>تأثیر استناد را با وزن دادن به استناد بر اساس کل استنادات دریافتی یک حوزه موضوعی می سنجد. </a:t>
            </a:r>
            <a:r>
              <a:rPr lang="fa-IR" dirty="0" smtClean="0">
                <a:solidFill>
                  <a:schemeClr val="bg1"/>
                </a:solidFill>
                <a:cs typeface="B Nazanin" panose="00000400000000000000" pitchFamily="2" charset="-78"/>
              </a:rPr>
              <a:t>بنابراین </a:t>
            </a:r>
            <a:r>
              <a:rPr lang="fa-IR" dirty="0">
                <a:solidFill>
                  <a:schemeClr val="bg1"/>
                </a:solidFill>
                <a:cs typeface="B Nazanin" panose="00000400000000000000" pitchFamily="2" charset="-78"/>
              </a:rPr>
              <a:t>تأثیر یک استناد می تواند در یک حوزه موضوعی نسبت به یک حوزه موضوعی دیگر ارزش بیشتری داشته باشد. </a:t>
            </a:r>
            <a:endParaRPr lang="fa-IR" dirty="0" smtClean="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rtl="1"/>
            <a:r>
              <a:rPr lang="en-US" b="1" dirty="0" smtClean="0">
                <a:solidFill>
                  <a:srgbClr val="C00000"/>
                </a:solidFill>
                <a:cs typeface="B Nazanin" panose="00000400000000000000" pitchFamily="2" charset="-78"/>
              </a:rPr>
              <a:t>H-Index:</a:t>
            </a:r>
          </a:p>
          <a:p>
            <a:pPr algn="just" rtl="1"/>
            <a:r>
              <a:rPr lang="fa-IR" dirty="0" smtClean="0">
                <a:solidFill>
                  <a:schemeClr val="bg1"/>
                </a:solidFill>
              </a:rPr>
              <a:t> </a:t>
            </a:r>
            <a:r>
              <a:rPr lang="fa-IR" sz="1700" dirty="0">
                <a:solidFill>
                  <a:schemeClr val="bg1"/>
                </a:solidFill>
                <a:cs typeface="B Nazanin" panose="00000400000000000000" pitchFamily="2" charset="-78"/>
              </a:rPr>
              <a:t>شاخصی است که می‌توان به وسیله آن محققان تأثیرگذار را از آنهایی که صرفاً تعداد زیادی مقاله منتشر کرده‌اند متمایز نمود. این شاخص همچنین برای مقایسه محققانی که دریک حوزه کاری یکسان فعالیت می‌کنند کاربرد دارد. </a:t>
            </a:r>
            <a:r>
              <a:rPr lang="fa-IR" sz="1700" dirty="0" smtClean="0">
                <a:solidFill>
                  <a:schemeClr val="bg1"/>
                </a:solidFill>
                <a:cs typeface="B Nazanin" panose="00000400000000000000" pitchFamily="2" charset="-78"/>
              </a:rPr>
              <a:t>به </a:t>
            </a:r>
            <a:r>
              <a:rPr lang="fa-IR" sz="1700" dirty="0">
                <a:solidFill>
                  <a:schemeClr val="bg1"/>
                </a:solidFill>
                <a:cs typeface="B Nazanin" panose="00000400000000000000" pitchFamily="2" charset="-78"/>
              </a:rPr>
              <a:t>زبان </a:t>
            </a:r>
            <a:r>
              <a:rPr lang="fa-IR" sz="1700" dirty="0" smtClean="0">
                <a:solidFill>
                  <a:schemeClr val="bg1"/>
                </a:solidFill>
                <a:cs typeface="B Nazanin" panose="00000400000000000000" pitchFamily="2" charset="-78"/>
              </a:rPr>
              <a:t>ساده تر، </a:t>
            </a:r>
            <a:r>
              <a:rPr lang="fa-IR" sz="1700" dirty="0">
                <a:solidFill>
                  <a:schemeClr val="bg1"/>
                </a:solidFill>
                <a:cs typeface="B Nazanin" panose="00000400000000000000" pitchFamily="2" charset="-78"/>
              </a:rPr>
              <a:t>وقتی اچ-ایندکس برای شخصی به میزان </a:t>
            </a:r>
            <a:r>
              <a:rPr lang="en-US" sz="1700" dirty="0" smtClean="0">
                <a:solidFill>
                  <a:schemeClr val="bg1"/>
                </a:solidFill>
                <a:cs typeface="B Nazanin" panose="00000400000000000000" pitchFamily="2" charset="-78"/>
              </a:rPr>
              <a:t> h </a:t>
            </a:r>
            <a:r>
              <a:rPr lang="fa-IR" sz="1700" dirty="0">
                <a:solidFill>
                  <a:schemeClr val="bg1"/>
                </a:solidFill>
                <a:cs typeface="B Nazanin" panose="00000400000000000000" pitchFamily="2" charset="-78"/>
              </a:rPr>
              <a:t>است، یعنی تعداد </a:t>
            </a:r>
            <a:r>
              <a:rPr lang="en-US" sz="1700" dirty="0">
                <a:solidFill>
                  <a:schemeClr val="bg1"/>
                </a:solidFill>
                <a:cs typeface="B Nazanin" panose="00000400000000000000" pitchFamily="2" charset="-78"/>
              </a:rPr>
              <a:t>h </a:t>
            </a:r>
            <a:r>
              <a:rPr lang="en-US" sz="1700" dirty="0" smtClean="0">
                <a:solidFill>
                  <a:schemeClr val="bg1"/>
                </a:solidFill>
                <a:cs typeface="B Nazanin" panose="00000400000000000000" pitchFamily="2" charset="-78"/>
              </a:rPr>
              <a:t> </a:t>
            </a:r>
            <a:r>
              <a:rPr lang="fa-IR" sz="1700" dirty="0" smtClean="0">
                <a:solidFill>
                  <a:schemeClr val="bg1"/>
                </a:solidFill>
                <a:cs typeface="B Nazanin" panose="00000400000000000000" pitchFamily="2" charset="-78"/>
              </a:rPr>
              <a:t>مورد </a:t>
            </a:r>
            <a:r>
              <a:rPr lang="fa-IR" sz="1700" dirty="0">
                <a:solidFill>
                  <a:schemeClr val="bg1"/>
                </a:solidFill>
                <a:cs typeface="B Nazanin" panose="00000400000000000000" pitchFamily="2" charset="-78"/>
              </a:rPr>
              <a:t>اثر انتشاراتی (مثل مقاله) دارد که به هر کدام از آن‌ها دست‌ کم </a:t>
            </a:r>
            <a:r>
              <a:rPr lang="en-US" sz="1700" dirty="0" smtClean="0">
                <a:solidFill>
                  <a:schemeClr val="bg1"/>
                </a:solidFill>
                <a:cs typeface="B Nazanin" panose="00000400000000000000" pitchFamily="2" charset="-78"/>
              </a:rPr>
              <a:t> h </a:t>
            </a:r>
            <a:r>
              <a:rPr lang="fa-IR" sz="1700" dirty="0">
                <a:solidFill>
                  <a:schemeClr val="bg1"/>
                </a:solidFill>
                <a:cs typeface="B Nazanin" panose="00000400000000000000" pitchFamily="2" charset="-78"/>
              </a:rPr>
              <a:t>بار استناد شده‌است. مثلاً اگر می‌گوییم ایندکس تأثیرگذاری علمی فردی از طریق ایندکس اچ به میزان 7</a:t>
            </a:r>
            <a:r>
              <a:rPr lang="fa-IR" sz="1700" dirty="0" smtClean="0">
                <a:solidFill>
                  <a:schemeClr val="bg1"/>
                </a:solidFill>
                <a:cs typeface="B Nazanin" panose="00000400000000000000" pitchFamily="2" charset="-78"/>
              </a:rPr>
              <a:t> </a:t>
            </a:r>
            <a:r>
              <a:rPr lang="fa-IR" sz="1700" dirty="0">
                <a:solidFill>
                  <a:schemeClr val="bg1"/>
                </a:solidFill>
                <a:cs typeface="B Nazanin" panose="00000400000000000000" pitchFamily="2" charset="-78"/>
              </a:rPr>
              <a:t>محاسبه شده است، منظورمان این است که این شخص </a:t>
            </a:r>
            <a:r>
              <a:rPr lang="fa-IR" sz="1700" dirty="0" smtClean="0">
                <a:solidFill>
                  <a:schemeClr val="bg1"/>
                </a:solidFill>
                <a:cs typeface="B Nazanin" panose="00000400000000000000" pitchFamily="2" charset="-78"/>
              </a:rPr>
              <a:t>7 </a:t>
            </a:r>
            <a:r>
              <a:rPr lang="fa-IR" sz="1700" dirty="0">
                <a:solidFill>
                  <a:schemeClr val="bg1"/>
                </a:solidFill>
                <a:cs typeface="B Nazanin" panose="00000400000000000000" pitchFamily="2" charset="-78"/>
              </a:rPr>
              <a:t>اثر انتشاراتی، مثل مقاله، دارد که به هر کدام از این </a:t>
            </a:r>
            <a:r>
              <a:rPr lang="fa-IR" sz="1700" dirty="0" smtClean="0">
                <a:solidFill>
                  <a:schemeClr val="bg1"/>
                </a:solidFill>
                <a:cs typeface="B Nazanin" panose="00000400000000000000" pitchFamily="2" charset="-78"/>
              </a:rPr>
              <a:t>7 </a:t>
            </a:r>
            <a:r>
              <a:rPr lang="fa-IR" sz="1700" dirty="0">
                <a:solidFill>
                  <a:schemeClr val="bg1"/>
                </a:solidFill>
                <a:cs typeface="B Nazanin" panose="00000400000000000000" pitchFamily="2" charset="-78"/>
              </a:rPr>
              <a:t>مقاله، </a:t>
            </a:r>
            <a:r>
              <a:rPr lang="fa-IR" sz="1700" u="sng" dirty="0">
                <a:solidFill>
                  <a:schemeClr val="bg1"/>
                </a:solidFill>
                <a:cs typeface="B Nazanin" panose="00000400000000000000" pitchFamily="2" charset="-78"/>
              </a:rPr>
              <a:t>دست‌کم</a:t>
            </a:r>
            <a:r>
              <a:rPr lang="fa-IR" sz="1700" dirty="0">
                <a:solidFill>
                  <a:schemeClr val="bg1"/>
                </a:solidFill>
                <a:cs typeface="B Nazanin" panose="00000400000000000000" pitchFamily="2" charset="-78"/>
              </a:rPr>
              <a:t> </a:t>
            </a:r>
            <a:r>
              <a:rPr lang="fa-IR" sz="1700" dirty="0" smtClean="0">
                <a:solidFill>
                  <a:schemeClr val="bg1"/>
                </a:solidFill>
                <a:cs typeface="B Nazanin" panose="00000400000000000000" pitchFamily="2" charset="-78"/>
              </a:rPr>
              <a:t>7 </a:t>
            </a:r>
            <a:r>
              <a:rPr lang="fa-IR" sz="1700" dirty="0">
                <a:solidFill>
                  <a:schemeClr val="bg1"/>
                </a:solidFill>
                <a:cs typeface="B Nazanin" panose="00000400000000000000" pitchFamily="2" charset="-78"/>
              </a:rPr>
              <a:t>بار استناد شده‌است.</a:t>
            </a:r>
          </a:p>
          <a:p>
            <a:pPr algn="just" rtl="1"/>
            <a:endParaRPr lang="en-US" sz="1700" b="1" dirty="0" smtClean="0">
              <a:solidFill>
                <a:schemeClr val="bg1"/>
              </a:solidFill>
              <a:cs typeface="B Nazanin" panose="00000400000000000000" pitchFamily="2" charset="-78"/>
            </a:endParaRPr>
          </a:p>
          <a:p>
            <a:pPr algn="just" rtl="1"/>
            <a:endParaRPr lang="en-US" sz="1700" dirty="0" smtClean="0">
              <a:solidFill>
                <a:schemeClr val="bg1"/>
              </a:solidFill>
              <a:cs typeface="B Nazanin" panose="00000400000000000000" pitchFamily="2" charset="-78"/>
            </a:endParaRPr>
          </a:p>
          <a:p>
            <a:pPr algn="just" rtl="1"/>
            <a:endParaRPr lang="en-US" sz="1700" b="1" dirty="0" smtClean="0">
              <a:solidFill>
                <a:schemeClr val="bg1"/>
              </a:solidFill>
              <a:cs typeface="B Nazanin" panose="00000400000000000000" pitchFamily="2" charset="-78"/>
            </a:endParaRPr>
          </a:p>
          <a:p>
            <a:pPr algn="just" rtl="1"/>
            <a:endParaRPr lang="fa-IR" sz="1700" dirty="0">
              <a:solidFill>
                <a:schemeClr val="bg1"/>
              </a:solidFill>
              <a:cs typeface="B Nazanin" panose="00000400000000000000" pitchFamily="2" charset="-78"/>
            </a:endParaRPr>
          </a:p>
          <a:p>
            <a:pPr algn="just" rtl="1"/>
            <a:endParaRPr lang="en-US" sz="1700" dirty="0" smtClean="0">
              <a:solidFill>
                <a:schemeClr val="bg1"/>
              </a:solidFill>
              <a:cs typeface="B Nazanin" panose="00000400000000000000" pitchFamily="2" charset="-78"/>
            </a:endParaRPr>
          </a:p>
          <a:p>
            <a:pPr algn="just" rtl="1"/>
            <a:endParaRPr lang="en-US" b="1" dirty="0">
              <a:solidFill>
                <a:schemeClr val="bg1"/>
              </a:solidFill>
              <a:effectLst>
                <a:outerShdw blurRad="38100" dist="38100" dir="2700000" algn="tl">
                  <a:srgbClr val="000000">
                    <a:alpha val="43137"/>
                  </a:srgbClr>
                </a:outerShdw>
              </a:effectLst>
              <a:cs typeface="B Nazanin" panose="00000400000000000000" pitchFamily="2" charset="-78"/>
            </a:endParaRPr>
          </a:p>
          <a:p>
            <a:pPr algn="just" rtl="1"/>
            <a:endParaRPr lang="en-US" b="1" dirty="0">
              <a:solidFill>
                <a:schemeClr val="bg1"/>
              </a:solidFill>
              <a:effectLst>
                <a:outerShdw blurRad="38100" dist="38100" dir="2700000" algn="tl">
                  <a:srgbClr val="000000">
                    <a:alpha val="43137"/>
                  </a:srgbClr>
                </a:outerShdw>
              </a:effectLst>
              <a:cs typeface="B Nazanin" panose="00000400000000000000" pitchFamily="2" charset="-78"/>
            </a:endParaRPr>
          </a:p>
        </p:txBody>
      </p:sp>
    </p:spTree>
    <p:extLst>
      <p:ext uri="{BB962C8B-B14F-4D97-AF65-F5344CB8AC3E}">
        <p14:creationId xmlns:p14="http://schemas.microsoft.com/office/powerpoint/2010/main" val="900583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6" name="TextBox 5"/>
          <p:cNvSpPr txBox="1"/>
          <p:nvPr/>
        </p:nvSpPr>
        <p:spPr>
          <a:xfrm>
            <a:off x="7677810" y="147650"/>
            <a:ext cx="3044369" cy="1015663"/>
          </a:xfrm>
          <a:prstGeom prst="rect">
            <a:avLst/>
          </a:prstGeom>
          <a:noFill/>
        </p:spPr>
        <p:txBody>
          <a:bodyPr wrap="square" rtlCol="0">
            <a:spAutoFit/>
          </a:bodyPr>
          <a:lstStyle/>
          <a:p>
            <a:pPr algn="ctr" rtl="1"/>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۱- مجلات داخلی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7" name="TextBox 6"/>
          <p:cNvSpPr txBox="1"/>
          <p:nvPr/>
        </p:nvSpPr>
        <p:spPr>
          <a:xfrm>
            <a:off x="2125063" y="901704"/>
            <a:ext cx="9445174" cy="769441"/>
          </a:xfrm>
          <a:prstGeom prst="rect">
            <a:avLst/>
          </a:prstGeom>
          <a:noFill/>
        </p:spPr>
        <p:txBody>
          <a:bodyPr wrap="square" rtlCol="0">
            <a:spAutoFit/>
          </a:bodyPr>
          <a:lstStyle/>
          <a:p>
            <a:pPr algn="ctr" rtl="1"/>
            <a:r>
              <a:rPr lang="fa-IR" sz="4400" b="1" kern="1200" dirty="0" smtClean="0">
                <a:solidFill>
                  <a:schemeClr val="bg1"/>
                </a:solidFill>
                <a:latin typeface="IranNastaliq" panose="02020505000000020003" pitchFamily="18" charset="0"/>
                <a:cs typeface="IranNastaliq" panose="02020505000000020003" pitchFamily="18" charset="0"/>
              </a:rPr>
              <a:t>۱-۱- بررسی وضعیت علمی – پژوهشی یا علمی ترویجی یک مجله با مراجعه به سایت:</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249" y="2073166"/>
            <a:ext cx="10545501" cy="44127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Oval 8"/>
          <p:cNvSpPr/>
          <p:nvPr/>
        </p:nvSpPr>
        <p:spPr>
          <a:xfrm flipH="1">
            <a:off x="2414245" y="1701104"/>
            <a:ext cx="3944077" cy="901703"/>
          </a:xfrm>
          <a:prstGeom prst="ellipse">
            <a:avLst/>
          </a:prstGeom>
          <a:ln>
            <a:noFill/>
          </a:ln>
          <a:effectLst>
            <a:outerShdw blurRad="50800" dist="38100" dir="10800000" algn="r" rotWithShape="0">
              <a:prstClr val="black">
                <a:alpha val="40000"/>
              </a:prstClr>
            </a:outerShdw>
            <a:reflection blurRad="6350" stA="50000" endA="300" endPos="55000" dir="5400000" sy="-100000" algn="bl" rotWithShape="0"/>
          </a:effectLst>
          <a:scene3d>
            <a:camera prst="obliqueTopLeft"/>
            <a:lightRig rig="contrasting" dir="t">
              <a:rot lat="0" lon="0" rev="7800000"/>
            </a:lightRig>
          </a:scene3d>
          <a:sp3d>
            <a:bevelT w="139700" h="139700" prst="relaxedInset"/>
          </a:sp3d>
        </p:spPr>
        <p:style>
          <a:lnRef idx="0">
            <a:scrgbClr r="0" g="0" b="0"/>
          </a:lnRef>
          <a:fillRef idx="1003">
            <a:schemeClr val="dk2"/>
          </a:fillRef>
          <a:effectRef idx="0">
            <a:scrgbClr r="0" g="0" b="0"/>
          </a:effectRef>
          <a:fontRef idx="minor">
            <a:schemeClr val="lt1"/>
          </a:fontRef>
        </p:style>
        <p:txBody>
          <a:bodyPr rtlCol="0" anchor="ctr"/>
          <a:lstStyle/>
          <a:p>
            <a:pPr algn="ctr"/>
            <a:r>
              <a:rPr lang="en-US" sz="2400" dirty="0" smtClean="0">
                <a:ln w="0">
                  <a:solidFill>
                    <a:schemeClr val="tx1">
                      <a:lumMod val="95000"/>
                      <a:lumOff val="5000"/>
                    </a:schemeClr>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Journals.msrt.ir</a:t>
            </a:r>
            <a:endParaRPr lang="en-US" sz="2400" b="1" dirty="0">
              <a:ln w="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Tree>
    <p:extLst>
      <p:ext uri="{BB962C8B-B14F-4D97-AF65-F5344CB8AC3E}">
        <p14:creationId xmlns:p14="http://schemas.microsoft.com/office/powerpoint/2010/main" val="3846906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۲-۲- بررسی وضعیت نمایه در  </a:t>
            </a:r>
            <a:r>
              <a:rPr lang="en-US" sz="3600" b="1" dirty="0" smtClean="0">
                <a:solidFill>
                  <a:schemeClr val="bg1"/>
                </a:solidFill>
                <a:latin typeface="Times New Roman" panose="02020603050405020304" pitchFamily="18" charset="0"/>
                <a:cs typeface="Times New Roman" panose="02020603050405020304" pitchFamily="18" charset="0"/>
              </a:rPr>
              <a:t>ISI</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6" name="TextBox 5"/>
          <p:cNvSpPr txBox="1"/>
          <p:nvPr/>
        </p:nvSpPr>
        <p:spPr>
          <a:xfrm>
            <a:off x="2700744" y="1653995"/>
            <a:ext cx="9445174" cy="830997"/>
          </a:xfrm>
          <a:prstGeom prst="rect">
            <a:avLst/>
          </a:prstGeom>
          <a:noFill/>
        </p:spPr>
        <p:txBody>
          <a:bodyPr wrap="square" rtlCol="0">
            <a:spAutoFit/>
          </a:bodyPr>
          <a:lstStyle/>
          <a:p>
            <a:pPr algn="r" rtl="1"/>
            <a:r>
              <a:rPr lang="fa-IR" sz="4800" b="1" dirty="0" smtClean="0">
                <a:solidFill>
                  <a:schemeClr val="bg1"/>
                </a:solidFill>
                <a:latin typeface="IranNastaliq" panose="02020505000000020003" pitchFamily="18" charset="0"/>
                <a:cs typeface="IranNastaliq" panose="02020505000000020003" pitchFamily="18" charset="0"/>
              </a:rPr>
              <a:t>                                                                                   </a:t>
            </a:r>
            <a:r>
              <a:rPr lang="fa-IR" sz="4400" b="1" dirty="0" smtClean="0">
                <a:solidFill>
                  <a:schemeClr val="bg1"/>
                </a:solidFill>
                <a:latin typeface="IranNastaliq" panose="02020505000000020003" pitchFamily="18" charset="0"/>
                <a:cs typeface="IranNastaliq" panose="02020505000000020003" pitchFamily="18" charset="0"/>
              </a:rPr>
              <a:t>۱-۲-۲- بررسی حضور در لیست جامع  </a:t>
            </a:r>
            <a:r>
              <a:rPr lang="en-US" sz="2800" b="1" dirty="0" smtClean="0">
                <a:solidFill>
                  <a:schemeClr val="bg1"/>
                </a:solidFill>
                <a:latin typeface="Times New Roman" panose="02020603050405020304" pitchFamily="18" charset="0"/>
                <a:cs typeface="Times New Roman" panose="02020603050405020304" pitchFamily="18" charset="0"/>
              </a:rPr>
              <a:t>ISI</a:t>
            </a:r>
            <a:r>
              <a:rPr lang="fa-IR" sz="2800" b="1" dirty="0" smtClean="0">
                <a:solidFill>
                  <a:schemeClr val="bg1"/>
                </a:solidFill>
                <a:latin typeface="Times New Roman" panose="02020603050405020304" pitchFamily="18" charset="0"/>
                <a:cs typeface="Times New Roman" panose="02020603050405020304" pitchFamily="18" charset="0"/>
              </a:rPr>
              <a:t> : </a:t>
            </a:r>
            <a:r>
              <a:rPr lang="fa-IR" sz="4400" b="1" dirty="0" smtClean="0">
                <a:solidFill>
                  <a:schemeClr val="bg1"/>
                </a:solidFill>
                <a:latin typeface="IranNastaliq" panose="02020505000000020003" pitchFamily="18" charset="0"/>
                <a:cs typeface="IranNastaliq" panose="02020505000000020003" pitchFamily="18" charset="0"/>
              </a:rPr>
              <a:t>مراجعه به سایت زیر</a:t>
            </a:r>
            <a:endParaRPr lang="en-US" sz="7200" b="1" kern="1200"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0350" y="2912558"/>
            <a:ext cx="10058400" cy="37857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Oval 8"/>
          <p:cNvSpPr/>
          <p:nvPr/>
        </p:nvSpPr>
        <p:spPr>
          <a:xfrm flipH="1">
            <a:off x="2903573" y="2796295"/>
            <a:ext cx="3944077" cy="644900"/>
          </a:xfrm>
          <a:prstGeom prst="ellipse">
            <a:avLst/>
          </a:prstGeom>
          <a:ln>
            <a:noFill/>
          </a:ln>
          <a:effectLst>
            <a:outerShdw blurRad="50800" dist="38100" dir="10800000" algn="r" rotWithShape="0">
              <a:prstClr val="black">
                <a:alpha val="40000"/>
              </a:prstClr>
            </a:outerShdw>
            <a:reflection blurRad="6350" stA="50000" endA="300" endPos="55000" dir="5400000" sy="-100000" algn="bl" rotWithShape="0"/>
          </a:effectLst>
          <a:scene3d>
            <a:camera prst="obliqueTopLeft"/>
            <a:lightRig rig="contrasting" dir="t">
              <a:rot lat="0" lon="0" rev="7800000"/>
            </a:lightRig>
          </a:scene3d>
          <a:sp3d>
            <a:bevelT w="139700" h="139700" prst="relaxedInset"/>
          </a:sp3d>
        </p:spPr>
        <p:style>
          <a:lnRef idx="0">
            <a:scrgbClr r="0" g="0" b="0"/>
          </a:lnRef>
          <a:fillRef idx="1003">
            <a:schemeClr val="dk2"/>
          </a:fillRef>
          <a:effectRef idx="0">
            <a:scrgbClr r="0" g="0" b="0"/>
          </a:effectRef>
          <a:fontRef idx="minor">
            <a:schemeClr val="lt1"/>
          </a:fontRef>
        </p:style>
        <p:txBody>
          <a:bodyPr rtlCol="0" anchor="ctr"/>
          <a:lstStyle/>
          <a:p>
            <a:pPr algn="ctr"/>
            <a:r>
              <a:rPr lang="en-US" sz="2400" dirty="0" smtClean="0">
                <a:ln w="0">
                  <a:solidFill>
                    <a:schemeClr val="tx1">
                      <a:lumMod val="95000"/>
                      <a:lumOff val="5000"/>
                    </a:schemeClr>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mjl.clarivate.com</a:t>
            </a:r>
            <a:endParaRPr lang="en-US" sz="2400" b="1" dirty="0">
              <a:ln w="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endParaRPr>
          </a:p>
        </p:txBody>
      </p:sp>
      <p:sp>
        <p:nvSpPr>
          <p:cNvPr id="7" name="Oval Callout 6"/>
          <p:cNvSpPr/>
          <p:nvPr/>
        </p:nvSpPr>
        <p:spPr>
          <a:xfrm flipH="1">
            <a:off x="1568812" y="1456845"/>
            <a:ext cx="2171700" cy="1225296"/>
          </a:xfrm>
          <a:prstGeom prst="wedgeEllipseCallou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10" name="Rectangle 9"/>
          <p:cNvSpPr/>
          <p:nvPr/>
        </p:nvSpPr>
        <p:spPr>
          <a:xfrm>
            <a:off x="1042988" y="1818794"/>
            <a:ext cx="3529012" cy="523220"/>
          </a:xfrm>
          <a:prstGeom prst="rect">
            <a:avLst/>
          </a:prstGeom>
        </p:spPr>
        <p:txBody>
          <a:bodyPr wrap="square">
            <a:spAutoFit/>
          </a:bodyPr>
          <a:lstStyle/>
          <a:p>
            <a:pPr algn="ctr"/>
            <a:r>
              <a:rPr lang="fa-IR" sz="2800" b="1" dirty="0">
                <a:solidFill>
                  <a:srgbClr val="FFC000"/>
                </a:solidFill>
              </a:rPr>
              <a:t>گام </a:t>
            </a:r>
            <a:r>
              <a:rPr lang="fa-IR" sz="2800" b="1" dirty="0" smtClean="0">
                <a:solidFill>
                  <a:srgbClr val="FFC000"/>
                </a:solidFill>
              </a:rPr>
              <a:t>اول</a:t>
            </a:r>
            <a:endParaRPr lang="en-US" sz="2800" b="1" dirty="0">
              <a:solidFill>
                <a:srgbClr val="FFC000"/>
              </a:solidFill>
            </a:endParaRPr>
          </a:p>
        </p:txBody>
      </p:sp>
    </p:spTree>
    <p:extLst>
      <p:ext uri="{BB962C8B-B14F-4D97-AF65-F5344CB8AC3E}">
        <p14:creationId xmlns:p14="http://schemas.microsoft.com/office/powerpoint/2010/main" val="29198237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۲-۲- بررسی وضعیت نمایه در  </a:t>
            </a:r>
            <a:r>
              <a:rPr lang="en-US" sz="3600" b="1" dirty="0" smtClean="0">
                <a:solidFill>
                  <a:schemeClr val="bg1"/>
                </a:solidFill>
                <a:latin typeface="Times New Roman" panose="02020603050405020304" pitchFamily="18" charset="0"/>
                <a:cs typeface="Times New Roman" panose="02020603050405020304" pitchFamily="18" charset="0"/>
              </a:rPr>
              <a:t>ISI</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6" name="TextBox 5"/>
          <p:cNvSpPr txBox="1"/>
          <p:nvPr/>
        </p:nvSpPr>
        <p:spPr>
          <a:xfrm>
            <a:off x="214313" y="1653995"/>
            <a:ext cx="11931605" cy="830997"/>
          </a:xfrm>
          <a:prstGeom prst="rect">
            <a:avLst/>
          </a:prstGeom>
          <a:noFill/>
        </p:spPr>
        <p:txBody>
          <a:bodyPr wrap="square" rtlCol="0">
            <a:spAutoFit/>
          </a:bodyPr>
          <a:lstStyle/>
          <a:p>
            <a:pPr algn="r" rtl="1"/>
            <a:r>
              <a:rPr lang="fa-IR" sz="4800" b="1" dirty="0" smtClean="0">
                <a:solidFill>
                  <a:schemeClr val="bg1"/>
                </a:solidFill>
                <a:latin typeface="IranNastaliq" panose="02020505000000020003" pitchFamily="18" charset="0"/>
                <a:cs typeface="IranNastaliq" panose="02020505000000020003" pitchFamily="18" charset="0"/>
              </a:rPr>
              <a:t>                                                                                   </a:t>
            </a:r>
            <a:r>
              <a:rPr lang="fa-IR" sz="4400" b="1" dirty="0" smtClean="0">
                <a:solidFill>
                  <a:schemeClr val="bg1"/>
                </a:solidFill>
                <a:latin typeface="IranNastaliq" panose="02020505000000020003" pitchFamily="18" charset="0"/>
                <a:cs typeface="IranNastaliq" panose="02020505000000020003" pitchFamily="18" charset="0"/>
              </a:rPr>
              <a:t>۱-۲-۲- بررسی حضور در لیست جامع  </a:t>
            </a:r>
            <a:r>
              <a:rPr lang="en-US" sz="2800" b="1" dirty="0" smtClean="0">
                <a:solidFill>
                  <a:schemeClr val="bg1"/>
                </a:solidFill>
                <a:latin typeface="Times New Roman" panose="02020603050405020304" pitchFamily="18" charset="0"/>
                <a:cs typeface="Times New Roman" panose="02020603050405020304" pitchFamily="18" charset="0"/>
              </a:rPr>
              <a:t>ISI</a:t>
            </a:r>
            <a:r>
              <a:rPr lang="fa-IR" sz="2800" b="1" dirty="0" smtClean="0">
                <a:solidFill>
                  <a:schemeClr val="bg1"/>
                </a:solidFill>
                <a:latin typeface="Times New Roman" panose="02020603050405020304" pitchFamily="18" charset="0"/>
                <a:cs typeface="Times New Roman" panose="02020603050405020304" pitchFamily="18" charset="0"/>
              </a:rPr>
              <a:t> : </a:t>
            </a:r>
            <a:r>
              <a:rPr lang="fa-IR" sz="4400" b="1" dirty="0" smtClean="0">
                <a:solidFill>
                  <a:schemeClr val="bg1"/>
                </a:solidFill>
                <a:latin typeface="IranNastaliq" panose="02020505000000020003" pitchFamily="18" charset="0"/>
                <a:cs typeface="IranNastaliq" panose="02020505000000020003" pitchFamily="18" charset="0"/>
              </a:rPr>
              <a:t>ذکر نام یا </a:t>
            </a:r>
            <a:r>
              <a:rPr lang="en-US" sz="2800" b="1" dirty="0" smtClean="0">
                <a:solidFill>
                  <a:schemeClr val="bg1"/>
                </a:solidFill>
                <a:latin typeface="Times New Roman" panose="02020603050405020304" pitchFamily="18" charset="0"/>
                <a:cs typeface="Times New Roman" panose="02020603050405020304" pitchFamily="18" charset="0"/>
              </a:rPr>
              <a:t>ISSN</a:t>
            </a:r>
            <a:r>
              <a:rPr lang="fa-IR" sz="2800" b="1" dirty="0">
                <a:solidFill>
                  <a:schemeClr val="bg1"/>
                </a:solidFill>
                <a:latin typeface="Times New Roman" panose="02020603050405020304" pitchFamily="18" charset="0"/>
                <a:cs typeface="Times New Roman" panose="02020603050405020304" pitchFamily="18" charset="0"/>
              </a:rPr>
              <a:t> </a:t>
            </a:r>
            <a:r>
              <a:rPr lang="fa-IR" sz="4400" b="1" dirty="0" smtClean="0">
                <a:solidFill>
                  <a:schemeClr val="bg1"/>
                </a:solidFill>
                <a:latin typeface="IranNastaliq" panose="02020505000000020003" pitchFamily="18" charset="0"/>
                <a:cs typeface="IranNastaliq" panose="02020505000000020003" pitchFamily="18" charset="0"/>
              </a:rPr>
              <a:t>مجله  (بهتر است  که با </a:t>
            </a:r>
            <a:r>
              <a:rPr lang="en-US" sz="2800" b="1" dirty="0" smtClean="0">
                <a:solidFill>
                  <a:schemeClr val="bg1"/>
                </a:solidFill>
                <a:latin typeface="Times New Roman" panose="02020603050405020304" pitchFamily="18" charset="0"/>
                <a:cs typeface="Times New Roman" panose="02020603050405020304" pitchFamily="18" charset="0"/>
              </a:rPr>
              <a:t>ISSN</a:t>
            </a:r>
            <a:r>
              <a:rPr lang="fa-IR" sz="4400" b="1" dirty="0" smtClean="0">
                <a:solidFill>
                  <a:schemeClr val="bg1"/>
                </a:solidFill>
                <a:latin typeface="IranNastaliq" panose="02020505000000020003" pitchFamily="18" charset="0"/>
                <a:cs typeface="IranNastaliq" panose="02020505000000020003" pitchFamily="18" charset="0"/>
              </a:rPr>
              <a:t> جستجو انجام شود)</a:t>
            </a:r>
            <a:endParaRPr lang="en-US" sz="7200" b="1" kern="1200"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215981" y="3357563"/>
            <a:ext cx="730206" cy="954107"/>
          </a:xfrm>
          <a:prstGeom prst="rect">
            <a:avLst/>
          </a:prstGeom>
        </p:spPr>
        <p:txBody>
          <a:bodyPr wrap="square">
            <a:spAutoFit/>
          </a:bodyPr>
          <a:lstStyle/>
          <a:p>
            <a:pPr algn="ctr"/>
            <a:r>
              <a:rPr lang="fa-IR" sz="2800" b="1" dirty="0">
                <a:solidFill>
                  <a:srgbClr val="FFC000"/>
                </a:solidFill>
              </a:rPr>
              <a:t>گام </a:t>
            </a:r>
            <a:r>
              <a:rPr lang="fa-IR" sz="2800" b="1" dirty="0" smtClean="0">
                <a:solidFill>
                  <a:srgbClr val="FFC000"/>
                </a:solidFill>
              </a:rPr>
              <a:t>دوم</a:t>
            </a:r>
            <a:endParaRPr lang="en-US" sz="2800" b="1" dirty="0">
              <a:solidFill>
                <a:srgbClr val="FFC000"/>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7206" y="2817308"/>
            <a:ext cx="8940888" cy="37808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Oval Callout 12"/>
          <p:cNvSpPr/>
          <p:nvPr/>
        </p:nvSpPr>
        <p:spPr>
          <a:xfrm flipH="1">
            <a:off x="662706" y="3137271"/>
            <a:ext cx="1714500" cy="1225296"/>
          </a:xfrm>
          <a:prstGeom prst="wedgeEllipseCallout">
            <a:avLst>
              <a:gd name="adj1" fmla="val -52500"/>
              <a:gd name="adj2" fmla="val 77659"/>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7" name="Rectangle 6"/>
          <p:cNvSpPr/>
          <p:nvPr/>
        </p:nvSpPr>
        <p:spPr>
          <a:xfrm>
            <a:off x="5620871" y="4724400"/>
            <a:ext cx="1452282" cy="259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ISSN</a:t>
            </a:r>
            <a:endParaRPr lang="en-US" dirty="0"/>
          </a:p>
        </p:txBody>
      </p:sp>
    </p:spTree>
    <p:extLst>
      <p:ext uri="{BB962C8B-B14F-4D97-AF65-F5344CB8AC3E}">
        <p14:creationId xmlns:p14="http://schemas.microsoft.com/office/powerpoint/2010/main" val="5978998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۲-۲- بررسی وضعیت نمایه در  </a:t>
            </a:r>
            <a:r>
              <a:rPr lang="en-US" sz="3600" b="1" dirty="0" smtClean="0">
                <a:solidFill>
                  <a:schemeClr val="bg1"/>
                </a:solidFill>
                <a:latin typeface="Times New Roman" panose="02020603050405020304" pitchFamily="18" charset="0"/>
                <a:cs typeface="Times New Roman" panose="02020603050405020304" pitchFamily="18" charset="0"/>
              </a:rPr>
              <a:t>ISI</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6" name="TextBox 5"/>
          <p:cNvSpPr txBox="1"/>
          <p:nvPr/>
        </p:nvSpPr>
        <p:spPr>
          <a:xfrm>
            <a:off x="214313" y="1653995"/>
            <a:ext cx="11931605" cy="830997"/>
          </a:xfrm>
          <a:prstGeom prst="rect">
            <a:avLst/>
          </a:prstGeom>
          <a:noFill/>
        </p:spPr>
        <p:txBody>
          <a:bodyPr wrap="square" rtlCol="0">
            <a:spAutoFit/>
          </a:bodyPr>
          <a:lstStyle/>
          <a:p>
            <a:pPr algn="r" rtl="1"/>
            <a:r>
              <a:rPr lang="fa-IR" sz="4800" b="1" dirty="0" smtClean="0">
                <a:solidFill>
                  <a:schemeClr val="bg1"/>
                </a:solidFill>
                <a:latin typeface="IranNastaliq" panose="02020505000000020003" pitchFamily="18" charset="0"/>
                <a:cs typeface="IranNastaliq" panose="02020505000000020003" pitchFamily="18" charset="0"/>
              </a:rPr>
              <a:t>        </a:t>
            </a:r>
            <a:r>
              <a:rPr lang="en-US" sz="4800" b="1" dirty="0" smtClean="0">
                <a:solidFill>
                  <a:schemeClr val="bg1"/>
                </a:solidFill>
                <a:latin typeface="IranNastaliq" panose="02020505000000020003" pitchFamily="18" charset="0"/>
                <a:cs typeface="IranNastaliq" panose="02020505000000020003" pitchFamily="18" charset="0"/>
              </a:rPr>
              <a:t>                                                                              </a:t>
            </a:r>
            <a:r>
              <a:rPr lang="fa-IR" sz="4800" b="1" dirty="0" smtClean="0">
                <a:solidFill>
                  <a:schemeClr val="bg1"/>
                </a:solidFill>
                <a:latin typeface="IranNastaliq" panose="02020505000000020003" pitchFamily="18" charset="0"/>
                <a:cs typeface="IranNastaliq" panose="02020505000000020003" pitchFamily="18" charset="0"/>
              </a:rPr>
              <a:t>                          </a:t>
            </a:r>
            <a:r>
              <a:rPr lang="fa-IR" sz="4400" b="1" dirty="0" smtClean="0">
                <a:solidFill>
                  <a:schemeClr val="bg1"/>
                </a:solidFill>
                <a:latin typeface="IranNastaliq" panose="02020505000000020003" pitchFamily="18" charset="0"/>
                <a:cs typeface="IranNastaliq" panose="02020505000000020003" pitchFamily="18" charset="0"/>
              </a:rPr>
              <a:t>در صورت وجود مجله در سامانه </a:t>
            </a:r>
            <a:r>
              <a:rPr lang="en-US" sz="3200" b="1" dirty="0" smtClean="0">
                <a:solidFill>
                  <a:schemeClr val="bg1"/>
                </a:solidFill>
                <a:latin typeface="Times New Roman" panose="02020603050405020304" pitchFamily="18" charset="0"/>
                <a:cs typeface="Times New Roman" panose="02020603050405020304" pitchFamily="18" charset="0"/>
              </a:rPr>
              <a:t>ISI</a:t>
            </a:r>
            <a:r>
              <a:rPr lang="fa-IR" sz="4400" b="1" dirty="0" smtClean="0">
                <a:solidFill>
                  <a:schemeClr val="bg1"/>
                </a:solidFill>
                <a:latin typeface="IranNastaliq" panose="02020505000000020003" pitchFamily="18" charset="0"/>
                <a:cs typeface="IranNastaliq" panose="02020505000000020003" pitchFamily="18" charset="0"/>
              </a:rPr>
              <a:t> ، نام آن مجله در بخش پایینی سایت دیده می شود.</a:t>
            </a:r>
            <a:endParaRPr lang="en-US" sz="7200" b="1" kern="1200" dirty="0">
              <a:solidFill>
                <a:schemeClr val="bg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388" y="2699776"/>
            <a:ext cx="9298524" cy="39158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213274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۲-۲- بررسی وضعیت نمایه در  </a:t>
            </a:r>
            <a:r>
              <a:rPr lang="en-US" sz="3600" b="1" dirty="0" smtClean="0">
                <a:solidFill>
                  <a:schemeClr val="bg1"/>
                </a:solidFill>
                <a:latin typeface="Times New Roman" panose="02020603050405020304" pitchFamily="18" charset="0"/>
                <a:cs typeface="Times New Roman" panose="02020603050405020304" pitchFamily="18" charset="0"/>
              </a:rPr>
              <a:t>ISI</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6" name="TextBox 5"/>
          <p:cNvSpPr txBox="1"/>
          <p:nvPr/>
        </p:nvSpPr>
        <p:spPr>
          <a:xfrm>
            <a:off x="214313" y="1653995"/>
            <a:ext cx="11931605" cy="830997"/>
          </a:xfrm>
          <a:prstGeom prst="rect">
            <a:avLst/>
          </a:prstGeom>
          <a:noFill/>
        </p:spPr>
        <p:txBody>
          <a:bodyPr wrap="square" rtlCol="0">
            <a:spAutoFit/>
          </a:bodyPr>
          <a:lstStyle/>
          <a:p>
            <a:pPr algn="r" rtl="1"/>
            <a:r>
              <a:rPr lang="en-US" sz="4800" b="1" dirty="0" smtClean="0">
                <a:solidFill>
                  <a:schemeClr val="bg1"/>
                </a:solidFill>
                <a:latin typeface="IranNastaliq" panose="02020505000000020003" pitchFamily="18" charset="0"/>
                <a:cs typeface="IranNastaliq" panose="02020505000000020003" pitchFamily="18" charset="0"/>
              </a:rPr>
              <a:t>             </a:t>
            </a:r>
            <a:r>
              <a:rPr lang="fa-IR" sz="4800" b="1" dirty="0" smtClean="0">
                <a:solidFill>
                  <a:schemeClr val="bg1"/>
                </a:solidFill>
                <a:latin typeface="IranNastaliq" panose="02020505000000020003" pitchFamily="18" charset="0"/>
                <a:cs typeface="IranNastaliq" panose="02020505000000020003" pitchFamily="18" charset="0"/>
              </a:rPr>
              <a:t>    </a:t>
            </a:r>
            <a:r>
              <a:rPr lang="en-US" sz="4800" b="1" dirty="0" smtClean="0">
                <a:solidFill>
                  <a:schemeClr val="bg1"/>
                </a:solidFill>
                <a:latin typeface="IranNastaliq" panose="02020505000000020003" pitchFamily="18" charset="0"/>
                <a:cs typeface="IranNastaliq" panose="02020505000000020003" pitchFamily="18" charset="0"/>
              </a:rPr>
              <a:t>                       </a:t>
            </a:r>
            <a:r>
              <a:rPr lang="fa-IR" sz="4800" b="1" dirty="0" smtClean="0">
                <a:solidFill>
                  <a:schemeClr val="bg1"/>
                </a:solidFill>
                <a:latin typeface="IranNastaliq" panose="02020505000000020003" pitchFamily="18" charset="0"/>
                <a:cs typeface="IranNastaliq" panose="02020505000000020003" pitchFamily="18" charset="0"/>
              </a:rPr>
              <a:t>                         ۲-۲-۲- بررسی وضعیت تاثیر سالانه (</a:t>
            </a:r>
            <a:r>
              <a:rPr lang="en-US" sz="2800" b="1" dirty="0" smtClean="0">
                <a:solidFill>
                  <a:schemeClr val="bg1"/>
                </a:solidFill>
                <a:latin typeface="Times New Roman" panose="02020603050405020304" pitchFamily="18" charset="0"/>
                <a:cs typeface="Times New Roman" panose="02020603050405020304" pitchFamily="18" charset="0"/>
              </a:rPr>
              <a:t>JCR</a:t>
            </a:r>
            <a:r>
              <a:rPr lang="fa-IR" sz="4800" b="1" dirty="0" smtClean="0">
                <a:solidFill>
                  <a:schemeClr val="bg1"/>
                </a:solidFill>
                <a:latin typeface="IranNastaliq" panose="02020505000000020003" pitchFamily="18" charset="0"/>
                <a:cs typeface="IranNastaliq" panose="02020505000000020003" pitchFamily="18" charset="0"/>
              </a:rPr>
              <a:t>) : رجوع به سایت زیر سپس دانلود لینک های مربوطه</a:t>
            </a:r>
            <a:endParaRPr lang="en-US" sz="7200" b="1" kern="1200" dirty="0">
              <a:solidFill>
                <a:schemeClr val="bg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2720498"/>
            <a:ext cx="9701315" cy="36265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Oval 12"/>
          <p:cNvSpPr/>
          <p:nvPr/>
        </p:nvSpPr>
        <p:spPr>
          <a:xfrm flipH="1">
            <a:off x="1523999" y="2484992"/>
            <a:ext cx="10046237" cy="1136749"/>
          </a:xfrm>
          <a:prstGeom prst="ellipse">
            <a:avLst/>
          </a:prstGeom>
          <a:ln>
            <a:noFill/>
          </a:ln>
          <a:effectLst>
            <a:outerShdw blurRad="50800" dist="38100" dir="10800000" algn="r" rotWithShape="0">
              <a:prstClr val="black">
                <a:alpha val="40000"/>
              </a:prstClr>
            </a:outerShdw>
            <a:reflection blurRad="6350" stA="50000" endA="300" endPos="55000" dir="5400000" sy="-100000" algn="bl" rotWithShape="0"/>
          </a:effectLst>
          <a:scene3d>
            <a:camera prst="obliqueTopLeft"/>
            <a:lightRig rig="contrasting" dir="t">
              <a:rot lat="0" lon="0" rev="7800000"/>
            </a:lightRig>
          </a:scene3d>
          <a:sp3d>
            <a:bevelT w="139700" h="139700" prst="relaxedInset"/>
          </a:sp3d>
        </p:spPr>
        <p:style>
          <a:lnRef idx="0">
            <a:scrgbClr r="0" g="0" b="0"/>
          </a:lnRef>
          <a:fillRef idx="1003">
            <a:schemeClr val="dk2"/>
          </a:fillRef>
          <a:effectRef idx="0">
            <a:scrgbClr r="0" g="0" b="0"/>
          </a:effectRef>
          <a:fontRef idx="minor">
            <a:schemeClr val="lt1"/>
          </a:fontRef>
        </p:style>
        <p:txBody>
          <a:bodyPr rtlCol="0" anchor="ctr"/>
          <a:lstStyle/>
          <a:p>
            <a:pPr algn="ctr"/>
            <a:r>
              <a:rPr lang="en-US" b="1" dirty="0" smtClean="0">
                <a:ln w="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rPr>
              <a:t>ipscience-help.thomsonreuters.com/incitesLiveJCR/8275-TRS.html</a:t>
            </a:r>
            <a:endParaRPr lang="en-US" sz="1400" b="1" dirty="0">
              <a:ln w="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endParaRPr>
          </a:p>
        </p:txBody>
      </p:sp>
      <p:sp>
        <p:nvSpPr>
          <p:cNvPr id="7" name="Right Arrow 6"/>
          <p:cNvSpPr/>
          <p:nvPr/>
        </p:nvSpPr>
        <p:spPr>
          <a:xfrm rot="10800000">
            <a:off x="7234057" y="5988424"/>
            <a:ext cx="887506" cy="224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4313" y="2720498"/>
            <a:ext cx="1246934" cy="584775"/>
          </a:xfrm>
          <a:prstGeom prst="rect">
            <a:avLst/>
          </a:prstGeom>
          <a:noFill/>
        </p:spPr>
        <p:txBody>
          <a:bodyPr wrap="square" rtlCol="0">
            <a:spAutoFit/>
          </a:bodyPr>
          <a:lstStyle/>
          <a:p>
            <a:r>
              <a:rPr lang="fa-IR" sz="3200" b="1" dirty="0" smtClean="0">
                <a:solidFill>
                  <a:srgbClr val="FF0000"/>
                </a:solidFill>
                <a:effectLst>
                  <a:outerShdw blurRad="38100" dist="38100" dir="2700000" algn="tl">
                    <a:srgbClr val="000000">
                      <a:alpha val="43137"/>
                    </a:srgbClr>
                  </a:outerShdw>
                </a:effectLst>
                <a:cs typeface="B Nazanin" panose="00000400000000000000" pitchFamily="2" charset="-78"/>
              </a:rPr>
              <a:t>راه اول</a:t>
            </a:r>
            <a:endParaRPr lang="en-US" sz="3200" b="1" dirty="0">
              <a:solidFill>
                <a:srgbClr val="FF0000"/>
              </a:solidFill>
              <a:effectLst>
                <a:outerShdw blurRad="38100" dist="38100" dir="2700000" algn="tl">
                  <a:srgbClr val="000000">
                    <a:alpha val="43137"/>
                  </a:srgbClr>
                </a:outerShdw>
              </a:effectLst>
              <a:cs typeface="B Nazanin" panose="00000400000000000000" pitchFamily="2" charset="-78"/>
            </a:endParaRPr>
          </a:p>
        </p:txBody>
      </p:sp>
    </p:spTree>
    <p:extLst>
      <p:ext uri="{BB962C8B-B14F-4D97-AF65-F5344CB8AC3E}">
        <p14:creationId xmlns:p14="http://schemas.microsoft.com/office/powerpoint/2010/main" val="36078848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۲-۲- بررسی وضعیت نمایه در  </a:t>
            </a:r>
            <a:r>
              <a:rPr lang="en-US" sz="3600" b="1" dirty="0" smtClean="0">
                <a:solidFill>
                  <a:schemeClr val="bg1"/>
                </a:solidFill>
                <a:latin typeface="Times New Roman" panose="02020603050405020304" pitchFamily="18" charset="0"/>
                <a:cs typeface="Times New Roman" panose="02020603050405020304" pitchFamily="18" charset="0"/>
              </a:rPr>
              <a:t>ISI</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6" name="TextBox 5"/>
          <p:cNvSpPr txBox="1"/>
          <p:nvPr/>
        </p:nvSpPr>
        <p:spPr>
          <a:xfrm>
            <a:off x="214313" y="1653995"/>
            <a:ext cx="11931605" cy="830997"/>
          </a:xfrm>
          <a:prstGeom prst="rect">
            <a:avLst/>
          </a:prstGeom>
          <a:noFill/>
        </p:spPr>
        <p:txBody>
          <a:bodyPr wrap="square" rtlCol="0">
            <a:spAutoFit/>
          </a:bodyPr>
          <a:lstStyle/>
          <a:p>
            <a:pPr algn="r" rtl="1"/>
            <a:r>
              <a:rPr lang="en-US" sz="4800" b="1" dirty="0" smtClean="0">
                <a:solidFill>
                  <a:schemeClr val="bg1"/>
                </a:solidFill>
                <a:latin typeface="IranNastaliq" panose="02020505000000020003" pitchFamily="18" charset="0"/>
                <a:cs typeface="IranNastaliq" panose="02020505000000020003" pitchFamily="18" charset="0"/>
              </a:rPr>
              <a:t>             </a:t>
            </a:r>
            <a:r>
              <a:rPr lang="fa-IR" sz="4800" b="1" dirty="0" smtClean="0">
                <a:solidFill>
                  <a:schemeClr val="bg1"/>
                </a:solidFill>
                <a:latin typeface="IranNastaliq" panose="02020505000000020003" pitchFamily="18" charset="0"/>
                <a:cs typeface="IranNastaliq" panose="02020505000000020003" pitchFamily="18" charset="0"/>
              </a:rPr>
              <a:t>    </a:t>
            </a:r>
            <a:r>
              <a:rPr lang="en-US" sz="4800" b="1" dirty="0" smtClean="0">
                <a:solidFill>
                  <a:schemeClr val="bg1"/>
                </a:solidFill>
                <a:latin typeface="IranNastaliq" panose="02020505000000020003" pitchFamily="18" charset="0"/>
                <a:cs typeface="IranNastaliq" panose="02020505000000020003" pitchFamily="18" charset="0"/>
              </a:rPr>
              <a:t>                       </a:t>
            </a:r>
            <a:r>
              <a:rPr lang="fa-IR" sz="4800" b="1" dirty="0" smtClean="0">
                <a:solidFill>
                  <a:schemeClr val="bg1"/>
                </a:solidFill>
                <a:latin typeface="IranNastaliq" panose="02020505000000020003" pitchFamily="18" charset="0"/>
                <a:cs typeface="IranNastaliq" panose="02020505000000020003" pitchFamily="18" charset="0"/>
              </a:rPr>
              <a:t>                         ۲-۲-۲- بررسی وضعیت تاثیر سالانه (</a:t>
            </a:r>
            <a:r>
              <a:rPr lang="en-US" sz="2800" b="1" dirty="0" smtClean="0">
                <a:solidFill>
                  <a:schemeClr val="bg1"/>
                </a:solidFill>
                <a:latin typeface="Times New Roman" panose="02020603050405020304" pitchFamily="18" charset="0"/>
                <a:cs typeface="Times New Roman" panose="02020603050405020304" pitchFamily="18" charset="0"/>
              </a:rPr>
              <a:t>JCR</a:t>
            </a:r>
            <a:r>
              <a:rPr lang="fa-IR" sz="4800" b="1" dirty="0" smtClean="0">
                <a:solidFill>
                  <a:schemeClr val="bg1"/>
                </a:solidFill>
                <a:latin typeface="IranNastaliq" panose="02020505000000020003" pitchFamily="18" charset="0"/>
                <a:cs typeface="IranNastaliq" panose="02020505000000020003" pitchFamily="18" charset="0"/>
              </a:rPr>
              <a:t>) : رجوع به سایت معاونت پژوهشی دانشگاه سمنان</a:t>
            </a:r>
            <a:endParaRPr lang="en-US" sz="7200" b="1" kern="1200"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4313" y="2720498"/>
            <a:ext cx="1246934" cy="584775"/>
          </a:xfrm>
          <a:prstGeom prst="rect">
            <a:avLst/>
          </a:prstGeom>
          <a:noFill/>
        </p:spPr>
        <p:txBody>
          <a:bodyPr wrap="square" rtlCol="0">
            <a:spAutoFit/>
          </a:bodyPr>
          <a:lstStyle/>
          <a:p>
            <a:r>
              <a:rPr lang="fa-IR" sz="3200" b="1" dirty="0" smtClean="0">
                <a:solidFill>
                  <a:srgbClr val="FF0000"/>
                </a:solidFill>
                <a:effectLst>
                  <a:outerShdw blurRad="38100" dist="38100" dir="2700000" algn="tl">
                    <a:srgbClr val="000000">
                      <a:alpha val="43137"/>
                    </a:srgbClr>
                  </a:outerShdw>
                </a:effectLst>
                <a:cs typeface="B Nazanin" panose="00000400000000000000" pitchFamily="2" charset="-78"/>
              </a:rPr>
              <a:t>راه دوم</a:t>
            </a:r>
            <a:endParaRPr lang="en-US" sz="3200" b="1" dirty="0">
              <a:solidFill>
                <a:srgbClr val="FF0000"/>
              </a:solidFill>
              <a:effectLst>
                <a:outerShdw blurRad="38100" dist="38100" dir="2700000" algn="tl">
                  <a:srgbClr val="000000">
                    <a:alpha val="43137"/>
                  </a:srgbClr>
                </a:outerShdw>
              </a:effectLst>
              <a:cs typeface="B Nazanin" panose="00000400000000000000" pitchFamily="2" charset="-78"/>
            </a:endParaRPr>
          </a:p>
        </p:txBody>
      </p:sp>
      <p:sp>
        <p:nvSpPr>
          <p:cNvPr id="14" name="TextBox 13"/>
          <p:cNvSpPr txBox="1"/>
          <p:nvPr/>
        </p:nvSpPr>
        <p:spPr>
          <a:xfrm>
            <a:off x="2358513" y="2379436"/>
            <a:ext cx="8566027" cy="461665"/>
          </a:xfrm>
          <a:prstGeom prst="rect">
            <a:avLst/>
          </a:prstGeom>
          <a:noFill/>
        </p:spPr>
        <p:txBody>
          <a:bodyPr wrap="square" rtlCol="0">
            <a:spAutoFit/>
          </a:bodyPr>
          <a:lstStyle/>
          <a:p>
            <a:pPr algn="ctr"/>
            <a:r>
              <a:rPr lang="en-US" sz="2400" b="1" dirty="0" smtClean="0">
                <a:solidFill>
                  <a:srgbClr val="FF0000"/>
                </a:solidFill>
                <a:effectLst>
                  <a:outerShdw blurRad="38100" dist="38100" dir="2700000" algn="tl">
                    <a:srgbClr val="000000">
                      <a:alpha val="43137"/>
                    </a:srgbClr>
                  </a:outerShdw>
                </a:effectLst>
              </a:rPr>
              <a:t>Research.semnan.ac.ir</a:t>
            </a:r>
            <a:endParaRPr lang="en-US" sz="2400" b="1" dirty="0">
              <a:solidFill>
                <a:srgbClr val="FF0000"/>
              </a:solidFill>
              <a:effectLst>
                <a:outerShdw blurRad="38100" dist="38100" dir="2700000" algn="tl">
                  <a:srgbClr val="000000">
                    <a:alpha val="43137"/>
                  </a:srgbClr>
                </a:outerShdw>
              </a:effectLst>
            </a:endParaRPr>
          </a:p>
        </p:txBody>
      </p:sp>
      <p:pic>
        <p:nvPicPr>
          <p:cNvPr id="18" name="Picture 17"/>
          <p:cNvPicPr>
            <a:picLocks noChangeAspect="1"/>
          </p:cNvPicPr>
          <p:nvPr/>
        </p:nvPicPr>
        <p:blipFill>
          <a:blip r:embed="rId5"/>
          <a:stretch>
            <a:fillRect/>
          </a:stretch>
        </p:blipFill>
        <p:spPr>
          <a:xfrm>
            <a:off x="1914304" y="2845666"/>
            <a:ext cx="9454446" cy="2838450"/>
          </a:xfrm>
          <a:prstGeom prst="rect">
            <a:avLst/>
          </a:prstGeom>
        </p:spPr>
      </p:pic>
      <p:sp>
        <p:nvSpPr>
          <p:cNvPr id="19" name="Right Arrow 18"/>
          <p:cNvSpPr/>
          <p:nvPr/>
        </p:nvSpPr>
        <p:spPr>
          <a:xfrm rot="10800000">
            <a:off x="9839810" y="4375661"/>
            <a:ext cx="1084730" cy="19722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42506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2528048" y="147650"/>
            <a:ext cx="8194132" cy="1015663"/>
          </a:xfrm>
          <a:prstGeom prst="rect">
            <a:avLst/>
          </a:prstGeom>
          <a:noFill/>
        </p:spPr>
        <p:txBody>
          <a:bodyPr wrap="square" rtlCol="0">
            <a:spAutoFit/>
          </a:bodyPr>
          <a:lstStyle/>
          <a:p>
            <a:pPr algn="ctr" rtl="1"/>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۳- تهیه لیست سیاه (مجل</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ا</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ت غیر معتبر وزارت علوم)</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1612695" y="11698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مراجعه به سایت زیر</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6" name="TextBox 5"/>
          <p:cNvSpPr txBox="1"/>
          <p:nvPr/>
        </p:nvSpPr>
        <p:spPr>
          <a:xfrm>
            <a:off x="2078981" y="1818794"/>
            <a:ext cx="9445174" cy="830997"/>
          </a:xfrm>
          <a:prstGeom prst="rect">
            <a:avLst/>
          </a:prstGeom>
          <a:noFill/>
        </p:spPr>
        <p:txBody>
          <a:bodyPr wrap="square" rtlCol="0">
            <a:spAutoFit/>
          </a:bodyPr>
          <a:lstStyle/>
          <a:p>
            <a:pPr algn="r" rtl="1"/>
            <a:r>
              <a:rPr lang="fa-IR" sz="4800" b="1" dirty="0" smtClean="0">
                <a:solidFill>
                  <a:schemeClr val="bg1"/>
                </a:solidFill>
                <a:latin typeface="IranNastaliq" panose="02020505000000020003" pitchFamily="18" charset="0"/>
                <a:cs typeface="IranNastaliq" panose="02020505000000020003" pitchFamily="18" charset="0"/>
              </a:rPr>
              <a:t>                                                               </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0350" y="2486176"/>
            <a:ext cx="10058400" cy="41868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Oval 8"/>
          <p:cNvSpPr/>
          <p:nvPr/>
        </p:nvSpPr>
        <p:spPr>
          <a:xfrm flipH="1">
            <a:off x="2809443" y="2301181"/>
            <a:ext cx="4183028" cy="584853"/>
          </a:xfrm>
          <a:prstGeom prst="ellipse">
            <a:avLst/>
          </a:prstGeom>
          <a:ln>
            <a:noFill/>
          </a:ln>
          <a:effectLst>
            <a:outerShdw blurRad="50800" dist="38100" dir="10800000" algn="r" rotWithShape="0">
              <a:prstClr val="black">
                <a:alpha val="40000"/>
              </a:prstClr>
            </a:outerShdw>
            <a:reflection blurRad="6350" stA="50000" endA="300" endPos="55000" dir="5400000" sy="-100000" algn="bl" rotWithShape="0"/>
          </a:effectLst>
          <a:scene3d>
            <a:camera prst="obliqueTopLeft"/>
            <a:lightRig rig="contrasting" dir="t">
              <a:rot lat="0" lon="0" rev="7800000"/>
            </a:lightRig>
          </a:scene3d>
          <a:sp3d>
            <a:bevelT w="139700" h="139700" prst="relaxedInset"/>
          </a:sp3d>
        </p:spPr>
        <p:style>
          <a:lnRef idx="0">
            <a:scrgbClr r="0" g="0" b="0"/>
          </a:lnRef>
          <a:fillRef idx="1003">
            <a:schemeClr val="dk2"/>
          </a:fillRef>
          <a:effectRef idx="0">
            <a:scrgbClr r="0" g="0" b="0"/>
          </a:effectRef>
          <a:fontRef idx="minor">
            <a:schemeClr val="lt1"/>
          </a:fontRef>
        </p:style>
        <p:txBody>
          <a:bodyPr rtlCol="0" anchor="ctr"/>
          <a:lstStyle/>
          <a:p>
            <a:pPr algn="ctr"/>
            <a:r>
              <a:rPr lang="en-US" sz="2400" b="1" dirty="0" smtClean="0">
                <a:ln w="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rPr>
              <a:t>Journals.msrt.ir</a:t>
            </a:r>
            <a:endParaRPr lang="en-US" sz="2400" b="1" dirty="0">
              <a:ln w="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017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2528048" y="147650"/>
            <a:ext cx="8194132" cy="1015663"/>
          </a:xfrm>
          <a:prstGeom prst="rect">
            <a:avLst/>
          </a:prstGeom>
          <a:noFill/>
        </p:spPr>
        <p:txBody>
          <a:bodyPr wrap="square" rtlCol="0">
            <a:spAutoFit/>
          </a:bodyPr>
          <a:lstStyle/>
          <a:p>
            <a:pPr algn="ctr" rtl="1"/>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۳- تهیه لیست سیاه </a:t>
            </a:r>
            <a:r>
              <a:rPr lang="fa-IR" sz="600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(مجل</a:t>
            </a:r>
            <a:r>
              <a:rPr lang="fa-IR" sz="600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ا</a:t>
            </a:r>
            <a:r>
              <a:rPr lang="fa-IR" sz="600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ت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غیر معتبر وزارت علوم)</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1612695" y="11698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انتخاب منوی «فهرست ها»</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6" name="TextBox 5"/>
          <p:cNvSpPr txBox="1"/>
          <p:nvPr/>
        </p:nvSpPr>
        <p:spPr>
          <a:xfrm>
            <a:off x="2078981" y="1818794"/>
            <a:ext cx="9445174" cy="830997"/>
          </a:xfrm>
          <a:prstGeom prst="rect">
            <a:avLst/>
          </a:prstGeom>
          <a:noFill/>
        </p:spPr>
        <p:txBody>
          <a:bodyPr wrap="square" rtlCol="0">
            <a:spAutoFit/>
          </a:bodyPr>
          <a:lstStyle/>
          <a:p>
            <a:pPr algn="r" rtl="1"/>
            <a:r>
              <a:rPr lang="fa-IR" sz="4800" b="1" dirty="0" smtClean="0">
                <a:solidFill>
                  <a:schemeClr val="bg1"/>
                </a:solidFill>
                <a:latin typeface="IranNastaliq" panose="02020505000000020003" pitchFamily="18" charset="0"/>
                <a:cs typeface="IranNastaliq" panose="02020505000000020003" pitchFamily="18" charset="0"/>
              </a:rPr>
              <a:t>                                                               </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082" y="2234292"/>
            <a:ext cx="10058400" cy="42864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Flowchart: Alternate Process 9"/>
          <p:cNvSpPr/>
          <p:nvPr/>
        </p:nvSpPr>
        <p:spPr>
          <a:xfrm flipH="1">
            <a:off x="8055224" y="2099625"/>
            <a:ext cx="827518" cy="691324"/>
          </a:xfrm>
          <a:prstGeom prst="flowChartAlternateProcess">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cene3d>
            <a:camera prst="orthographicFront"/>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fa-IR" sz="1400" b="1" dirty="0" smtClean="0">
                <a:solidFill>
                  <a:schemeClr val="tx1"/>
                </a:solidFill>
              </a:rPr>
              <a:t>فهرست ها</a:t>
            </a:r>
            <a:endParaRPr lang="en-US" sz="1400" b="1" dirty="0">
              <a:solidFill>
                <a:schemeClr val="tx1"/>
              </a:solidFill>
            </a:endParaRPr>
          </a:p>
        </p:txBody>
      </p:sp>
      <p:sp>
        <p:nvSpPr>
          <p:cNvPr id="11" name="Oval Callout 10"/>
          <p:cNvSpPr/>
          <p:nvPr/>
        </p:nvSpPr>
        <p:spPr>
          <a:xfrm>
            <a:off x="8882743" y="2790950"/>
            <a:ext cx="1364343" cy="939222"/>
          </a:xfrm>
          <a:prstGeom prst="wedgeEllipseCallout">
            <a:avLst>
              <a:gd name="adj1" fmla="val -54396"/>
              <a:gd name="adj2" fmla="val -44555"/>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2" name="Rectangle 11"/>
          <p:cNvSpPr/>
          <p:nvPr/>
        </p:nvSpPr>
        <p:spPr>
          <a:xfrm rot="10800000" flipV="1">
            <a:off x="9096089" y="2905004"/>
            <a:ext cx="1150997" cy="461665"/>
          </a:xfrm>
          <a:prstGeom prst="rect">
            <a:avLst/>
          </a:prstGeom>
        </p:spPr>
        <p:txBody>
          <a:bodyPr wrap="square">
            <a:spAutoFit/>
          </a:bodyPr>
          <a:lstStyle/>
          <a:p>
            <a:pPr algn="ctr"/>
            <a:r>
              <a:rPr lang="fa-IR" sz="2400" b="1" dirty="0">
                <a:solidFill>
                  <a:srgbClr val="FFC000"/>
                </a:solidFill>
              </a:rPr>
              <a:t>گام </a:t>
            </a:r>
            <a:r>
              <a:rPr lang="fa-IR" sz="2400" b="1" dirty="0" smtClean="0">
                <a:solidFill>
                  <a:srgbClr val="FFC000"/>
                </a:solidFill>
              </a:rPr>
              <a:t>اول</a:t>
            </a:r>
            <a:endParaRPr lang="en-US" sz="2400" b="1" dirty="0">
              <a:solidFill>
                <a:srgbClr val="FFC000"/>
              </a:solidFill>
            </a:endParaRPr>
          </a:p>
        </p:txBody>
      </p:sp>
    </p:spTree>
    <p:extLst>
      <p:ext uri="{BB962C8B-B14F-4D97-AF65-F5344CB8AC3E}">
        <p14:creationId xmlns:p14="http://schemas.microsoft.com/office/powerpoint/2010/main" val="3721486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2528048" y="147650"/>
            <a:ext cx="8194132" cy="1015663"/>
          </a:xfrm>
          <a:prstGeom prst="rect">
            <a:avLst/>
          </a:prstGeom>
          <a:noFill/>
        </p:spPr>
        <p:txBody>
          <a:bodyPr wrap="square" rtlCol="0">
            <a:spAutoFit/>
          </a:bodyPr>
          <a:lstStyle/>
          <a:p>
            <a:pPr algn="ctr" rtl="1"/>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۳- تهیه لیست سیاه (مجلات غیر معتبر وزارت علوم)</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1612695" y="1169804"/>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انتخاب گزینه «فهرست نشریات- نامعتبر خارجی»</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6" name="TextBox 5"/>
          <p:cNvSpPr txBox="1"/>
          <p:nvPr/>
        </p:nvSpPr>
        <p:spPr>
          <a:xfrm>
            <a:off x="2078981" y="1818794"/>
            <a:ext cx="9445174" cy="830997"/>
          </a:xfrm>
          <a:prstGeom prst="rect">
            <a:avLst/>
          </a:prstGeom>
          <a:noFill/>
        </p:spPr>
        <p:txBody>
          <a:bodyPr wrap="square" rtlCol="0">
            <a:spAutoFit/>
          </a:bodyPr>
          <a:lstStyle/>
          <a:p>
            <a:pPr algn="r" rtl="1"/>
            <a:r>
              <a:rPr lang="fa-IR" sz="4800" b="1" dirty="0" smtClean="0">
                <a:solidFill>
                  <a:schemeClr val="bg1"/>
                </a:solidFill>
                <a:latin typeface="IranNastaliq" panose="02020505000000020003" pitchFamily="18" charset="0"/>
                <a:cs typeface="IranNastaliq" panose="02020505000000020003" pitchFamily="18" charset="0"/>
              </a:rPr>
              <a:t>                                                               </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001" y="2988598"/>
            <a:ext cx="10627750" cy="32539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Flowchart: Alternate Process 13"/>
          <p:cNvSpPr/>
          <p:nvPr/>
        </p:nvSpPr>
        <p:spPr>
          <a:xfrm flipH="1">
            <a:off x="7904202" y="4659086"/>
            <a:ext cx="3464549" cy="422647"/>
          </a:xfrm>
          <a:prstGeom prst="flowChartAlternateProcess">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cene3d>
            <a:camera prst="orthographicFront"/>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fa-IR" sz="2000" dirty="0" smtClean="0">
                <a:ln w="0">
                  <a:solidFill>
                    <a:schemeClr val="bg2">
                      <a:lumMod val="10000"/>
                    </a:schemeClr>
                  </a:solidFill>
                </a:ln>
                <a:solidFill>
                  <a:schemeClr val="tx1"/>
                </a:solidFill>
                <a:effectLst>
                  <a:outerShdw blurRad="38100" dist="25400" dir="5400000" algn="ctr" rotWithShape="0">
                    <a:srgbClr val="6E747A">
                      <a:alpha val="43000"/>
                    </a:srgbClr>
                  </a:outerShdw>
                </a:effectLst>
              </a:rPr>
              <a:t>فهرست نشریات نامعتبر خارجی</a:t>
            </a:r>
            <a:endParaRPr lang="en-US" sz="2000" dirty="0">
              <a:ln w="0">
                <a:solidFill>
                  <a:schemeClr val="bg2">
                    <a:lumMod val="10000"/>
                  </a:schemeClr>
                </a:solidFill>
              </a:ln>
              <a:solidFill>
                <a:schemeClr val="tx1"/>
              </a:solidFill>
              <a:effectLst>
                <a:outerShdw blurRad="38100" dist="25400" dir="5400000" algn="ctr" rotWithShape="0">
                  <a:srgbClr val="6E747A">
                    <a:alpha val="43000"/>
                  </a:srgbClr>
                </a:outerShdw>
              </a:effectLst>
            </a:endParaRPr>
          </a:p>
        </p:txBody>
      </p:sp>
      <p:sp>
        <p:nvSpPr>
          <p:cNvPr id="15" name="Oval Callout 14"/>
          <p:cNvSpPr/>
          <p:nvPr/>
        </p:nvSpPr>
        <p:spPr>
          <a:xfrm rot="20524252" flipH="1">
            <a:off x="5226028" y="3809757"/>
            <a:ext cx="1738527" cy="1583949"/>
          </a:xfrm>
          <a:prstGeom prst="wedgeEllipseCallout">
            <a:avLst>
              <a:gd name="adj1" fmla="val -76868"/>
              <a:gd name="adj2" fmla="val 52386"/>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6" name="Rectangle 15"/>
          <p:cNvSpPr/>
          <p:nvPr/>
        </p:nvSpPr>
        <p:spPr>
          <a:xfrm>
            <a:off x="5024441" y="4306609"/>
            <a:ext cx="2755216" cy="584775"/>
          </a:xfrm>
          <a:prstGeom prst="rect">
            <a:avLst/>
          </a:prstGeom>
        </p:spPr>
        <p:txBody>
          <a:bodyPr wrap="square">
            <a:spAutoFit/>
          </a:bodyPr>
          <a:lstStyle/>
          <a:p>
            <a:pPr algn="ctr"/>
            <a:r>
              <a:rPr lang="fa-IR" sz="3200" b="1" dirty="0">
                <a:solidFill>
                  <a:srgbClr val="FFC000"/>
                </a:solidFill>
              </a:rPr>
              <a:t>گام </a:t>
            </a:r>
            <a:r>
              <a:rPr lang="fa-IR" sz="3200" b="1" dirty="0" smtClean="0">
                <a:solidFill>
                  <a:srgbClr val="FFC000"/>
                </a:solidFill>
              </a:rPr>
              <a:t>دوم</a:t>
            </a:r>
            <a:endParaRPr lang="en-US" sz="3200" b="1" dirty="0">
              <a:solidFill>
                <a:srgbClr val="FFC000"/>
              </a:solidFill>
            </a:endParaRPr>
          </a:p>
        </p:txBody>
      </p:sp>
    </p:spTree>
    <p:extLst>
      <p:ext uri="{BB962C8B-B14F-4D97-AF65-F5344CB8AC3E}">
        <p14:creationId xmlns:p14="http://schemas.microsoft.com/office/powerpoint/2010/main" val="27069217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۱- مجلات داخلی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769441"/>
          </a:xfrm>
          <a:prstGeom prst="rect">
            <a:avLst/>
          </a:prstGeom>
          <a:noFill/>
        </p:spPr>
        <p:txBody>
          <a:bodyPr wrap="square" rtlCol="0">
            <a:spAutoFit/>
          </a:bodyPr>
          <a:lstStyle/>
          <a:p>
            <a:pPr rtl="1"/>
            <a:r>
              <a:rPr lang="fa-IR" sz="4400" b="1" kern="1200" dirty="0" smtClean="0">
                <a:solidFill>
                  <a:schemeClr val="bg1"/>
                </a:solidFill>
                <a:latin typeface="IranNastaliq" panose="02020505000000020003" pitchFamily="18" charset="0"/>
                <a:cs typeface="IranNastaliq" panose="02020505000000020003" pitchFamily="18" charset="0"/>
              </a:rPr>
              <a:t>۱-۱- بررسی وضعیت </a:t>
            </a:r>
            <a:r>
              <a:rPr lang="fa-IR" sz="4400" b="1" dirty="0">
                <a:solidFill>
                  <a:schemeClr val="bg1"/>
                </a:solidFill>
                <a:latin typeface="IranNastaliq" panose="02020505000000020003" pitchFamily="18" charset="0"/>
                <a:cs typeface="IranNastaliq" panose="02020505000000020003" pitchFamily="18" charset="0"/>
              </a:rPr>
              <a:t> </a:t>
            </a:r>
            <a:r>
              <a:rPr lang="en-US" sz="3600" b="1" dirty="0" smtClean="0">
                <a:solidFill>
                  <a:schemeClr val="bg1"/>
                </a:solidFill>
                <a:latin typeface="Times New Roman" panose="02020603050405020304" pitchFamily="18" charset="0"/>
                <a:cs typeface="Times New Roman" panose="02020603050405020304" pitchFamily="18" charset="0"/>
              </a:rPr>
              <a:t>ISC</a:t>
            </a:r>
            <a:r>
              <a:rPr lang="fa-IR" sz="4400" b="1" dirty="0" smtClean="0">
                <a:solidFill>
                  <a:schemeClr val="bg1"/>
                </a:solidFill>
                <a:latin typeface="IranNastaliq" panose="02020505000000020003" pitchFamily="18" charset="0"/>
                <a:cs typeface="IranNastaliq" panose="02020505000000020003" pitchFamily="18" charset="0"/>
              </a:rPr>
              <a:t>  و ضریب تاثیر مجله با مراجعه به سایت زیر و انجام اقدامات ذکر شده</a:t>
            </a:r>
            <a:r>
              <a:rPr lang="fa-IR" sz="4400" b="1" kern="1200" dirty="0" smtClean="0">
                <a:solidFill>
                  <a:schemeClr val="bg1"/>
                </a:solidFill>
                <a:latin typeface="IranNastaliq" panose="02020505000000020003" pitchFamily="18" charset="0"/>
                <a:cs typeface="IranNastaliq" panose="02020505000000020003" pitchFamily="18" charset="0"/>
              </a:rPr>
              <a:t>:</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7" name="Picture 6"/>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12" name="Oval Callout 11"/>
          <p:cNvSpPr/>
          <p:nvPr/>
        </p:nvSpPr>
        <p:spPr>
          <a:xfrm flipH="1">
            <a:off x="34135" y="1286424"/>
            <a:ext cx="1656256" cy="1235935"/>
          </a:xfrm>
          <a:prstGeom prst="wedgeEllipseCallout">
            <a:avLst>
              <a:gd name="adj1" fmla="val -40990"/>
              <a:gd name="adj2" fmla="val 64168"/>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fa-IR" sz="2000" b="1" dirty="0" smtClean="0">
                <a:latin typeface="+mj-lt"/>
              </a:rPr>
              <a:t>گام اول</a:t>
            </a:r>
            <a:endParaRPr lang="en-US" sz="2000" b="1" dirty="0">
              <a:latin typeface="+mj-lt"/>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365" y="2572848"/>
            <a:ext cx="9524782" cy="3835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Oval 20"/>
          <p:cNvSpPr/>
          <p:nvPr/>
        </p:nvSpPr>
        <p:spPr>
          <a:xfrm flipH="1">
            <a:off x="3315195" y="2348976"/>
            <a:ext cx="4362614" cy="663165"/>
          </a:xfrm>
          <a:prstGeom prst="ellipse">
            <a:avLst/>
          </a:prstGeom>
          <a:ln>
            <a:noFill/>
          </a:ln>
          <a:effectLst>
            <a:outerShdw blurRad="50800" dist="38100" dir="10800000" algn="r" rotWithShape="0">
              <a:prstClr val="black">
                <a:alpha val="40000"/>
              </a:prstClr>
            </a:outerShdw>
            <a:reflection blurRad="6350" stA="50000" endA="300" endPos="55000" dir="5400000" sy="-100000" algn="bl" rotWithShape="0"/>
          </a:effectLst>
          <a:scene3d>
            <a:camera prst="obliqueTopLeft"/>
            <a:lightRig rig="contrasting" dir="t">
              <a:rot lat="0" lon="0" rev="7800000"/>
            </a:lightRig>
          </a:scene3d>
          <a:sp3d>
            <a:bevelT w="139700" h="139700" prst="relaxedInset"/>
          </a:sp3d>
        </p:spPr>
        <p:style>
          <a:lnRef idx="0">
            <a:scrgbClr r="0" g="0" b="0"/>
          </a:lnRef>
          <a:fillRef idx="1003">
            <a:schemeClr val="dk2"/>
          </a:fillRef>
          <a:effectRef idx="0">
            <a:scrgbClr r="0" g="0" b="0"/>
          </a:effectRef>
          <a:fontRef idx="minor">
            <a:schemeClr val="lt1"/>
          </a:fontRef>
        </p:style>
        <p:txBody>
          <a:bodyPr rtlCol="0" anchor="ctr"/>
          <a:lstStyle/>
          <a:p>
            <a:pPr algn="ctr"/>
            <a:r>
              <a:rPr lang="en-US" sz="2400" dirty="0" smtClean="0">
                <a:ln w="0">
                  <a:solidFill>
                    <a:schemeClr val="tx1">
                      <a:lumMod val="95000"/>
                      <a:lumOff val="5000"/>
                    </a:schemeClr>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Jcr.isc.gov.ir/main.aspx</a:t>
            </a:r>
            <a:endParaRPr lang="en-US" sz="2400" b="1" dirty="0">
              <a:ln w="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565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۱- مجلات داخلی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769441"/>
          </a:xfrm>
          <a:prstGeom prst="rect">
            <a:avLst/>
          </a:prstGeom>
          <a:noFill/>
        </p:spPr>
        <p:txBody>
          <a:bodyPr wrap="square" rtlCol="0">
            <a:spAutoFit/>
          </a:bodyPr>
          <a:lstStyle/>
          <a:p>
            <a:pPr rtl="1"/>
            <a:r>
              <a:rPr lang="fa-IR" sz="4400" b="1" kern="1200" dirty="0" smtClean="0">
                <a:solidFill>
                  <a:schemeClr val="bg1"/>
                </a:solidFill>
                <a:latin typeface="IranNastaliq" panose="02020505000000020003" pitchFamily="18" charset="0"/>
                <a:cs typeface="IranNastaliq" panose="02020505000000020003" pitchFamily="18" charset="0"/>
              </a:rPr>
              <a:t>۱-۱- بررسی وضعیت </a:t>
            </a:r>
            <a:r>
              <a:rPr lang="fa-IR" sz="4400" b="1" dirty="0">
                <a:solidFill>
                  <a:schemeClr val="bg1"/>
                </a:solidFill>
                <a:latin typeface="IranNastaliq" panose="02020505000000020003" pitchFamily="18" charset="0"/>
                <a:cs typeface="IranNastaliq" panose="02020505000000020003" pitchFamily="18" charset="0"/>
              </a:rPr>
              <a:t> </a:t>
            </a:r>
            <a:r>
              <a:rPr lang="en-US" sz="3600" b="1" dirty="0" smtClean="0">
                <a:solidFill>
                  <a:schemeClr val="bg1"/>
                </a:solidFill>
                <a:latin typeface="Times New Roman" panose="02020603050405020304" pitchFamily="18" charset="0"/>
                <a:cs typeface="Times New Roman" panose="02020603050405020304" pitchFamily="18" charset="0"/>
              </a:rPr>
              <a:t>ISC</a:t>
            </a:r>
            <a:r>
              <a:rPr lang="fa-IR" sz="4400" b="1" dirty="0" smtClean="0">
                <a:solidFill>
                  <a:schemeClr val="bg1"/>
                </a:solidFill>
                <a:latin typeface="IranNastaliq" panose="02020505000000020003" pitchFamily="18" charset="0"/>
                <a:cs typeface="IranNastaliq" panose="02020505000000020003" pitchFamily="18" charset="0"/>
              </a:rPr>
              <a:t>  و ضریب تاثیر مجله با مراجعه به سایت زیر و انجام اقدامات ذکر شده</a:t>
            </a:r>
            <a:r>
              <a:rPr lang="fa-IR" sz="4400" b="1" kern="1200" dirty="0" smtClean="0">
                <a:solidFill>
                  <a:schemeClr val="bg1"/>
                </a:solidFill>
                <a:latin typeface="IranNastaliq" panose="02020505000000020003" pitchFamily="18" charset="0"/>
                <a:cs typeface="IranNastaliq" panose="02020505000000020003" pitchFamily="18" charset="0"/>
              </a:rPr>
              <a:t>:</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365" y="2572848"/>
            <a:ext cx="9524782" cy="3835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Oval Callout 6"/>
          <p:cNvSpPr/>
          <p:nvPr/>
        </p:nvSpPr>
        <p:spPr>
          <a:xfrm rot="837497" flipH="1">
            <a:off x="4698666" y="2427792"/>
            <a:ext cx="2196020" cy="1653549"/>
          </a:xfrm>
          <a:prstGeom prst="wedgeEllipseCallout">
            <a:avLst>
              <a:gd name="adj1" fmla="val -51357"/>
              <a:gd name="adj2" fmla="val 56318"/>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8" name="Rectangle 7"/>
          <p:cNvSpPr/>
          <p:nvPr/>
        </p:nvSpPr>
        <p:spPr>
          <a:xfrm>
            <a:off x="5029200" y="2770094"/>
            <a:ext cx="1277471" cy="461665"/>
          </a:xfrm>
          <a:prstGeom prst="rect">
            <a:avLst/>
          </a:prstGeom>
        </p:spPr>
        <p:txBody>
          <a:bodyPr wrap="square">
            <a:spAutoFit/>
          </a:bodyPr>
          <a:lstStyle/>
          <a:p>
            <a:r>
              <a:rPr lang="fa-IR" sz="2400" b="1" dirty="0">
                <a:solidFill>
                  <a:srgbClr val="FFC000"/>
                </a:solidFill>
              </a:rPr>
              <a:t>گام </a:t>
            </a:r>
            <a:r>
              <a:rPr lang="fa-IR" sz="2400" b="1" dirty="0" smtClean="0">
                <a:solidFill>
                  <a:srgbClr val="FFC000"/>
                </a:solidFill>
              </a:rPr>
              <a:t>دوم</a:t>
            </a:r>
            <a:endParaRPr lang="en-US" sz="2400" b="1" dirty="0">
              <a:solidFill>
                <a:srgbClr val="FFC000"/>
              </a:solidFill>
            </a:endParaRPr>
          </a:p>
        </p:txBody>
      </p:sp>
      <p:sp>
        <p:nvSpPr>
          <p:cNvPr id="9" name="TextBox 8"/>
          <p:cNvSpPr txBox="1"/>
          <p:nvPr/>
        </p:nvSpPr>
        <p:spPr>
          <a:xfrm>
            <a:off x="306613" y="1704784"/>
            <a:ext cx="9445174" cy="769441"/>
          </a:xfrm>
          <a:prstGeom prst="rect">
            <a:avLst/>
          </a:prstGeom>
          <a:noFill/>
        </p:spPr>
        <p:txBody>
          <a:bodyPr wrap="square" rtlCol="0">
            <a:spAutoFit/>
          </a:bodyPr>
          <a:lstStyle/>
          <a:p>
            <a:pPr algn="r" rtl="1"/>
            <a:r>
              <a:rPr lang="fa-IR" sz="4400" b="1" dirty="0" smtClean="0">
                <a:solidFill>
                  <a:schemeClr val="bg1"/>
                </a:solidFill>
                <a:latin typeface="IranNastaliq" panose="02020505000000020003" pitchFamily="18" charset="0"/>
                <a:cs typeface="IranNastaliq" panose="02020505000000020003" pitchFamily="18" charset="0"/>
              </a:rPr>
              <a:t>ذکر نام یا  </a:t>
            </a:r>
            <a:r>
              <a:rPr lang="en-US" sz="3200" b="1" dirty="0" smtClean="0">
                <a:solidFill>
                  <a:schemeClr val="bg1"/>
                </a:solidFill>
                <a:latin typeface="Times New Roman" panose="02020603050405020304" pitchFamily="18" charset="0"/>
                <a:cs typeface="Times New Roman" panose="02020603050405020304" pitchFamily="18" charset="0"/>
              </a:rPr>
              <a:t>ISSN</a:t>
            </a:r>
            <a:r>
              <a:rPr lang="fa-IR" sz="4000" b="1" dirty="0">
                <a:solidFill>
                  <a:schemeClr val="bg1"/>
                </a:solidFill>
                <a:latin typeface="Times New Roman" panose="02020603050405020304" pitchFamily="18" charset="0"/>
                <a:cs typeface="Times New Roman" panose="02020603050405020304" pitchFamily="18" charset="0"/>
              </a:rPr>
              <a:t> </a:t>
            </a:r>
            <a:r>
              <a:rPr lang="fa-IR" sz="4400" b="1" dirty="0" smtClean="0">
                <a:solidFill>
                  <a:schemeClr val="bg1"/>
                </a:solidFill>
                <a:latin typeface="IranNastaliq" panose="02020505000000020003" pitchFamily="18" charset="0"/>
                <a:cs typeface="IranNastaliq" panose="02020505000000020003" pitchFamily="18" charset="0"/>
              </a:rPr>
              <a:t> مجله  </a:t>
            </a:r>
            <a:r>
              <a:rPr lang="fa-IR" sz="4400" b="1" kern="1200" dirty="0" smtClean="0">
                <a:solidFill>
                  <a:schemeClr val="bg1"/>
                </a:solidFill>
                <a:latin typeface="IranNastaliq" panose="02020505000000020003" pitchFamily="18" charset="0"/>
                <a:cs typeface="IranNastaliq" panose="02020505000000020003" pitchFamily="18" charset="0"/>
              </a:rPr>
              <a:t>: برای مثال واژه مدیریت</a:t>
            </a:r>
            <a:endParaRPr lang="en-US" sz="4400" b="1" kern="1200" dirty="0">
              <a:solidFill>
                <a:schemeClr val="bg1"/>
              </a:solidFill>
              <a:latin typeface="IranNastaliq" panose="02020505000000020003" pitchFamily="18" charset="0"/>
              <a:cs typeface="IranNastaliq" panose="02020505000000020003" pitchFamily="18" charset="0"/>
            </a:endParaRPr>
          </a:p>
        </p:txBody>
      </p:sp>
      <p:sp>
        <p:nvSpPr>
          <p:cNvPr id="10" name="Oval 9"/>
          <p:cNvSpPr/>
          <p:nvPr/>
        </p:nvSpPr>
        <p:spPr>
          <a:xfrm>
            <a:off x="7061695" y="4490595"/>
            <a:ext cx="2375397" cy="458186"/>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fa-IR" sz="2400" b="1" dirty="0" smtClean="0">
                <a:solidFill>
                  <a:schemeClr val="tx1"/>
                </a:solidFill>
              </a:rPr>
              <a:t>مدیریت</a:t>
            </a:r>
            <a:endParaRPr lang="en-US" sz="2400" b="1" dirty="0">
              <a:solidFill>
                <a:schemeClr val="tx1"/>
              </a:solidFill>
            </a:endParaRPr>
          </a:p>
        </p:txBody>
      </p:sp>
    </p:spTree>
    <p:extLst>
      <p:ext uri="{BB962C8B-B14F-4D97-AF65-F5344CB8AC3E}">
        <p14:creationId xmlns:p14="http://schemas.microsoft.com/office/powerpoint/2010/main" val="3801788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۱- مجلات داخلی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769441"/>
          </a:xfrm>
          <a:prstGeom prst="rect">
            <a:avLst/>
          </a:prstGeom>
          <a:noFill/>
        </p:spPr>
        <p:txBody>
          <a:bodyPr wrap="square" rtlCol="0">
            <a:spAutoFit/>
          </a:bodyPr>
          <a:lstStyle/>
          <a:p>
            <a:pPr rtl="1"/>
            <a:r>
              <a:rPr lang="fa-IR" sz="4400" b="1" kern="1200" dirty="0" smtClean="0">
                <a:solidFill>
                  <a:schemeClr val="bg1"/>
                </a:solidFill>
                <a:latin typeface="IranNastaliq" panose="02020505000000020003" pitchFamily="18" charset="0"/>
                <a:cs typeface="IranNastaliq" panose="02020505000000020003" pitchFamily="18" charset="0"/>
              </a:rPr>
              <a:t>۱-۱- بررسی وضعیت </a:t>
            </a:r>
            <a:r>
              <a:rPr lang="fa-IR" sz="4400" b="1" dirty="0">
                <a:solidFill>
                  <a:schemeClr val="bg1"/>
                </a:solidFill>
                <a:latin typeface="IranNastaliq" panose="02020505000000020003" pitchFamily="18" charset="0"/>
                <a:cs typeface="IranNastaliq" panose="02020505000000020003" pitchFamily="18" charset="0"/>
              </a:rPr>
              <a:t> </a:t>
            </a:r>
            <a:r>
              <a:rPr lang="en-US" sz="3600" b="1" dirty="0" smtClean="0">
                <a:solidFill>
                  <a:schemeClr val="bg1"/>
                </a:solidFill>
                <a:latin typeface="Times New Roman" panose="02020603050405020304" pitchFamily="18" charset="0"/>
                <a:cs typeface="Times New Roman" panose="02020603050405020304" pitchFamily="18" charset="0"/>
              </a:rPr>
              <a:t>ISC</a:t>
            </a:r>
            <a:r>
              <a:rPr lang="fa-IR" sz="4400" b="1" dirty="0" smtClean="0">
                <a:solidFill>
                  <a:schemeClr val="bg1"/>
                </a:solidFill>
                <a:latin typeface="IranNastaliq" panose="02020505000000020003" pitchFamily="18" charset="0"/>
                <a:cs typeface="IranNastaliq" panose="02020505000000020003" pitchFamily="18" charset="0"/>
              </a:rPr>
              <a:t>  و ضریب تاثیر مجله با مراجعه به سایت زیر و انجام اقدامات ذکر شده</a:t>
            </a:r>
            <a:r>
              <a:rPr lang="fa-IR" sz="4400" b="1" kern="1200" dirty="0" smtClean="0">
                <a:solidFill>
                  <a:schemeClr val="bg1"/>
                </a:solidFill>
                <a:latin typeface="IranNastaliq" panose="02020505000000020003" pitchFamily="18" charset="0"/>
                <a:cs typeface="IranNastaliq" panose="02020505000000020003" pitchFamily="18" charset="0"/>
              </a:rPr>
              <a:t>:</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9" name="TextBox 8"/>
          <p:cNvSpPr txBox="1"/>
          <p:nvPr/>
        </p:nvSpPr>
        <p:spPr>
          <a:xfrm>
            <a:off x="306613" y="1704784"/>
            <a:ext cx="9445174" cy="769441"/>
          </a:xfrm>
          <a:prstGeom prst="rect">
            <a:avLst/>
          </a:prstGeom>
          <a:noFill/>
        </p:spPr>
        <p:txBody>
          <a:bodyPr wrap="square" rtlCol="0">
            <a:spAutoFit/>
          </a:bodyPr>
          <a:lstStyle/>
          <a:p>
            <a:pPr algn="r" rtl="1"/>
            <a:r>
              <a:rPr lang="fa-IR" sz="4400" b="1" dirty="0" smtClean="0">
                <a:solidFill>
                  <a:schemeClr val="bg1"/>
                </a:solidFill>
                <a:latin typeface="IranNastaliq" panose="02020505000000020003" pitchFamily="18" charset="0"/>
                <a:cs typeface="IranNastaliq" panose="02020505000000020003" pitchFamily="18" charset="0"/>
              </a:rPr>
              <a:t>   </a:t>
            </a:r>
            <a:r>
              <a:rPr lang="fa-IR" sz="4400" b="1" kern="1200" dirty="0" smtClean="0">
                <a:solidFill>
                  <a:schemeClr val="bg1"/>
                </a:solidFill>
                <a:latin typeface="IranNastaliq" panose="02020505000000020003" pitchFamily="18" charset="0"/>
                <a:cs typeface="IranNastaliq" panose="02020505000000020003" pitchFamily="18" charset="0"/>
              </a:rPr>
              <a:t> انتخاب گزینه جزیئات مجله موردنظر:</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6500" y="2507864"/>
            <a:ext cx="9748689" cy="40274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Oval Callout 12"/>
          <p:cNvSpPr/>
          <p:nvPr/>
        </p:nvSpPr>
        <p:spPr>
          <a:xfrm flipH="1">
            <a:off x="0" y="2185135"/>
            <a:ext cx="1264023" cy="1471378"/>
          </a:xfrm>
          <a:prstGeom prst="wedgeEllipseCallout">
            <a:avLst>
              <a:gd name="adj1" fmla="val -62690"/>
              <a:gd name="adj2" fmla="val 48104"/>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14" name="Rectangle 13"/>
          <p:cNvSpPr/>
          <p:nvPr/>
        </p:nvSpPr>
        <p:spPr>
          <a:xfrm flipH="1">
            <a:off x="306612" y="2507864"/>
            <a:ext cx="957411" cy="830997"/>
          </a:xfrm>
          <a:prstGeom prst="rect">
            <a:avLst/>
          </a:prstGeom>
        </p:spPr>
        <p:txBody>
          <a:bodyPr wrap="square">
            <a:spAutoFit/>
          </a:bodyPr>
          <a:lstStyle/>
          <a:p>
            <a:pPr algn="ctr"/>
            <a:r>
              <a:rPr lang="fa-IR" sz="2400" b="1" dirty="0">
                <a:solidFill>
                  <a:srgbClr val="FFC000"/>
                </a:solidFill>
              </a:rPr>
              <a:t>گام </a:t>
            </a:r>
            <a:r>
              <a:rPr lang="fa-IR" sz="2400" b="1" dirty="0" smtClean="0">
                <a:solidFill>
                  <a:srgbClr val="FFC000"/>
                </a:solidFill>
              </a:rPr>
              <a:t>سوم</a:t>
            </a:r>
            <a:endParaRPr lang="en-US" sz="2400" b="1" dirty="0">
              <a:solidFill>
                <a:srgbClr val="FFC000"/>
              </a:solidFill>
            </a:endParaRPr>
          </a:p>
        </p:txBody>
      </p:sp>
      <p:sp>
        <p:nvSpPr>
          <p:cNvPr id="16" name="Oval 15"/>
          <p:cNvSpPr/>
          <p:nvPr/>
        </p:nvSpPr>
        <p:spPr>
          <a:xfrm rot="10800000" flipV="1">
            <a:off x="6380844" y="3772609"/>
            <a:ext cx="2613643" cy="318184"/>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fa-IR" sz="1600" b="1" dirty="0" smtClean="0">
                <a:solidFill>
                  <a:schemeClr val="tx1"/>
                </a:solidFill>
              </a:rPr>
              <a:t>اندیشه مدیریت راهبردی</a:t>
            </a:r>
            <a:endParaRPr lang="en-US" sz="1600" b="1" dirty="0">
              <a:solidFill>
                <a:schemeClr val="tx1"/>
              </a:solidFill>
            </a:endParaRPr>
          </a:p>
        </p:txBody>
      </p:sp>
      <p:sp>
        <p:nvSpPr>
          <p:cNvPr id="17" name="Rounded Rectangle 16"/>
          <p:cNvSpPr/>
          <p:nvPr/>
        </p:nvSpPr>
        <p:spPr>
          <a:xfrm rot="10800000" flipV="1">
            <a:off x="1506498" y="3690152"/>
            <a:ext cx="1008102" cy="400642"/>
          </a:xfrm>
          <a:prstGeom prst="roundRect">
            <a:avLst>
              <a:gd name="adj" fmla="val 15151"/>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fa-IR" b="1" dirty="0" smtClean="0">
                <a:solidFill>
                  <a:schemeClr val="tx1"/>
                </a:solidFill>
              </a:rPr>
              <a:t>جزیئات</a:t>
            </a:r>
            <a:endParaRPr lang="en-US" b="1" dirty="0">
              <a:solidFill>
                <a:schemeClr val="tx1"/>
              </a:solidFill>
            </a:endParaRPr>
          </a:p>
        </p:txBody>
      </p:sp>
    </p:spTree>
    <p:extLst>
      <p:ext uri="{BB962C8B-B14F-4D97-AF65-F5344CB8AC3E}">
        <p14:creationId xmlns:p14="http://schemas.microsoft.com/office/powerpoint/2010/main" val="156919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۱- مجلات داخلی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769441"/>
          </a:xfrm>
          <a:prstGeom prst="rect">
            <a:avLst/>
          </a:prstGeom>
          <a:noFill/>
        </p:spPr>
        <p:txBody>
          <a:bodyPr wrap="square" rtlCol="0">
            <a:spAutoFit/>
          </a:bodyPr>
          <a:lstStyle/>
          <a:p>
            <a:pPr rtl="1"/>
            <a:r>
              <a:rPr lang="fa-IR" sz="4400" b="1" kern="1200" dirty="0" smtClean="0">
                <a:solidFill>
                  <a:schemeClr val="bg1"/>
                </a:solidFill>
                <a:latin typeface="IranNastaliq" panose="02020505000000020003" pitchFamily="18" charset="0"/>
                <a:cs typeface="IranNastaliq" panose="02020505000000020003" pitchFamily="18" charset="0"/>
              </a:rPr>
              <a:t>۱-۱- بررسی وضعیت </a:t>
            </a:r>
            <a:r>
              <a:rPr lang="fa-IR" sz="4400" b="1" dirty="0">
                <a:solidFill>
                  <a:schemeClr val="bg1"/>
                </a:solidFill>
                <a:latin typeface="IranNastaliq" panose="02020505000000020003" pitchFamily="18" charset="0"/>
                <a:cs typeface="IranNastaliq" panose="02020505000000020003" pitchFamily="18" charset="0"/>
              </a:rPr>
              <a:t> </a:t>
            </a:r>
            <a:r>
              <a:rPr lang="en-US" sz="3600" b="1" dirty="0" smtClean="0">
                <a:solidFill>
                  <a:schemeClr val="bg1"/>
                </a:solidFill>
                <a:latin typeface="Times New Roman" panose="02020603050405020304" pitchFamily="18" charset="0"/>
                <a:cs typeface="Times New Roman" panose="02020603050405020304" pitchFamily="18" charset="0"/>
              </a:rPr>
              <a:t>ISC</a:t>
            </a:r>
            <a:r>
              <a:rPr lang="fa-IR" sz="4400" b="1" dirty="0" smtClean="0">
                <a:solidFill>
                  <a:schemeClr val="bg1"/>
                </a:solidFill>
                <a:latin typeface="IranNastaliq" panose="02020505000000020003" pitchFamily="18" charset="0"/>
                <a:cs typeface="IranNastaliq" panose="02020505000000020003" pitchFamily="18" charset="0"/>
              </a:rPr>
              <a:t>  و ضریب تاثیر مجله با مراجعه به سایت زیر و انجام اقدامات ذکر شده</a:t>
            </a:r>
            <a:r>
              <a:rPr lang="fa-IR" sz="4400" b="1" kern="1200" dirty="0" smtClean="0">
                <a:solidFill>
                  <a:schemeClr val="bg1"/>
                </a:solidFill>
                <a:latin typeface="IranNastaliq" panose="02020505000000020003" pitchFamily="18" charset="0"/>
                <a:cs typeface="IranNastaliq" panose="02020505000000020003" pitchFamily="18" charset="0"/>
              </a:rPr>
              <a:t>:</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9" name="TextBox 8"/>
          <p:cNvSpPr txBox="1"/>
          <p:nvPr/>
        </p:nvSpPr>
        <p:spPr>
          <a:xfrm>
            <a:off x="2600192" y="1803407"/>
            <a:ext cx="9445174" cy="769441"/>
          </a:xfrm>
          <a:prstGeom prst="rect">
            <a:avLst/>
          </a:prstGeom>
          <a:noFill/>
        </p:spPr>
        <p:txBody>
          <a:bodyPr wrap="square" rtlCol="0">
            <a:spAutoFit/>
          </a:bodyPr>
          <a:lstStyle/>
          <a:p>
            <a:pPr algn="r" rtl="1"/>
            <a:r>
              <a:rPr lang="fa-IR" sz="4400" b="1" dirty="0" smtClean="0">
                <a:solidFill>
                  <a:schemeClr val="bg1"/>
                </a:solidFill>
                <a:latin typeface="IranNastaliq" panose="02020505000000020003" pitchFamily="18" charset="0"/>
                <a:cs typeface="IranNastaliq" panose="02020505000000020003" pitchFamily="18" charset="0"/>
              </a:rPr>
              <a:t>                                                                                      انتخاب گزینه «وضعیت نشریه»</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169" y="2712132"/>
            <a:ext cx="10516441" cy="38986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Rectangle 11"/>
          <p:cNvSpPr/>
          <p:nvPr/>
        </p:nvSpPr>
        <p:spPr>
          <a:xfrm>
            <a:off x="5307370" y="2572848"/>
            <a:ext cx="1671653" cy="400110"/>
          </a:xfrm>
          <a:prstGeom prst="rect">
            <a:avLst/>
          </a:prstGeom>
        </p:spPr>
        <p:txBody>
          <a:bodyPr wrap="square">
            <a:spAutoFit/>
          </a:bodyPr>
          <a:lstStyle/>
          <a:p>
            <a:pPr algn="ctr"/>
            <a:r>
              <a:rPr lang="fa-IR" sz="2000" b="1" dirty="0">
                <a:solidFill>
                  <a:srgbClr val="FFC000"/>
                </a:solidFill>
              </a:rPr>
              <a:t>گام </a:t>
            </a:r>
            <a:r>
              <a:rPr lang="fa-IR" sz="2000" b="1" dirty="0" smtClean="0">
                <a:solidFill>
                  <a:srgbClr val="FFC000"/>
                </a:solidFill>
              </a:rPr>
              <a:t>چهارم</a:t>
            </a:r>
            <a:endParaRPr lang="en-US" sz="2000" b="1" dirty="0">
              <a:solidFill>
                <a:srgbClr val="FFC000"/>
              </a:solidFill>
            </a:endParaRPr>
          </a:p>
        </p:txBody>
      </p:sp>
      <p:sp>
        <p:nvSpPr>
          <p:cNvPr id="13" name="Oval Callout 12"/>
          <p:cNvSpPr/>
          <p:nvPr/>
        </p:nvSpPr>
        <p:spPr>
          <a:xfrm rot="349708">
            <a:off x="5350051" y="2543383"/>
            <a:ext cx="2285079" cy="956900"/>
          </a:xfrm>
          <a:prstGeom prst="wedgeEllipseCallout">
            <a:avLst>
              <a:gd name="adj1" fmla="val 77552"/>
              <a:gd name="adj2" fmla="val 52002"/>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14" name="Rounded Rectangle 13"/>
          <p:cNvSpPr/>
          <p:nvPr/>
        </p:nvSpPr>
        <p:spPr>
          <a:xfrm flipH="1">
            <a:off x="8041341" y="3613835"/>
            <a:ext cx="968188" cy="261610"/>
          </a:xfrm>
          <a:prstGeom prst="roundRect">
            <a:avLst>
              <a:gd name="adj" fmla="val 0"/>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fa-IR" sz="1100" b="1" dirty="0" smtClean="0">
                <a:solidFill>
                  <a:schemeClr val="tx1"/>
                </a:solidFill>
              </a:rPr>
              <a:t>وضعیت نشریه</a:t>
            </a:r>
            <a:endParaRPr lang="en-US" sz="1100" b="1" dirty="0">
              <a:solidFill>
                <a:schemeClr val="tx1"/>
              </a:solidFill>
            </a:endParaRPr>
          </a:p>
        </p:txBody>
      </p:sp>
    </p:spTree>
    <p:extLst>
      <p:ext uri="{BB962C8B-B14F-4D97-AF65-F5344CB8AC3E}">
        <p14:creationId xmlns:p14="http://schemas.microsoft.com/office/powerpoint/2010/main" val="3255514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۱- مجلات داخلی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125063" y="901704"/>
            <a:ext cx="9445174" cy="769441"/>
          </a:xfrm>
          <a:prstGeom prst="rect">
            <a:avLst/>
          </a:prstGeom>
          <a:noFill/>
        </p:spPr>
        <p:txBody>
          <a:bodyPr wrap="square" rtlCol="0">
            <a:spAutoFit/>
          </a:bodyPr>
          <a:lstStyle/>
          <a:p>
            <a:pPr rtl="1"/>
            <a:r>
              <a:rPr lang="fa-IR" sz="4400" b="1" kern="1200" dirty="0" smtClean="0">
                <a:solidFill>
                  <a:schemeClr val="bg1"/>
                </a:solidFill>
                <a:latin typeface="IranNastaliq" panose="02020505000000020003" pitchFamily="18" charset="0"/>
                <a:cs typeface="IranNastaliq" panose="02020505000000020003" pitchFamily="18" charset="0"/>
              </a:rPr>
              <a:t>۱-۱- بررسی وضعیت </a:t>
            </a:r>
            <a:r>
              <a:rPr lang="fa-IR" sz="4400" b="1" dirty="0">
                <a:solidFill>
                  <a:schemeClr val="bg1"/>
                </a:solidFill>
                <a:latin typeface="IranNastaliq" panose="02020505000000020003" pitchFamily="18" charset="0"/>
                <a:cs typeface="IranNastaliq" panose="02020505000000020003" pitchFamily="18" charset="0"/>
              </a:rPr>
              <a:t> </a:t>
            </a:r>
            <a:r>
              <a:rPr lang="en-US" sz="3600" b="1" dirty="0" smtClean="0">
                <a:solidFill>
                  <a:schemeClr val="bg1"/>
                </a:solidFill>
                <a:latin typeface="Times New Roman" panose="02020603050405020304" pitchFamily="18" charset="0"/>
                <a:cs typeface="Times New Roman" panose="02020603050405020304" pitchFamily="18" charset="0"/>
              </a:rPr>
              <a:t>ISC</a:t>
            </a:r>
            <a:r>
              <a:rPr lang="fa-IR" sz="4400" b="1" dirty="0" smtClean="0">
                <a:solidFill>
                  <a:schemeClr val="bg1"/>
                </a:solidFill>
                <a:latin typeface="IranNastaliq" panose="02020505000000020003" pitchFamily="18" charset="0"/>
                <a:cs typeface="IranNastaliq" panose="02020505000000020003" pitchFamily="18" charset="0"/>
              </a:rPr>
              <a:t>  و ضریب تاثیر مجله با مراجعه به سایت زیر و انجام اقدامات ذکر شده</a:t>
            </a:r>
            <a:r>
              <a:rPr lang="fa-IR" sz="4400" b="1" kern="1200" dirty="0" smtClean="0">
                <a:solidFill>
                  <a:schemeClr val="bg1"/>
                </a:solidFill>
                <a:latin typeface="IranNastaliq" panose="02020505000000020003" pitchFamily="18" charset="0"/>
                <a:cs typeface="IranNastaliq" panose="02020505000000020003" pitchFamily="18" charset="0"/>
              </a:rPr>
              <a:t>:</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6" name="TextBox 5"/>
          <p:cNvSpPr txBox="1"/>
          <p:nvPr/>
        </p:nvSpPr>
        <p:spPr>
          <a:xfrm>
            <a:off x="2600192" y="1803407"/>
            <a:ext cx="9445174" cy="769441"/>
          </a:xfrm>
          <a:prstGeom prst="rect">
            <a:avLst/>
          </a:prstGeom>
          <a:noFill/>
        </p:spPr>
        <p:txBody>
          <a:bodyPr wrap="square" rtlCol="0">
            <a:spAutoFit/>
          </a:bodyPr>
          <a:lstStyle/>
          <a:p>
            <a:pPr algn="r" rtl="1"/>
            <a:r>
              <a:rPr lang="fa-IR" sz="4400" b="1" dirty="0">
                <a:solidFill>
                  <a:schemeClr val="bg1"/>
                </a:solidFill>
                <a:latin typeface="IranNastaliq" panose="02020505000000020003" pitchFamily="18" charset="0"/>
                <a:cs typeface="IranNastaliq" panose="02020505000000020003" pitchFamily="18" charset="0"/>
              </a:rPr>
              <a:t> </a:t>
            </a:r>
            <a:r>
              <a:rPr lang="fa-IR" sz="4400" b="1" dirty="0" smtClean="0">
                <a:solidFill>
                  <a:schemeClr val="bg1"/>
                </a:solidFill>
                <a:latin typeface="IranNastaliq" panose="02020505000000020003" pitchFamily="18" charset="0"/>
                <a:cs typeface="IranNastaliq" panose="02020505000000020003" pitchFamily="18" charset="0"/>
              </a:rPr>
              <a:t>                                                                                                   مشاهده وضعیت نشریه    </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0350" y="2945998"/>
            <a:ext cx="10058400" cy="33466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485323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sp>
        <p:nvSpPr>
          <p:cNvPr id="4" name="TextBox 3"/>
          <p:cNvSpPr txBox="1"/>
          <p:nvPr/>
        </p:nvSpPr>
        <p:spPr>
          <a:xfrm>
            <a:off x="2700744" y="1752609"/>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۱-۲- ۱- حالت بررسی وضعیت   </a:t>
            </a:r>
            <a:r>
              <a:rPr lang="en-US" sz="3600" b="1" dirty="0" smtClean="0">
                <a:solidFill>
                  <a:schemeClr val="bg1"/>
                </a:solidFill>
                <a:latin typeface="Times New Roman" panose="02020603050405020304" pitchFamily="18" charset="0"/>
                <a:cs typeface="Times New Roman" panose="02020603050405020304" pitchFamily="18" charset="0"/>
              </a:rPr>
              <a:t>Q</a:t>
            </a:r>
            <a:r>
              <a:rPr lang="fa-IR" sz="3600" b="1" dirty="0">
                <a:solidFill>
                  <a:schemeClr val="bg1"/>
                </a:solidFill>
                <a:latin typeface="Times New Roman" panose="02020603050405020304" pitchFamily="18" charset="0"/>
                <a:cs typeface="Times New Roman" panose="02020603050405020304" pitchFamily="18" charset="0"/>
              </a:rPr>
              <a:t> </a:t>
            </a:r>
            <a:r>
              <a:rPr lang="fa-IR" sz="5400" b="1" dirty="0" smtClean="0">
                <a:solidFill>
                  <a:schemeClr val="bg1"/>
                </a:solidFill>
                <a:latin typeface="IranNastaliq" panose="02020505000000020003" pitchFamily="18" charset="0"/>
                <a:cs typeface="IranNastaliq" panose="02020505000000020003" pitchFamily="18" charset="0"/>
              </a:rPr>
              <a:t> مجله در سایت   </a:t>
            </a:r>
            <a:r>
              <a:rPr lang="en-US" sz="3600" b="1" dirty="0" smtClean="0">
                <a:solidFill>
                  <a:schemeClr val="bg1"/>
                </a:solidFill>
                <a:latin typeface="Times New Roman" panose="02020603050405020304" pitchFamily="18" charset="0"/>
                <a:cs typeface="Times New Roman" panose="02020603050405020304" pitchFamily="18" charset="0"/>
              </a:rPr>
              <a:t>Scimago</a:t>
            </a:r>
            <a:r>
              <a:rPr lang="fa-IR" sz="5400" b="1" dirty="0" smtClean="0">
                <a:solidFill>
                  <a:schemeClr val="bg1"/>
                </a:solidFill>
                <a:latin typeface="IranNastaliq" panose="02020505000000020003" pitchFamily="18" charset="0"/>
                <a:cs typeface="IranNastaliq" panose="02020505000000020003" pitchFamily="18" charset="0"/>
              </a:rPr>
              <a:t> :</a:t>
            </a:r>
            <a:endParaRPr lang="en-US" sz="4400" b="1" kern="1200" dirty="0">
              <a:solidFill>
                <a:schemeClr val="bg1"/>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2924930"/>
            <a:ext cx="10058400" cy="33607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Oval 8"/>
          <p:cNvSpPr/>
          <p:nvPr/>
        </p:nvSpPr>
        <p:spPr>
          <a:xfrm flipH="1">
            <a:off x="1919694" y="2706016"/>
            <a:ext cx="3944077" cy="644900"/>
          </a:xfrm>
          <a:prstGeom prst="ellipse">
            <a:avLst/>
          </a:prstGeom>
          <a:ln>
            <a:noFill/>
          </a:ln>
          <a:effectLst>
            <a:outerShdw blurRad="50800" dist="38100" dir="10800000" algn="r" rotWithShape="0">
              <a:prstClr val="black">
                <a:alpha val="40000"/>
              </a:prstClr>
            </a:outerShdw>
            <a:reflection blurRad="6350" stA="50000" endA="300" endPos="55000" dir="5400000" sy="-100000" algn="bl" rotWithShape="0"/>
          </a:effectLst>
          <a:scene3d>
            <a:camera prst="obliqueTopLeft"/>
            <a:lightRig rig="contrasting" dir="t">
              <a:rot lat="0" lon="0" rev="7800000"/>
            </a:lightRig>
          </a:scene3d>
          <a:sp3d>
            <a:bevelT w="139700" h="139700" prst="relaxedInset"/>
          </a:sp3d>
        </p:spPr>
        <p:style>
          <a:lnRef idx="0">
            <a:scrgbClr r="0" g="0" b="0"/>
          </a:lnRef>
          <a:fillRef idx="1003">
            <a:schemeClr val="dk2"/>
          </a:fillRef>
          <a:effectRef idx="0">
            <a:scrgbClr r="0" g="0" b="0"/>
          </a:effectRef>
          <a:fontRef idx="minor">
            <a:schemeClr val="lt1"/>
          </a:fontRef>
        </p:style>
        <p:txBody>
          <a:bodyPr rtlCol="0" anchor="ctr"/>
          <a:lstStyle/>
          <a:p>
            <a:pPr algn="ctr"/>
            <a:r>
              <a:rPr lang="en-US" sz="2400" dirty="0" smtClean="0">
                <a:ln w="0">
                  <a:solidFill>
                    <a:schemeClr val="tx1">
                      <a:lumMod val="95000"/>
                      <a:lumOff val="5000"/>
                    </a:schemeClr>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www.scimagojr.com</a:t>
            </a:r>
            <a:endParaRPr lang="en-US" sz="2400" b="1" dirty="0">
              <a:ln w="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endParaRPr>
          </a:p>
        </p:txBody>
      </p:sp>
      <p:sp>
        <p:nvSpPr>
          <p:cNvPr id="11" name="Oval Callout 10"/>
          <p:cNvSpPr/>
          <p:nvPr/>
        </p:nvSpPr>
        <p:spPr>
          <a:xfrm flipH="1">
            <a:off x="228352" y="1031533"/>
            <a:ext cx="2311647" cy="1690439"/>
          </a:xfrm>
          <a:prstGeom prst="wedgeEllipseCallout">
            <a:avLst>
              <a:gd name="adj1" fmla="val -74312"/>
              <a:gd name="adj2" fmla="val 53687"/>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12" name="Rectangle 11"/>
          <p:cNvSpPr/>
          <p:nvPr/>
        </p:nvSpPr>
        <p:spPr>
          <a:xfrm flipH="1">
            <a:off x="-562305" y="1486751"/>
            <a:ext cx="3633283" cy="461665"/>
          </a:xfrm>
          <a:prstGeom prst="rect">
            <a:avLst/>
          </a:prstGeom>
        </p:spPr>
        <p:txBody>
          <a:bodyPr wrap="square">
            <a:spAutoFit/>
          </a:bodyPr>
          <a:lstStyle/>
          <a:p>
            <a:pPr algn="ctr"/>
            <a:r>
              <a:rPr lang="fa-IR" sz="2400" b="1" dirty="0">
                <a:solidFill>
                  <a:srgbClr val="FFC000"/>
                </a:solidFill>
              </a:rPr>
              <a:t>گام </a:t>
            </a:r>
            <a:r>
              <a:rPr lang="fa-IR" sz="2400" b="1" dirty="0" smtClean="0">
                <a:solidFill>
                  <a:srgbClr val="FFC000"/>
                </a:solidFill>
              </a:rPr>
              <a:t>اول</a:t>
            </a:r>
            <a:endParaRPr lang="en-US" sz="2400" b="1" dirty="0">
              <a:solidFill>
                <a:srgbClr val="FFC000"/>
              </a:solidFill>
            </a:endParaRPr>
          </a:p>
        </p:txBody>
      </p:sp>
      <p:sp>
        <p:nvSpPr>
          <p:cNvPr id="13" name="TextBox 12"/>
          <p:cNvSpPr txBox="1"/>
          <p:nvPr/>
        </p:nvSpPr>
        <p:spPr>
          <a:xfrm>
            <a:off x="2108693" y="925541"/>
            <a:ext cx="9445174" cy="923330"/>
          </a:xfrm>
          <a:prstGeom prst="rect">
            <a:avLst/>
          </a:prstGeom>
          <a:noFill/>
        </p:spPr>
        <p:txBody>
          <a:bodyPr wrap="square" rtlCol="0">
            <a:spAutoFit/>
          </a:bodyPr>
          <a:lstStyle/>
          <a:p>
            <a:pPr algn="r" rtl="1"/>
            <a:r>
              <a:rPr lang="fa-IR" sz="5400" b="1" dirty="0" smtClean="0">
                <a:solidFill>
                  <a:schemeClr val="bg1"/>
                </a:solidFill>
                <a:latin typeface="IranNastaliq" panose="02020505000000020003" pitchFamily="18" charset="0"/>
                <a:cs typeface="IranNastaliq" panose="02020505000000020003" pitchFamily="18" charset="0"/>
              </a:rPr>
              <a:t>                                                        ۱-۲- بررسی وضعیت نمایه </a:t>
            </a:r>
            <a:r>
              <a:rPr lang="en-US" sz="4000" b="1" dirty="0" smtClean="0">
                <a:solidFill>
                  <a:schemeClr val="bg1"/>
                </a:solidFill>
                <a:latin typeface="Times New Roman" panose="02020603050405020304" pitchFamily="18" charset="0"/>
                <a:cs typeface="Times New Roman" panose="02020603050405020304" pitchFamily="18" charset="0"/>
              </a:rPr>
              <a:t>Scopus</a:t>
            </a:r>
            <a:r>
              <a:rPr lang="fa-IR" sz="5400" b="1" dirty="0" smtClean="0">
                <a:solidFill>
                  <a:schemeClr val="bg1"/>
                </a:solidFill>
                <a:latin typeface="IranNastaliq" panose="02020505000000020003" pitchFamily="18" charset="0"/>
                <a:cs typeface="IranNastaliq" panose="02020505000000020003" pitchFamily="18" charset="0"/>
              </a:rPr>
              <a:t> :</a:t>
            </a:r>
            <a:endParaRPr lang="en-US" sz="4400" b="1" kern="1200" dirty="0">
              <a:solidFill>
                <a:schemeClr val="bg1"/>
              </a:solidFill>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29039683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solidFill>
          </a:ln>
        </p:spPr>
      </p:pic>
      <p:sp>
        <p:nvSpPr>
          <p:cNvPr id="3" name="TextBox 2"/>
          <p:cNvSpPr txBox="1"/>
          <p:nvPr/>
        </p:nvSpPr>
        <p:spPr>
          <a:xfrm>
            <a:off x="7677810" y="147650"/>
            <a:ext cx="3044369" cy="1015663"/>
          </a:xfrm>
          <a:prstGeom prst="rect">
            <a:avLst/>
          </a:prstGeom>
          <a:noFill/>
        </p:spPr>
        <p:txBody>
          <a:bodyPr wrap="square" rtlCol="0">
            <a:spAutoFit/>
          </a:bodyPr>
          <a:lstStyle/>
          <a:p>
            <a:pPr algn="ctr" rtl="1"/>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۲</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مجلات </a:t>
            </a:r>
            <a:r>
              <a:rPr lang="fa-IR" sz="6000" dirty="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 </a:t>
            </a:r>
            <a:r>
              <a:rPr lang="fa-IR" sz="6000" dirty="0" smtClean="0">
                <a:ln w="0">
                  <a:solidFill>
                    <a:schemeClr val="bg2"/>
                  </a:solidFill>
                </a:ln>
                <a:solidFill>
                  <a:schemeClr val="bg2"/>
                </a:solidFill>
                <a:effectLst>
                  <a:reflection blurRad="6350" stA="53000" endA="300" endPos="35500" dir="5400000" sy="-90000" algn="bl" rotWithShape="0"/>
                </a:effectLst>
                <a:latin typeface="IranNastaliq" panose="02020505000000020003" pitchFamily="18" charset="0"/>
                <a:cs typeface="IranNastaliq" panose="02020505000000020003" pitchFamily="18" charset="0"/>
              </a:rPr>
              <a:t>بین المللی</a:t>
            </a:r>
            <a:endParaRPr lang="en-US" sz="6000" b="1" kern="1200" dirty="0">
              <a:ln w="0">
                <a:solidFill>
                  <a:schemeClr val="bg2"/>
                </a:solidFill>
              </a:ln>
              <a:solidFill>
                <a:schemeClr val="bg2"/>
              </a:solidFill>
              <a:latin typeface="IranNastaliq" panose="02020505000000020003" pitchFamily="18" charset="0"/>
              <a:cs typeface="IranNastaliq" panose="02020505000000020003" pitchFamily="18"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591582" y="20722"/>
            <a:ext cx="1554336" cy="1798072"/>
          </a:xfrm>
          <a:prstGeom prst="rect">
            <a:avLst/>
          </a:prstGeom>
          <a:ln w="12700">
            <a:noFill/>
          </a:ln>
          <a:effectLst/>
        </p:spPr>
      </p:pic>
      <p:sp>
        <p:nvSpPr>
          <p:cNvPr id="13" name="TextBox 12"/>
          <p:cNvSpPr txBox="1"/>
          <p:nvPr/>
        </p:nvSpPr>
        <p:spPr>
          <a:xfrm>
            <a:off x="1651318" y="1653923"/>
            <a:ext cx="9445174" cy="923330"/>
          </a:xfrm>
          <a:prstGeom prst="rect">
            <a:avLst/>
          </a:prstGeom>
          <a:noFill/>
        </p:spPr>
        <p:txBody>
          <a:bodyPr wrap="square" rtlCol="0">
            <a:spAutoFit/>
          </a:bodyPr>
          <a:lstStyle/>
          <a:p>
            <a:pPr algn="ctr" rtl="1"/>
            <a:r>
              <a:rPr lang="en-US" sz="5400" b="1" dirty="0" smtClean="0">
                <a:solidFill>
                  <a:srgbClr val="C00000"/>
                </a:solidFill>
                <a:latin typeface="IranNastaliq" panose="02020505000000020003" pitchFamily="18" charset="0"/>
                <a:cs typeface="IranNastaliq" panose="02020505000000020003" pitchFamily="18" charset="0"/>
              </a:rPr>
              <a:t>SCIMAGO</a:t>
            </a:r>
            <a:endParaRPr lang="en-US" sz="4400" b="1" kern="1200" dirty="0">
              <a:solidFill>
                <a:srgbClr val="C00000"/>
              </a:solidFill>
              <a:latin typeface="IranNastaliq" panose="02020505000000020003" pitchFamily="18" charset="0"/>
              <a:cs typeface="IranNastaliq" panose="02020505000000020003" pitchFamily="18" charset="0"/>
            </a:endParaRPr>
          </a:p>
        </p:txBody>
      </p:sp>
      <p:sp>
        <p:nvSpPr>
          <p:cNvPr id="6" name="TextBox 5"/>
          <p:cNvSpPr txBox="1"/>
          <p:nvPr/>
        </p:nvSpPr>
        <p:spPr>
          <a:xfrm>
            <a:off x="842682" y="2877671"/>
            <a:ext cx="11062447" cy="3567953"/>
          </a:xfrm>
          <a:prstGeom prst="rect">
            <a:avLst/>
          </a:prstGeom>
          <a:noFill/>
        </p:spPr>
        <p:txBody>
          <a:bodyPr wrap="square" rtlCol="0">
            <a:spAutoFit/>
          </a:bodyPr>
          <a:lstStyle/>
          <a:p>
            <a:endParaRPr lang="en-US" dirty="0"/>
          </a:p>
        </p:txBody>
      </p:sp>
      <p:sp>
        <p:nvSpPr>
          <p:cNvPr id="10" name="TextBox 9"/>
          <p:cNvSpPr txBox="1"/>
          <p:nvPr/>
        </p:nvSpPr>
        <p:spPr>
          <a:xfrm>
            <a:off x="699247" y="2940424"/>
            <a:ext cx="10854620" cy="2677656"/>
          </a:xfrm>
          <a:prstGeom prst="rect">
            <a:avLst/>
          </a:prstGeom>
          <a:noFill/>
        </p:spPr>
        <p:txBody>
          <a:bodyPr wrap="square" rtlCol="0">
            <a:spAutoFit/>
          </a:bodyPr>
          <a:lstStyle/>
          <a:p>
            <a:pPr algn="ctr" rtl="1"/>
            <a:r>
              <a:rPr lang="en-US" sz="2800" dirty="0">
                <a:solidFill>
                  <a:schemeClr val="bg1"/>
                </a:solidFill>
                <a:cs typeface="B Nazanin" panose="00000400000000000000" pitchFamily="2" charset="-78"/>
              </a:rPr>
              <a:t> </a:t>
            </a:r>
            <a:r>
              <a:rPr lang="fa-IR" sz="2800" dirty="0" smtClean="0">
                <a:solidFill>
                  <a:schemeClr val="bg1"/>
                </a:solidFill>
                <a:cs typeface="B Nazanin" panose="00000400000000000000" pitchFamily="2" charset="-78"/>
              </a:rPr>
              <a:t>یک </a:t>
            </a:r>
            <a:r>
              <a:rPr lang="fa-IR" sz="2800" dirty="0">
                <a:solidFill>
                  <a:schemeClr val="bg1"/>
                </a:solidFill>
                <a:cs typeface="B Nazanin" panose="00000400000000000000" pitchFamily="2" charset="-78"/>
              </a:rPr>
              <a:t>پورتال عمومی رتبه بندی مجله و کشور ها است که شامل مجلات و شاخص علمی کشورهای توسعه یافته از اطلاعات موجود در پایگاه </a:t>
            </a:r>
            <a:r>
              <a:rPr lang="fa-IR" sz="2800" dirty="0" smtClean="0">
                <a:solidFill>
                  <a:schemeClr val="bg1"/>
                </a:solidFill>
                <a:cs typeface="B Nazanin" panose="00000400000000000000" pitchFamily="2" charset="-78"/>
              </a:rPr>
              <a:t>داده</a:t>
            </a:r>
            <a:r>
              <a:rPr lang="en-US" sz="2800" dirty="0" smtClean="0">
                <a:solidFill>
                  <a:schemeClr val="bg1"/>
                </a:solidFill>
                <a:cs typeface="B Nazanin" panose="00000400000000000000" pitchFamily="2" charset="-78"/>
              </a:rPr>
              <a:t>Scopus </a:t>
            </a:r>
            <a:r>
              <a:rPr lang="fa-IR" sz="2800" dirty="0" smtClean="0">
                <a:solidFill>
                  <a:schemeClr val="bg1"/>
                </a:solidFill>
                <a:cs typeface="B Nazanin" panose="00000400000000000000" pitchFamily="2" charset="-78"/>
              </a:rPr>
              <a:t> است.</a:t>
            </a:r>
          </a:p>
          <a:p>
            <a:pPr algn="ctr" rtl="1"/>
            <a:r>
              <a:rPr lang="fa-IR" sz="2800" dirty="0" smtClean="0">
                <a:solidFill>
                  <a:schemeClr val="bg1"/>
                </a:solidFill>
                <a:cs typeface="B Nazanin" panose="00000400000000000000" pitchFamily="2" charset="-78"/>
              </a:rPr>
              <a:t>این </a:t>
            </a:r>
            <a:r>
              <a:rPr lang="fa-IR" sz="2800" dirty="0">
                <a:solidFill>
                  <a:schemeClr val="bg1"/>
                </a:solidFill>
                <a:cs typeface="B Nazanin" panose="00000400000000000000" pitchFamily="2" charset="-78"/>
              </a:rPr>
              <a:t>شاخص می تواند برای ارزیابی و تجزیه و تحلیل در حوزه های علمی استفاده شود. </a:t>
            </a:r>
            <a:endParaRPr lang="fa-IR" sz="2800" dirty="0" smtClean="0">
              <a:solidFill>
                <a:schemeClr val="bg1"/>
              </a:solidFill>
              <a:cs typeface="B Nazanin" panose="00000400000000000000" pitchFamily="2" charset="-78"/>
            </a:endParaRPr>
          </a:p>
          <a:p>
            <a:pPr algn="ctr" rtl="1"/>
            <a:r>
              <a:rPr lang="fa-IR" sz="2800" dirty="0" smtClean="0">
                <a:solidFill>
                  <a:schemeClr val="bg1"/>
                </a:solidFill>
                <a:cs typeface="B Nazanin" panose="00000400000000000000" pitchFamily="2" charset="-78"/>
              </a:rPr>
              <a:t>در </a:t>
            </a:r>
            <a:r>
              <a:rPr lang="fa-IR" sz="2800" dirty="0">
                <a:solidFill>
                  <a:schemeClr val="bg1"/>
                </a:solidFill>
                <a:cs typeface="B Nazanin" panose="00000400000000000000" pitchFamily="2" charset="-78"/>
              </a:rPr>
              <a:t>این پایگاه مجلات می توانند مقایسه یا به طور جداگانه مورد تجزیه و تحلیل قرار بگیرند. </a:t>
            </a:r>
            <a:endParaRPr lang="fa-IR" sz="2800" dirty="0" smtClean="0">
              <a:solidFill>
                <a:schemeClr val="bg1"/>
              </a:solidFill>
              <a:cs typeface="B Nazanin" panose="00000400000000000000" pitchFamily="2" charset="-78"/>
            </a:endParaRPr>
          </a:p>
          <a:p>
            <a:pPr algn="ctr" rtl="1"/>
            <a:r>
              <a:rPr lang="fa-IR" sz="2800" dirty="0" smtClean="0">
                <a:solidFill>
                  <a:schemeClr val="bg1"/>
                </a:solidFill>
                <a:cs typeface="B Nazanin" panose="00000400000000000000" pitchFamily="2" charset="-78"/>
              </a:rPr>
              <a:t>رتبه </a:t>
            </a:r>
            <a:r>
              <a:rPr lang="fa-IR" sz="2800" dirty="0">
                <a:solidFill>
                  <a:schemeClr val="bg1"/>
                </a:solidFill>
                <a:cs typeface="B Nazanin" panose="00000400000000000000" pitchFamily="2" charset="-78"/>
              </a:rPr>
              <a:t>بندی کشور نیز ممکن است مقایسه یا به طور جداگانه مورد تجزیه و تحلیل قرار گیرد. </a:t>
            </a:r>
            <a:endParaRPr lang="fa-IR" sz="2800" dirty="0" smtClean="0">
              <a:solidFill>
                <a:schemeClr val="bg1"/>
              </a:solidFill>
              <a:cs typeface="B Nazanin" panose="00000400000000000000" pitchFamily="2" charset="-78"/>
            </a:endParaRPr>
          </a:p>
          <a:p>
            <a:pPr algn="ctr" rtl="1"/>
            <a:r>
              <a:rPr lang="fa-IR" sz="2800" dirty="0" smtClean="0">
                <a:solidFill>
                  <a:schemeClr val="bg1"/>
                </a:solidFill>
                <a:cs typeface="B Nazanin" panose="00000400000000000000" pitchFamily="2" charset="-78"/>
              </a:rPr>
              <a:t>مجلات </a:t>
            </a:r>
            <a:r>
              <a:rPr lang="fa-IR" sz="2800" dirty="0">
                <a:solidFill>
                  <a:schemeClr val="bg1"/>
                </a:solidFill>
                <a:cs typeface="B Nazanin" panose="00000400000000000000" pitchFamily="2" charset="-78"/>
              </a:rPr>
              <a:t>را می توان با </a:t>
            </a:r>
            <a:r>
              <a:rPr lang="fa-IR" sz="2800" dirty="0" smtClean="0">
                <a:solidFill>
                  <a:srgbClr val="FF0000"/>
                </a:solidFill>
                <a:cs typeface="B Nazanin" panose="00000400000000000000" pitchFamily="2" charset="-78"/>
              </a:rPr>
              <a:t>موضوع</a:t>
            </a:r>
            <a:r>
              <a:rPr lang="fa-IR" sz="2800" dirty="0" smtClean="0">
                <a:solidFill>
                  <a:schemeClr val="bg1"/>
                </a:solidFill>
                <a:cs typeface="B Nazanin" panose="00000400000000000000" pitchFamily="2" charset="-78"/>
              </a:rPr>
              <a:t>، </a:t>
            </a:r>
            <a:r>
              <a:rPr lang="fa-IR" sz="2800" dirty="0" smtClean="0">
                <a:solidFill>
                  <a:srgbClr val="FF0000"/>
                </a:solidFill>
                <a:cs typeface="B Nazanin" panose="00000400000000000000" pitchFamily="2" charset="-78"/>
              </a:rPr>
              <a:t>دسته </a:t>
            </a:r>
            <a:r>
              <a:rPr lang="fa-IR" sz="2800" dirty="0">
                <a:solidFill>
                  <a:srgbClr val="FF0000"/>
                </a:solidFill>
                <a:cs typeface="B Nazanin" panose="00000400000000000000" pitchFamily="2" charset="-78"/>
              </a:rPr>
              <a:t>بندی موضوعی </a:t>
            </a:r>
            <a:r>
              <a:rPr lang="fa-IR" sz="2800" dirty="0" smtClean="0">
                <a:solidFill>
                  <a:schemeClr val="bg1"/>
                </a:solidFill>
                <a:cs typeface="B Nazanin" panose="00000400000000000000" pitchFamily="2" charset="-78"/>
              </a:rPr>
              <a:t>و </a:t>
            </a:r>
            <a:r>
              <a:rPr lang="fa-IR" sz="2800" dirty="0">
                <a:solidFill>
                  <a:schemeClr val="bg1"/>
                </a:solidFill>
                <a:cs typeface="B Nazanin" panose="00000400000000000000" pitchFamily="2" charset="-78"/>
              </a:rPr>
              <a:t>یا توسط </a:t>
            </a:r>
            <a:r>
              <a:rPr lang="fa-IR" sz="2800" dirty="0">
                <a:solidFill>
                  <a:srgbClr val="FF0000"/>
                </a:solidFill>
                <a:cs typeface="B Nazanin" panose="00000400000000000000" pitchFamily="2" charset="-78"/>
              </a:rPr>
              <a:t>کشور</a:t>
            </a:r>
            <a:r>
              <a:rPr lang="fa-IR" sz="2800" dirty="0">
                <a:solidFill>
                  <a:schemeClr val="bg1"/>
                </a:solidFill>
                <a:cs typeface="B Nazanin" panose="00000400000000000000" pitchFamily="2" charset="-78"/>
              </a:rPr>
              <a:t> گروه بندی کرد. </a:t>
            </a:r>
            <a:endParaRPr lang="en-US" sz="2800" dirty="0">
              <a:solidFill>
                <a:schemeClr val="bg1"/>
              </a:solidFill>
              <a:cs typeface="B Nazanin" panose="00000400000000000000" pitchFamily="2" charset="-78"/>
            </a:endParaRPr>
          </a:p>
        </p:txBody>
      </p:sp>
    </p:spTree>
    <p:extLst>
      <p:ext uri="{BB962C8B-B14F-4D97-AF65-F5344CB8AC3E}">
        <p14:creationId xmlns:p14="http://schemas.microsoft.com/office/powerpoint/2010/main" val="1375898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tiny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1F60190-1CFA-5C4A-AD8F-A9CCBDD621C3}" vid="{4EB3D723-2758-7646-84CC-3F9A8601BA95}"/>
    </a:ext>
  </a:extLst>
</a:theme>
</file>

<file path=ppt/theme/theme2.xml><?xml version="1.0" encoding="utf-8"?>
<a:theme xmlns:a="http://schemas.openxmlformats.org/drawingml/2006/main" name="1_tiny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1F60190-1CFA-5C4A-AD8F-A9CCBDD621C3}" vid="{4EB3D723-2758-7646-84CC-3F9A8601BA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TinyPPT_1133</Template>
  <TotalTime>686</TotalTime>
  <Words>825</Words>
  <Application>Microsoft Office PowerPoint</Application>
  <PresentationFormat>Widescreen</PresentationFormat>
  <Paragraphs>126</Paragraphs>
  <Slides>27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Arial Hebrew</vt:lpstr>
      <vt:lpstr>B Nazanin</vt:lpstr>
      <vt:lpstr>Calibri</vt:lpstr>
      <vt:lpstr>Calibri Light</vt:lpstr>
      <vt:lpstr>Century Gothic</vt:lpstr>
      <vt:lpstr>IranNastaliq</vt:lpstr>
      <vt:lpstr>Times New Roman</vt:lpstr>
      <vt:lpstr>tinyPPT.com</vt:lpstr>
      <vt:lpstr>1_tinyPPT.com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Mohsen Shafiei Nikabadi</dc:creator>
  <dc:description>Shafiei Nikabadi</dc:description>
  <cp:lastModifiedBy>AMOZESH</cp:lastModifiedBy>
  <cp:revision>78</cp:revision>
  <dcterms:created xsi:type="dcterms:W3CDTF">2018-10-24T05:07:41Z</dcterms:created>
  <dcterms:modified xsi:type="dcterms:W3CDTF">2018-11-12T16:42:12Z</dcterms:modified>
</cp:coreProperties>
</file>